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8" r:id="rId3"/>
    <p:sldId id="370" r:id="rId4"/>
    <p:sldId id="369" r:id="rId5"/>
    <p:sldId id="357" r:id="rId6"/>
    <p:sldId id="366" r:id="rId7"/>
    <p:sldId id="348" r:id="rId8"/>
    <p:sldId id="364" r:id="rId9"/>
    <p:sldId id="349" r:id="rId10"/>
    <p:sldId id="367" r:id="rId11"/>
    <p:sldId id="368" r:id="rId12"/>
    <p:sldId id="359" r:id="rId13"/>
    <p:sldId id="350" r:id="rId14"/>
    <p:sldId id="358" r:id="rId15"/>
    <p:sldId id="363" r:id="rId16"/>
    <p:sldId id="271" r:id="rId1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Comic Sans MS" panose="030F0702030302020204" pitchFamily="66" charset="0"/>
      <p:regular r:id="rId24"/>
      <p:bold r:id="rId25"/>
      <p:italic r:id="rId26"/>
      <p:boldItalic r:id="rId27"/>
    </p:embeddedFont>
    <p:embeddedFont>
      <p:font typeface="Verdana" panose="020B0604030504040204" pitchFamily="34" charset="0"/>
      <p:regular r:id="rId28"/>
      <p:bold r:id="rId29"/>
      <p:italic r:id="rId30"/>
      <p:boldItalic r:id="rId31"/>
    </p:embeddedFont>
    <p:embeddedFont>
      <p:font typeface="Cambria Math" panose="02040503050406030204" pitchFamily="18" charset="0"/>
      <p:regular r:id="rId3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D60093"/>
    <a:srgbClr val="2550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Açık Stil 3 - Vurgu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85692" autoAdjust="0"/>
  </p:normalViewPr>
  <p:slideViewPr>
    <p:cSldViewPr snapToGrid="0">
      <p:cViewPr varScale="1">
        <p:scale>
          <a:sx n="91" d="100"/>
          <a:sy n="91" d="100"/>
        </p:scale>
        <p:origin x="584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85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1CD1E-9300-41DC-A37A-4937316C0E1B}" type="datetimeFigureOut">
              <a:rPr lang="en-US" smtClean="0"/>
              <a:t>11/28/2019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F937E8-37B0-431A-9258-A33D6755D0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4122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3F08C0-1787-46AE-829B-5F4B6EB439E8}" type="datetimeFigureOut">
              <a:rPr lang="en-US" smtClean="0"/>
              <a:t>11/28/2019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BD932-4BD1-4C53-820D-24D32831AB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351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1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b="1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b="1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b="1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b="1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ABD932-4BD1-4C53-820D-24D32831AB9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56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endParaRPr lang="tr-TR" sz="180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ABD932-4BD1-4C53-820D-24D32831AB9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946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ABD932-4BD1-4C53-820D-24D32831AB9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3352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ABD932-4BD1-4C53-820D-24D32831AB9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036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ABD932-4BD1-4C53-820D-24D32831AB9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1362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ABD932-4BD1-4C53-820D-24D32831AB9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7710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ABD932-4BD1-4C53-820D-24D32831AB97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41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ABD932-4BD1-4C53-820D-24D32831AB9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5211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ABD932-4BD1-4C53-820D-24D32831AB9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054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179044"/>
            <a:ext cx="9144000" cy="48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1" baseline="0">
                <a:solidFill>
                  <a:srgbClr val="FF0000"/>
                </a:solidFill>
                <a:latin typeface="+mn-lt"/>
              </a:defRPr>
            </a:lvl1pPr>
          </a:lstStyle>
          <a:p>
            <a:pPr lvl="0"/>
            <a:r>
              <a:rPr lang="en-US" noProof="0" dirty="0"/>
              <a:t>To change footer information go to “View” &gt; “Slide Master” DELET AFTER!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3016221"/>
            <a:ext cx="9144000" cy="8359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 b="1" baseline="0">
                <a:latin typeface="+mn-lt"/>
              </a:defRPr>
            </a:lvl1pPr>
          </a:lstStyle>
          <a:p>
            <a:pPr lvl="0"/>
            <a:r>
              <a:rPr lang="en-US" noProof="0" dirty="0"/>
              <a:t>Name(s) and Affiliation(s)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628650" y="1695555"/>
            <a:ext cx="7886700" cy="993775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 sz="4000" b="1" cap="none" spc="0">
                <a:ln w="0"/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449388" y="204788"/>
            <a:ext cx="6245225" cy="92392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anchor="ctr"/>
          <a:lstStyle>
            <a:lvl1pPr marL="0" indent="0" algn="ctr">
              <a:buNone/>
              <a:defRPr sz="20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Conference Name and Logo</a:t>
            </a:r>
          </a:p>
        </p:txBody>
      </p:sp>
    </p:spTree>
    <p:extLst>
      <p:ext uri="{BB962C8B-B14F-4D97-AF65-F5344CB8AC3E}">
        <p14:creationId xmlns:p14="http://schemas.microsoft.com/office/powerpoint/2010/main" val="3655114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6499" y="1016813"/>
            <a:ext cx="8471002" cy="3615910"/>
          </a:xfrm>
          <a:prstGeom prst="rect">
            <a:avLst/>
          </a:prstGeom>
        </p:spPr>
        <p:txBody>
          <a:bodyPr wrap="square">
            <a:normAutofit/>
          </a:bodyPr>
          <a:lstStyle>
            <a:lvl1pPr>
              <a:defRPr sz="2400" b="1"/>
            </a:lvl1pPr>
            <a:lvl2pPr>
              <a:defRPr sz="2000" b="1"/>
            </a:lvl2pPr>
            <a:lvl3pPr>
              <a:defRPr sz="2000" b="1"/>
            </a:lvl3pPr>
            <a:lvl4pPr>
              <a:defRPr sz="2000" b="1"/>
            </a:lvl4pPr>
            <a:lvl5pPr>
              <a:defRPr sz="2000" b="1"/>
            </a:lvl5pPr>
            <a:lvl6pPr marL="1885950" marR="0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 b="1"/>
            </a:lvl6pPr>
            <a:lvl7pPr>
              <a:defRPr sz="2000" b="1"/>
            </a:lvl7pPr>
            <a:lvl8pPr>
              <a:defRPr sz="2000" b="1"/>
            </a:lvl8pPr>
            <a:lvl9pPr>
              <a:defRPr sz="2000" b="1"/>
            </a:lvl9pPr>
          </a:lstStyle>
          <a:p>
            <a:pPr lvl="0"/>
            <a:r>
              <a:rPr lang="en-US" noProof="0" dirty="0"/>
              <a:t>First Level Content</a:t>
            </a:r>
          </a:p>
          <a:p>
            <a:pPr lvl="1"/>
            <a:r>
              <a:rPr lang="en-US" noProof="0" dirty="0"/>
              <a:t>Second Level Content</a:t>
            </a:r>
          </a:p>
          <a:p>
            <a:pPr lvl="2"/>
            <a:r>
              <a:rPr lang="en-US" noProof="0" dirty="0"/>
              <a:t>Third Level Content</a:t>
            </a:r>
          </a:p>
          <a:p>
            <a:pPr lvl="3"/>
            <a:r>
              <a:rPr lang="en-US" noProof="0" dirty="0"/>
              <a:t>Fourth Level Content</a:t>
            </a:r>
          </a:p>
          <a:p>
            <a:pPr lvl="4"/>
            <a:r>
              <a:rPr lang="en-US" noProof="0" dirty="0"/>
              <a:t>Fifth Level Content</a:t>
            </a:r>
          </a:p>
          <a:p>
            <a:pPr marL="1885950" marR="0" lvl="5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noProof="0" dirty="0"/>
              <a:t>Sixth Level Content</a:t>
            </a:r>
          </a:p>
          <a:p>
            <a:pPr lvl="6"/>
            <a:r>
              <a:rPr lang="en-US" noProof="0" dirty="0"/>
              <a:t>Seventh Level Content</a:t>
            </a:r>
          </a:p>
          <a:p>
            <a:pPr lvl="7"/>
            <a:r>
              <a:rPr lang="en-US" noProof="0" dirty="0"/>
              <a:t>Eight Level Content</a:t>
            </a:r>
          </a:p>
          <a:p>
            <a:pPr lvl="8"/>
            <a:r>
              <a:rPr lang="en-US" noProof="0" dirty="0"/>
              <a:t>Ninth Level Content</a:t>
            </a:r>
          </a:p>
        </p:txBody>
      </p:sp>
      <p:sp>
        <p:nvSpPr>
          <p:cNvPr id="25" name="Title 24"/>
          <p:cNvSpPr>
            <a:spLocks noGrp="1"/>
          </p:cNvSpPr>
          <p:nvPr>
            <p:ph type="title" hasCustomPrompt="1"/>
          </p:nvPr>
        </p:nvSpPr>
        <p:spPr>
          <a:xfrm>
            <a:off x="136187" y="95094"/>
            <a:ext cx="8871626" cy="577902"/>
          </a:xfrm>
          <a:prstGeom prst="rect">
            <a:avLst/>
          </a:prstGeom>
        </p:spPr>
        <p:txBody>
          <a:bodyPr wrap="none" anchor="ctr" anchorCtr="0">
            <a:noAutofit/>
          </a:bodyPr>
          <a:lstStyle>
            <a:lvl1pPr>
              <a:defRPr b="1"/>
            </a:lvl1pPr>
          </a:lstStyle>
          <a:p>
            <a:r>
              <a:rPr lang="en-US" noProof="0" dirty="0"/>
              <a:t>Slide Title</a:t>
            </a:r>
          </a:p>
        </p:txBody>
      </p:sp>
      <p:sp>
        <p:nvSpPr>
          <p:cNvPr id="8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0" y="4869656"/>
            <a:ext cx="2743200" cy="27384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anchor="b"/>
          <a:lstStyle>
            <a:lvl1pPr algn="l">
              <a:defRPr sz="1200" b="1"/>
            </a:lvl1pPr>
          </a:lstStyle>
          <a:p>
            <a:r>
              <a:rPr lang="tr-TR" noProof="1"/>
              <a:t>Onur Tunali (ITU)</a:t>
            </a:r>
            <a:endParaRPr lang="en-US" noProof="1"/>
          </a:p>
        </p:txBody>
      </p:sp>
      <p:sp>
        <p:nvSpPr>
          <p:cNvPr id="9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6400800" y="4869656"/>
            <a:ext cx="2743200" cy="2738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b"/>
          <a:lstStyle>
            <a:lvl1pPr algn="r">
              <a:defRPr sz="1200" b="1"/>
            </a:lvl1pPr>
          </a:lstStyle>
          <a:p>
            <a:fld id="{22DECF6A-13F7-418C-BBFC-95033FFCD5F1}" type="slidenum">
              <a:rPr lang="en-US" noProof="1" smtClean="0"/>
              <a:pPr/>
              <a:t>‹#›</a:t>
            </a:fld>
            <a:r>
              <a:rPr lang="en-US" noProof="1"/>
              <a:t> / 23</a:t>
            </a:r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>
          <a:xfrm>
            <a:off x="2124075" y="4869656"/>
            <a:ext cx="4733925" cy="2738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b"/>
          <a:lstStyle>
            <a:lvl1pPr algn="ctr">
              <a:defRPr sz="1200" b="1"/>
            </a:lvl1pPr>
          </a:lstStyle>
          <a:p>
            <a:r>
              <a:rPr lang="tr-TR" noProof="1"/>
              <a:t>Logic Synthesis and Defect Tolerance for Memristive Crossbars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401943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6187" y="95094"/>
            <a:ext cx="8871626" cy="577902"/>
          </a:xfrm>
          <a:prstGeom prst="rect">
            <a:avLst/>
          </a:prstGeom>
        </p:spPr>
        <p:txBody>
          <a:bodyPr wrap="none">
            <a:noAutofit/>
          </a:bodyPr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0" y="4869656"/>
            <a:ext cx="2743200" cy="27384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anchor="b"/>
          <a:lstStyle>
            <a:lvl1pPr algn="l">
              <a:defRPr sz="1200" b="1"/>
            </a:lvl1pPr>
          </a:lstStyle>
          <a:p>
            <a:r>
              <a:rPr lang="tr-TR" noProof="1"/>
              <a:t>Onur Tunali (ITU)</a:t>
            </a:r>
            <a:endParaRPr lang="en-US" noProof="1"/>
          </a:p>
        </p:txBody>
      </p:sp>
      <p:sp>
        <p:nvSpPr>
          <p:cNvPr id="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6400800" y="4869656"/>
            <a:ext cx="2743200" cy="2738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b"/>
          <a:lstStyle>
            <a:lvl1pPr algn="r">
              <a:defRPr sz="1200" b="1"/>
            </a:lvl1pPr>
          </a:lstStyle>
          <a:p>
            <a:fld id="{22DECF6A-13F7-418C-BBFC-95033FFCD5F1}" type="slidenum">
              <a:rPr lang="en-US" noProof="1" smtClean="0"/>
              <a:pPr/>
              <a:t>‹#›</a:t>
            </a:fld>
            <a:r>
              <a:rPr lang="en-US" noProof="1"/>
              <a:t> / 23</a:t>
            </a:r>
          </a:p>
        </p:txBody>
      </p:sp>
      <p:sp>
        <p:nvSpPr>
          <p:cNvPr id="8" name="Date Placeholder 14"/>
          <p:cNvSpPr>
            <a:spLocks noGrp="1"/>
          </p:cNvSpPr>
          <p:nvPr>
            <p:ph type="dt" sz="half" idx="10"/>
          </p:nvPr>
        </p:nvSpPr>
        <p:spPr>
          <a:xfrm>
            <a:off x="2124075" y="4869656"/>
            <a:ext cx="4733925" cy="2738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b"/>
          <a:lstStyle>
            <a:lvl1pPr algn="ctr">
              <a:defRPr sz="1200" b="1"/>
            </a:lvl1pPr>
          </a:lstStyle>
          <a:p>
            <a:r>
              <a:rPr lang="tr-TR" noProof="1"/>
              <a:t>Logic Synthesis and Defect Tolerance for Memristive Crossbars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131526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9144000" cy="731520"/>
          </a:xfrm>
          <a:prstGeom prst="rect">
            <a:avLst/>
          </a:prstGeom>
          <a:solidFill>
            <a:srgbClr val="2550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12470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" y="106433"/>
            <a:ext cx="1083761" cy="1516741"/>
          </a:xfrm>
          <a:prstGeom prst="rect">
            <a:avLst/>
          </a:prstGeom>
        </p:spPr>
      </p:pic>
      <p:sp>
        <p:nvSpPr>
          <p:cNvPr id="7" name="Metin kutusu 6"/>
          <p:cNvSpPr txBox="1"/>
          <p:nvPr/>
        </p:nvSpPr>
        <p:spPr>
          <a:xfrm>
            <a:off x="1165760" y="1083279"/>
            <a:ext cx="73268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Analog Neural Network based on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Memristor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Crossbar Arrays</a:t>
            </a:r>
          </a:p>
        </p:txBody>
      </p:sp>
      <p:sp>
        <p:nvSpPr>
          <p:cNvPr id="10" name="Metin kutusu 9"/>
          <p:cNvSpPr txBox="1"/>
          <p:nvPr/>
        </p:nvSpPr>
        <p:spPr>
          <a:xfrm>
            <a:off x="870580" y="2454073"/>
            <a:ext cx="74687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Hacer</a:t>
            </a:r>
            <a:r>
              <a:rPr lang="en-US" sz="2000" b="1" dirty="0"/>
              <a:t> A. </a:t>
            </a:r>
            <a:r>
              <a:rPr lang="en-US" sz="2000" b="1" dirty="0" err="1" smtClean="0"/>
              <a:t>Yildiz</a:t>
            </a:r>
            <a:r>
              <a:rPr lang="en-US" sz="2000" dirty="0" smtClean="0"/>
              <a:t>, </a:t>
            </a:r>
            <a:r>
              <a:rPr lang="en-US" sz="2000" dirty="0"/>
              <a:t>Mustafa </a:t>
            </a:r>
            <a:r>
              <a:rPr lang="en-US" sz="2000" dirty="0" err="1" smtClean="0"/>
              <a:t>Altun</a:t>
            </a:r>
            <a:r>
              <a:rPr lang="en-US" sz="2000" dirty="0" smtClean="0"/>
              <a:t>, </a:t>
            </a:r>
            <a:r>
              <a:rPr lang="en-US" sz="2000" dirty="0"/>
              <a:t>Ali </a:t>
            </a:r>
            <a:r>
              <a:rPr lang="en-US" sz="2000" dirty="0" err="1"/>
              <a:t>Dogus</a:t>
            </a:r>
            <a:r>
              <a:rPr lang="en-US" sz="2000" dirty="0"/>
              <a:t> </a:t>
            </a:r>
            <a:r>
              <a:rPr lang="en-US" sz="2000" dirty="0" err="1" smtClean="0"/>
              <a:t>Gungordu</a:t>
            </a:r>
            <a:r>
              <a:rPr lang="en-US" sz="2000" dirty="0" smtClean="0"/>
              <a:t> </a:t>
            </a:r>
            <a:r>
              <a:rPr lang="en-US" sz="2000" dirty="0"/>
              <a:t>and </a:t>
            </a:r>
            <a:r>
              <a:rPr lang="en-US" sz="2000" dirty="0" err="1"/>
              <a:t>Mircea</a:t>
            </a:r>
            <a:r>
              <a:rPr lang="en-US" sz="2000" dirty="0"/>
              <a:t> R. </a:t>
            </a:r>
            <a:r>
              <a:rPr lang="en-US" sz="2000" dirty="0" smtClean="0"/>
              <a:t>Stan</a:t>
            </a:r>
            <a:endParaRPr lang="en-US" sz="2000" i="1" dirty="0" smtClean="0"/>
          </a:p>
        </p:txBody>
      </p:sp>
      <p:sp>
        <p:nvSpPr>
          <p:cNvPr id="11" name="Metin kutusu 10"/>
          <p:cNvSpPr txBox="1"/>
          <p:nvPr/>
        </p:nvSpPr>
        <p:spPr>
          <a:xfrm>
            <a:off x="623880" y="3377272"/>
            <a:ext cx="774338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Department of Electronics and Communication Engineering, Istanbul Technical University, Istanbul, </a:t>
            </a:r>
            <a:r>
              <a:rPr lang="en-US" sz="1200" dirty="0" smtClean="0"/>
              <a:t>Turkey        </a:t>
            </a:r>
            <a:r>
              <a:rPr lang="en-US" sz="1400" i="1" u="sng" dirty="0" smtClean="0"/>
              <a:t>haceryildiz@itu.edu.tr</a:t>
            </a:r>
            <a:endParaRPr lang="en-US" sz="1400" i="1" u="sng" dirty="0"/>
          </a:p>
          <a:p>
            <a:endParaRPr lang="en-US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739" y="3991557"/>
            <a:ext cx="6257925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47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Activation</a:t>
            </a:r>
            <a:r>
              <a:rPr lang="tr-TR" dirty="0" smtClean="0"/>
              <a:t> </a:t>
            </a:r>
            <a:r>
              <a:rPr lang="tr-TR" dirty="0" err="1" smtClean="0"/>
              <a:t>Subcircuit</a:t>
            </a:r>
            <a:endParaRPr lang="tr-T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 err="1"/>
              <a:t>Activation</a:t>
            </a:r>
            <a:r>
              <a:rPr lang="tr-TR" dirty="0"/>
              <a:t> </a:t>
            </a:r>
            <a:r>
              <a:rPr lang="tr-TR" dirty="0" err="1"/>
              <a:t>Subcircuit</a:t>
            </a:r>
            <a:endParaRPr lang="en-US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ECF6A-13F7-418C-BBFC-95033FFCD5F1}" type="slidenum">
              <a:rPr lang="en-US" noProof="1" smtClean="0"/>
              <a:pPr/>
              <a:t>10</a:t>
            </a:fld>
            <a:r>
              <a:rPr lang="en-US" noProof="1" smtClean="0"/>
              <a:t> / </a:t>
            </a:r>
            <a:r>
              <a:rPr lang="tr-TR" noProof="1" smtClean="0"/>
              <a:t>16</a:t>
            </a:r>
            <a:endParaRPr lang="en-US" noProof="1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Analog Neural Network based on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Memristor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Crossbar Arrays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007" y="788460"/>
            <a:ext cx="1956786" cy="32646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06980" y="1363980"/>
            <a:ext cx="6500833" cy="2349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omic Sans MS" panose="030F0702030302020204" pitchFamily="66" charset="0"/>
              </a:rPr>
              <a:t>The MOS transistor at the input layer </a:t>
            </a:r>
            <a:r>
              <a:rPr lang="en-US" sz="2000" dirty="0" smtClean="0">
                <a:latin typeface="Comic Sans MS" panose="030F0702030302020204" pitchFamily="66" charset="0"/>
              </a:rPr>
              <a:t>realize</a:t>
            </a:r>
            <a:r>
              <a:rPr lang="tr-TR" sz="2000" dirty="0" smtClean="0">
                <a:latin typeface="Comic Sans MS" panose="030F0702030302020204" pitchFamily="66" charset="0"/>
              </a:rPr>
              <a:t>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tanh</a:t>
            </a:r>
            <a:r>
              <a:rPr lang="en-US" sz="2000" dirty="0">
                <a:latin typeface="Comic Sans MS" panose="030F0702030302020204" pitchFamily="66" charset="0"/>
              </a:rPr>
              <a:t> type activation functions as shown </a:t>
            </a:r>
            <a:r>
              <a:rPr lang="en-US" sz="2000" dirty="0" smtClean="0">
                <a:latin typeface="Comic Sans MS" panose="030F0702030302020204" pitchFamily="66" charset="0"/>
              </a:rPr>
              <a:t>in</a:t>
            </a:r>
            <a:r>
              <a:rPr lang="tr-TR" sz="2000" dirty="0" smtClean="0">
                <a:latin typeface="Comic Sans MS" panose="030F0702030302020204" pitchFamily="66" charset="0"/>
              </a:rPr>
              <a:t> the </a:t>
            </a:r>
            <a:r>
              <a:rPr lang="tr-TR" sz="2000" dirty="0" err="1" smtClean="0">
                <a:latin typeface="Comic Sans MS" panose="030F0702030302020204" pitchFamily="66" charset="0"/>
              </a:rPr>
              <a:t>left</a:t>
            </a:r>
            <a:r>
              <a:rPr lang="tr-TR" sz="2000" dirty="0" smtClean="0">
                <a:latin typeface="Comic Sans MS" panose="030F0702030302020204" pitchFamily="66" charset="0"/>
              </a:rPr>
              <a:t> </a:t>
            </a:r>
            <a:r>
              <a:rPr lang="tr-TR" sz="2000" dirty="0" err="1" smtClean="0">
                <a:latin typeface="Comic Sans MS" panose="030F0702030302020204" pitchFamily="66" charset="0"/>
              </a:rPr>
              <a:t>Figure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  <a:endParaRPr lang="tr-TR" sz="2000" dirty="0">
              <a:latin typeface="Comic Sans MS" panose="030F0702030302020204" pitchFamily="66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smtClean="0">
                <a:latin typeface="Comic Sans MS" panose="030F0702030302020204" pitchFamily="66" charset="0"/>
              </a:rPr>
              <a:t>The </a:t>
            </a:r>
            <a:r>
              <a:rPr lang="tr-TR" sz="2000" dirty="0" err="1" smtClean="0">
                <a:latin typeface="Comic Sans MS" panose="030F0702030302020204" pitchFamily="66" charset="0"/>
              </a:rPr>
              <a:t>non-linear</a:t>
            </a:r>
            <a:r>
              <a:rPr lang="tr-TR" sz="2000" dirty="0" smtClean="0">
                <a:latin typeface="Comic Sans MS" panose="030F0702030302020204" pitchFamily="66" charset="0"/>
              </a:rPr>
              <a:t> </a:t>
            </a:r>
            <a:r>
              <a:rPr lang="tr-TR" sz="2000" dirty="0" err="1" smtClean="0">
                <a:latin typeface="Comic Sans MS" panose="030F0702030302020204" pitchFamily="66" charset="0"/>
              </a:rPr>
              <a:t>activation</a:t>
            </a:r>
            <a:r>
              <a:rPr lang="tr-TR" sz="2000" dirty="0" smtClean="0">
                <a:latin typeface="Comic Sans MS" panose="030F0702030302020204" pitchFamily="66" charset="0"/>
              </a:rPr>
              <a:t> </a:t>
            </a:r>
            <a:r>
              <a:rPr lang="tr-TR" sz="2000" dirty="0" err="1" smtClean="0">
                <a:latin typeface="Comic Sans MS" panose="030F0702030302020204" pitchFamily="66" charset="0"/>
              </a:rPr>
              <a:t>function</a:t>
            </a:r>
            <a:r>
              <a:rPr lang="tr-TR" sz="2000" dirty="0" smtClean="0">
                <a:latin typeface="Comic Sans MS" panose="030F0702030302020204" pitchFamily="66" charset="0"/>
              </a:rPr>
              <a:t> is </a:t>
            </a:r>
            <a:r>
              <a:rPr lang="tr-TR" sz="2000" dirty="0" err="1" smtClean="0">
                <a:latin typeface="Comic Sans MS" panose="030F0702030302020204" pitchFamily="66" charset="0"/>
              </a:rPr>
              <a:t>achieved</a:t>
            </a:r>
            <a:r>
              <a:rPr lang="tr-TR" sz="2000" dirty="0" smtClean="0">
                <a:latin typeface="Comic Sans MS" panose="030F0702030302020204" pitchFamily="66" charset="0"/>
              </a:rPr>
              <a:t> </a:t>
            </a:r>
            <a:r>
              <a:rPr lang="tr-TR" sz="2000" dirty="0" err="1" smtClean="0">
                <a:latin typeface="Comic Sans MS" panose="030F0702030302020204" pitchFamily="66" charset="0"/>
              </a:rPr>
              <a:t>by</a:t>
            </a:r>
            <a:r>
              <a:rPr lang="tr-TR" sz="2000" dirty="0" smtClean="0">
                <a:latin typeface="Comic Sans MS" panose="030F0702030302020204" pitchFamily="66" charset="0"/>
              </a:rPr>
              <a:t> </a:t>
            </a:r>
            <a:r>
              <a:rPr lang="tr-TR" sz="2000" dirty="0" err="1" smtClean="0">
                <a:latin typeface="Comic Sans MS" panose="030F0702030302020204" pitchFamily="66" charset="0"/>
              </a:rPr>
              <a:t>using</a:t>
            </a:r>
            <a:r>
              <a:rPr lang="tr-TR" sz="2000" dirty="0" smtClean="0">
                <a:latin typeface="Comic Sans MS" panose="030F0702030302020204" pitchFamily="66" charset="0"/>
              </a:rPr>
              <a:t> </a:t>
            </a:r>
            <a:r>
              <a:rPr lang="tr-TR" sz="2000" dirty="0" err="1" smtClean="0">
                <a:latin typeface="Comic Sans MS" panose="030F0702030302020204" pitchFamily="66" charset="0"/>
              </a:rPr>
              <a:t>source</a:t>
            </a:r>
            <a:r>
              <a:rPr lang="tr-TR" sz="2000" dirty="0" smtClean="0">
                <a:latin typeface="Comic Sans MS" panose="030F0702030302020204" pitchFamily="66" charset="0"/>
              </a:rPr>
              <a:t> </a:t>
            </a:r>
            <a:r>
              <a:rPr lang="tr-TR" sz="2000" dirty="0" err="1" smtClean="0">
                <a:latin typeface="Comic Sans MS" panose="030F0702030302020204" pitchFamily="66" charset="0"/>
              </a:rPr>
              <a:t>follower</a:t>
            </a:r>
            <a:r>
              <a:rPr lang="tr-TR" sz="2000" dirty="0" smtClean="0">
                <a:latin typeface="Comic Sans MS" panose="030F0702030302020204" pitchFamily="66" charset="0"/>
              </a:rPr>
              <a:t> </a:t>
            </a:r>
            <a:r>
              <a:rPr lang="tr-TR" sz="2000" dirty="0" err="1" smtClean="0">
                <a:latin typeface="Comic Sans MS" panose="030F0702030302020204" pitchFamily="66" charset="0"/>
              </a:rPr>
              <a:t>non</a:t>
            </a:r>
            <a:r>
              <a:rPr lang="tr-TR" sz="2000" dirty="0" smtClean="0">
                <a:latin typeface="Comic Sans MS" panose="030F0702030302020204" pitchFamily="66" charset="0"/>
              </a:rPr>
              <a:t> </a:t>
            </a:r>
            <a:r>
              <a:rPr lang="tr-TR" sz="2000" dirty="0" err="1" smtClean="0">
                <a:latin typeface="Comic Sans MS" panose="030F0702030302020204" pitchFamily="66" charset="0"/>
              </a:rPr>
              <a:t>linear</a:t>
            </a:r>
            <a:r>
              <a:rPr lang="tr-TR" sz="2000" dirty="0" smtClean="0">
                <a:latin typeface="Comic Sans MS" panose="030F0702030302020204" pitchFamily="66" charset="0"/>
              </a:rPr>
              <a:t> </a:t>
            </a:r>
            <a:r>
              <a:rPr lang="tr-TR" sz="2000" dirty="0" err="1" smtClean="0">
                <a:latin typeface="Comic Sans MS" panose="030F0702030302020204" pitchFamily="66" charset="0"/>
              </a:rPr>
              <a:t>characteristic</a:t>
            </a:r>
            <a:r>
              <a:rPr lang="tr-TR" sz="2000" dirty="0" smtClean="0">
                <a:latin typeface="Comic Sans MS" panose="030F0702030302020204" pitchFamily="66" charset="0"/>
              </a:rPr>
              <a:t>. </a:t>
            </a:r>
          </a:p>
        </p:txBody>
      </p:sp>
      <p:sp>
        <p:nvSpPr>
          <p:cNvPr id="9" name="Oval 8"/>
          <p:cNvSpPr/>
          <p:nvPr/>
        </p:nvSpPr>
        <p:spPr>
          <a:xfrm>
            <a:off x="1396033" y="1489503"/>
            <a:ext cx="685160" cy="1414241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989349" y="1242467"/>
            <a:ext cx="711976" cy="39786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701325" y="942337"/>
            <a:ext cx="87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Balun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60702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Scale-down</a:t>
            </a:r>
            <a:r>
              <a:rPr lang="tr-TR" dirty="0"/>
              <a:t> </a:t>
            </a:r>
            <a:r>
              <a:rPr lang="tr-TR" dirty="0" err="1"/>
              <a:t>s</a:t>
            </a:r>
            <a:r>
              <a:rPr lang="tr-TR" dirty="0" err="1" smtClean="0"/>
              <a:t>ubcircuit</a:t>
            </a:r>
            <a:endParaRPr lang="tr-T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 err="1"/>
              <a:t>Scale-down</a:t>
            </a:r>
            <a:r>
              <a:rPr lang="tr-TR" dirty="0"/>
              <a:t> </a:t>
            </a:r>
            <a:r>
              <a:rPr lang="tr-TR" dirty="0" err="1"/>
              <a:t>Subcircuit</a:t>
            </a:r>
            <a:endParaRPr lang="en-US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ECF6A-13F7-418C-BBFC-95033FFCD5F1}" type="slidenum">
              <a:rPr lang="en-US" noProof="1" smtClean="0"/>
              <a:pPr/>
              <a:t>11</a:t>
            </a:fld>
            <a:r>
              <a:rPr lang="en-US" noProof="1" smtClean="0"/>
              <a:t> / </a:t>
            </a:r>
            <a:r>
              <a:rPr lang="tr-TR" noProof="1" smtClean="0"/>
              <a:t>16</a:t>
            </a:r>
            <a:endParaRPr lang="en-US" noProof="1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Analog Neural Network based on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Memristor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Crossbar Arrays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02" y="788757"/>
            <a:ext cx="3294632" cy="38141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64434" y="939772"/>
            <a:ext cx="556318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tr-TR" sz="2000" dirty="0" smtClean="0">
              <a:latin typeface="Comic Sans MS" panose="030F0702030302020204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tr-TR" sz="2000" dirty="0">
              <a:latin typeface="Comic Sans MS" panose="030F0702030302020204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tr-TR" sz="2000" dirty="0" smtClean="0">
              <a:latin typeface="Comic Sans MS" panose="030F0702030302020204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omic Sans MS" panose="030F0702030302020204" pitchFamily="66" charset="0"/>
              </a:rPr>
              <a:t>The </a:t>
            </a:r>
            <a:r>
              <a:rPr lang="en-US" sz="2000" dirty="0">
                <a:latin typeface="Comic Sans MS" panose="030F0702030302020204" pitchFamily="66" charset="0"/>
              </a:rPr>
              <a:t>output neuron is a simple linear perceptron</a:t>
            </a:r>
            <a:r>
              <a:rPr lang="tr-TR" sz="2000" dirty="0">
                <a:latin typeface="Comic Sans MS" panose="030F0702030302020204" pitchFamily="66" charset="0"/>
              </a:rPr>
              <a:t> as </a:t>
            </a:r>
            <a:r>
              <a:rPr lang="tr-TR" sz="2000" dirty="0" err="1">
                <a:latin typeface="Comic Sans MS" panose="030F0702030302020204" pitchFamily="66" charset="0"/>
              </a:rPr>
              <a:t>shown</a:t>
            </a:r>
            <a:r>
              <a:rPr lang="tr-TR" sz="2000" dirty="0">
                <a:latin typeface="Comic Sans MS" panose="030F0702030302020204" pitchFamily="66" charset="0"/>
              </a:rPr>
              <a:t> in the </a:t>
            </a:r>
            <a:r>
              <a:rPr lang="tr-TR" sz="2000" dirty="0" err="1" smtClean="0">
                <a:latin typeface="Comic Sans MS" panose="030F0702030302020204" pitchFamily="66" charset="0"/>
              </a:rPr>
              <a:t>Figure</a:t>
            </a:r>
            <a:r>
              <a:rPr lang="tr-TR" sz="2000" dirty="0">
                <a:latin typeface="Comic Sans MS" panose="030F0702030302020204" pitchFamily="66" charset="0"/>
              </a:rPr>
              <a:t>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smtClean="0">
                <a:latin typeface="Comic Sans MS" panose="030F0702030302020204" pitchFamily="66" charset="0"/>
              </a:rPr>
              <a:t>T</a:t>
            </a:r>
            <a:r>
              <a:rPr lang="en-US" sz="2000" dirty="0">
                <a:latin typeface="Comic Sans MS" panose="030F0702030302020204" pitchFamily="66" charset="0"/>
              </a:rPr>
              <a:t>wo voltage </a:t>
            </a:r>
            <a:r>
              <a:rPr lang="en-US" sz="2000" dirty="0" smtClean="0">
                <a:latin typeface="Comic Sans MS" panose="030F0702030302020204" pitchFamily="66" charset="0"/>
              </a:rPr>
              <a:t>dividers</a:t>
            </a:r>
            <a:r>
              <a:rPr lang="tr-TR" sz="2000" dirty="0" smtClean="0">
                <a:latin typeface="Comic Sans MS" panose="030F0702030302020204" pitchFamily="66" charset="0"/>
              </a:rPr>
              <a:t> </a:t>
            </a:r>
            <a:r>
              <a:rPr lang="tr-TR" sz="2000" dirty="0" err="1" smtClean="0">
                <a:latin typeface="Comic Sans MS" panose="030F0702030302020204" pitchFamily="66" charset="0"/>
              </a:rPr>
              <a:t>are</a:t>
            </a:r>
            <a:r>
              <a:rPr lang="tr-TR" sz="2000" dirty="0" smtClean="0">
                <a:latin typeface="Comic Sans MS" panose="030F0702030302020204" pitchFamily="66" charset="0"/>
              </a:rPr>
              <a:t> </a:t>
            </a:r>
            <a:r>
              <a:rPr lang="tr-TR" sz="2000" dirty="0" err="1">
                <a:latin typeface="Comic Sans MS" panose="030F0702030302020204" pitchFamily="66" charset="0"/>
              </a:rPr>
              <a:t>used</a:t>
            </a:r>
            <a:r>
              <a:rPr lang="tr-TR" sz="2000" dirty="0">
                <a:latin typeface="Comic Sans MS" panose="030F0702030302020204" pitchFamily="66" charset="0"/>
              </a:rPr>
              <a:t> </a:t>
            </a:r>
            <a:r>
              <a:rPr lang="tr-TR" sz="2000" dirty="0" err="1">
                <a:latin typeface="Comic Sans MS" panose="030F0702030302020204" pitchFamily="66" charset="0"/>
              </a:rPr>
              <a:t>to</a:t>
            </a:r>
            <a:r>
              <a:rPr lang="tr-TR" sz="2000" dirty="0"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scale down the signal levels applied to the inputs of the output transistors</a:t>
            </a:r>
            <a:r>
              <a:rPr lang="tr-TR" sz="2000" dirty="0">
                <a:latin typeface="Comic Sans MS" panose="030F0702030302020204" pitchFamily="66" charset="0"/>
              </a:rPr>
              <a:t>.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endParaRPr lang="tr-TR" sz="2000" dirty="0">
              <a:latin typeface="Comic Sans MS" panose="030F0702030302020204" pitchFamily="66" charset="0"/>
            </a:endParaRPr>
          </a:p>
          <a:p>
            <a:endParaRPr lang="tr-TR" dirty="0"/>
          </a:p>
        </p:txBody>
      </p:sp>
      <p:sp>
        <p:nvSpPr>
          <p:cNvPr id="9" name="Oval 8"/>
          <p:cNvSpPr/>
          <p:nvPr/>
        </p:nvSpPr>
        <p:spPr>
          <a:xfrm>
            <a:off x="2031224" y="1612415"/>
            <a:ext cx="621234" cy="128434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Oval 10"/>
          <p:cNvSpPr/>
          <p:nvPr/>
        </p:nvSpPr>
        <p:spPr>
          <a:xfrm>
            <a:off x="1821820" y="1430931"/>
            <a:ext cx="984201" cy="201028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652458" y="1214547"/>
            <a:ext cx="711976" cy="39786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338010" y="990116"/>
            <a:ext cx="87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Balun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4529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2800" dirty="0" err="1" smtClean="0"/>
              <a:t>Models</a:t>
            </a:r>
            <a:r>
              <a:rPr lang="tr-TR" sz="2800" dirty="0" smtClean="0"/>
              <a:t> in </a:t>
            </a:r>
            <a:r>
              <a:rPr lang="tr-TR" sz="2800" dirty="0" err="1" smtClean="0"/>
              <a:t>Cadence</a:t>
            </a:r>
            <a:r>
              <a:rPr lang="tr-TR" sz="2800" dirty="0" smtClean="0"/>
              <a:t> </a:t>
            </a:r>
            <a:r>
              <a:rPr lang="tr-TR" sz="2800" dirty="0" err="1" smtClean="0"/>
              <a:t>Simulation</a:t>
            </a:r>
            <a:endParaRPr lang="tr-T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noProof="1" smtClean="0"/>
              <a:t>Simulaton result</a:t>
            </a:r>
            <a:endParaRPr lang="en-US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tr-TR" noProof="1" smtClean="0"/>
              <a:t>12</a:t>
            </a:r>
            <a:r>
              <a:rPr lang="en-US" noProof="1" smtClean="0"/>
              <a:t> / </a:t>
            </a:r>
            <a:r>
              <a:rPr lang="tr-TR" noProof="1" smtClean="0"/>
              <a:t>16</a:t>
            </a:r>
            <a:endParaRPr lang="en-US" noProof="1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Analog Neural Network based on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Memristor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Crossbar Arrays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62968" y="949300"/>
            <a:ext cx="1101997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8322158"/>
              </p:ext>
            </p:extLst>
          </p:nvPr>
        </p:nvGraphicFramePr>
        <p:xfrm>
          <a:off x="2124075" y="882502"/>
          <a:ext cx="4229699" cy="1856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1" name="Visio" r:id="rId3" imgW="4578450" imgH="2025812" progId="Visio.Drawing.15">
                  <p:embed/>
                </p:oleObj>
              </mc:Choice>
              <mc:Fallback>
                <p:oleObj name="Visio" r:id="rId3" imgW="4578450" imgH="2025812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882502"/>
                        <a:ext cx="4229699" cy="18567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2873415" y="2926799"/>
            <a:ext cx="299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MS Mincho"/>
              </a:rPr>
              <a:t>Structure of the SPICE model </a:t>
            </a:r>
            <a:endParaRPr lang="tr-TR" dirty="0"/>
          </a:p>
        </p:txBody>
      </p:sp>
      <p:sp>
        <p:nvSpPr>
          <p:cNvPr id="10" name="TextBox 9"/>
          <p:cNvSpPr txBox="1"/>
          <p:nvPr/>
        </p:nvSpPr>
        <p:spPr>
          <a:xfrm>
            <a:off x="146843" y="3390396"/>
            <a:ext cx="88609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/>
              <a:t>T</a:t>
            </a:r>
            <a:r>
              <a:rPr lang="en-US" sz="2000" dirty="0" smtClean="0"/>
              <a:t>he </a:t>
            </a:r>
            <a:r>
              <a:rPr lang="en-US" sz="2000" dirty="0"/>
              <a:t>equivalent circuit </a:t>
            </a:r>
            <a:r>
              <a:rPr lang="tr-TR" sz="2000" dirty="0" smtClean="0"/>
              <a:t>(</a:t>
            </a:r>
            <a:r>
              <a:rPr lang="en-US" sz="2000" dirty="0"/>
              <a:t>the model of </a:t>
            </a:r>
            <a:r>
              <a:rPr lang="en-US" sz="2000" dirty="0" err="1" smtClean="0"/>
              <a:t>Biolek</a:t>
            </a:r>
            <a:r>
              <a:rPr lang="tr-TR" sz="2000" dirty="0" smtClean="0"/>
              <a:t>) </a:t>
            </a:r>
            <a:r>
              <a:rPr lang="en-US" sz="2000" dirty="0" smtClean="0"/>
              <a:t>is </a:t>
            </a:r>
            <a:r>
              <a:rPr lang="en-US" sz="2000" dirty="0"/>
              <a:t>used for each </a:t>
            </a:r>
            <a:r>
              <a:rPr lang="en-US" sz="2000" dirty="0" err="1"/>
              <a:t>memristor</a:t>
            </a:r>
            <a:r>
              <a:rPr lang="en-US" sz="2000" dirty="0"/>
              <a:t> element</a:t>
            </a:r>
            <a:r>
              <a:rPr lang="en-US" sz="2000" dirty="0" smtClean="0"/>
              <a:t>.</a:t>
            </a:r>
            <a:endParaRPr lang="tr-TR" sz="2000" dirty="0" smtClean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 </a:t>
            </a:r>
            <a:r>
              <a:rPr lang="en-US" sz="2000" dirty="0" err="1"/>
              <a:t>memristive</a:t>
            </a:r>
            <a:r>
              <a:rPr lang="en-US" sz="2000" dirty="0"/>
              <a:t> weights are obtained by training the network using iris </a:t>
            </a:r>
            <a:r>
              <a:rPr lang="en-US" sz="2000" dirty="0" smtClean="0"/>
              <a:t>data</a:t>
            </a:r>
            <a:r>
              <a:rPr lang="tr-TR" sz="2000" dirty="0" smtClean="0"/>
              <a:t>.</a:t>
            </a:r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322373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noProof="1"/>
              <a:t>Simulaton result</a:t>
            </a:r>
            <a:endParaRPr lang="en-US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tr-TR" noProof="1" smtClean="0"/>
              <a:t>13</a:t>
            </a:r>
            <a:r>
              <a:rPr lang="en-US" noProof="1" smtClean="0"/>
              <a:t>/ 1</a:t>
            </a:r>
            <a:r>
              <a:rPr lang="tr-TR" noProof="1" smtClean="0"/>
              <a:t>6</a:t>
            </a:r>
            <a:endParaRPr lang="en-US" noProof="1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124075" y="4869656"/>
            <a:ext cx="4870614" cy="273844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Analog Neural Network based on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Memristor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Crossbar Arrays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3569" y="438705"/>
            <a:ext cx="8871626" cy="239560"/>
          </a:xfrm>
        </p:spPr>
        <p:txBody>
          <a:bodyPr/>
          <a:lstStyle/>
          <a:p>
            <a:r>
              <a:rPr lang="tr-TR" dirty="0" err="1"/>
              <a:t>Cadence</a:t>
            </a:r>
            <a:r>
              <a:rPr lang="tr-TR" dirty="0"/>
              <a:t> </a:t>
            </a:r>
            <a:r>
              <a:rPr lang="tr-TR" dirty="0" err="1"/>
              <a:t>Simulation</a:t>
            </a:r>
            <a:r>
              <a:rPr lang="tr-TR" dirty="0"/>
              <a:t> </a:t>
            </a:r>
            <a:r>
              <a:rPr lang="tr-TR" dirty="0" err="1"/>
              <a:t>Result</a:t>
            </a:r>
            <a:r>
              <a:rPr lang="tr-TR" sz="1800" b="0" dirty="0" smtClean="0"/>
              <a:t> </a:t>
            </a:r>
            <a:r>
              <a:rPr lang="en-US" dirty="0">
                <a:solidFill>
                  <a:srgbClr val="C00000"/>
                </a:solidFill>
              </a:rPr>
              <a:t/>
            </a:r>
            <a:br>
              <a:rPr lang="en-US" dirty="0">
                <a:solidFill>
                  <a:srgbClr val="C00000"/>
                </a:solidFill>
              </a:rPr>
            </a:br>
            <a:r>
              <a:rPr lang="tr-TR" dirty="0" smtClean="0">
                <a:solidFill>
                  <a:srgbClr val="C00000"/>
                </a:solidFill>
              </a:rPr>
              <a:t>						</a:t>
            </a:r>
            <a:endParaRPr lang="tr-TR" dirty="0"/>
          </a:p>
        </p:txBody>
      </p:sp>
      <p:sp>
        <p:nvSpPr>
          <p:cNvPr id="3" name="TextBox 2"/>
          <p:cNvSpPr txBox="1"/>
          <p:nvPr/>
        </p:nvSpPr>
        <p:spPr>
          <a:xfrm>
            <a:off x="123569" y="732971"/>
            <a:ext cx="8871626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err="1" smtClean="0"/>
              <a:t>We</a:t>
            </a:r>
            <a:r>
              <a:rPr lang="tr-TR" sz="2000" dirty="0" smtClean="0"/>
              <a:t> </a:t>
            </a:r>
            <a:r>
              <a:rPr lang="tr-TR" sz="2000" dirty="0" err="1" smtClean="0"/>
              <a:t>used</a:t>
            </a:r>
            <a:r>
              <a:rPr lang="tr-TR" sz="2000" dirty="0" smtClean="0"/>
              <a:t> </a:t>
            </a:r>
            <a:r>
              <a:rPr lang="en-US" sz="2000" dirty="0" smtClean="0"/>
              <a:t>three </a:t>
            </a:r>
            <a:r>
              <a:rPr lang="en-US" sz="2000" dirty="0" err="1"/>
              <a:t>memristor</a:t>
            </a:r>
            <a:r>
              <a:rPr lang="en-US" sz="2000" dirty="0"/>
              <a:t> crossbar arrays in the input layer and one crossbar array in the output layer</a:t>
            </a:r>
            <a:r>
              <a:rPr lang="en-US" sz="2000" dirty="0" smtClean="0"/>
              <a:t>.</a:t>
            </a:r>
            <a:endParaRPr lang="tr-TR" sz="20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All the </a:t>
            </a:r>
            <a:r>
              <a:rPr lang="en-US" sz="2000" dirty="0" err="1"/>
              <a:t>memristors</a:t>
            </a:r>
            <a:r>
              <a:rPr lang="en-US" sz="2000" dirty="0"/>
              <a:t> in the arrays are </a:t>
            </a:r>
            <a:r>
              <a:rPr lang="tr-TR" sz="2000" dirty="0" err="1" smtClean="0"/>
              <a:t>represented</a:t>
            </a:r>
            <a:r>
              <a:rPr lang="en-US" sz="2000" dirty="0" smtClean="0"/>
              <a:t> </a:t>
            </a:r>
            <a:r>
              <a:rPr lang="en-US" sz="2000" dirty="0"/>
              <a:t>using the </a:t>
            </a:r>
            <a:r>
              <a:rPr lang="tr-TR" sz="2000" dirty="0" err="1" smtClean="0"/>
              <a:t>Bioleck</a:t>
            </a:r>
            <a:r>
              <a:rPr lang="en-US" sz="2000" dirty="0" smtClean="0"/>
              <a:t> </a:t>
            </a:r>
            <a:r>
              <a:rPr lang="en-US" sz="2000" dirty="0" err="1"/>
              <a:t>memristor</a:t>
            </a:r>
            <a:r>
              <a:rPr lang="en-US" sz="2000" dirty="0"/>
              <a:t> </a:t>
            </a:r>
            <a:r>
              <a:rPr lang="en-US" sz="2000" dirty="0" smtClean="0"/>
              <a:t>model</a:t>
            </a:r>
            <a:r>
              <a:rPr lang="tr-TR" sz="2000" dirty="0" smtClean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In </a:t>
            </a:r>
            <a:r>
              <a:rPr lang="en-US" sz="2000" dirty="0"/>
              <a:t>order to train the circuit, we have extracted mathematical model of the </a:t>
            </a:r>
            <a:r>
              <a:rPr lang="en-US" sz="2000" dirty="0" smtClean="0"/>
              <a:t>circuit</a:t>
            </a:r>
            <a:r>
              <a:rPr lang="tr-TR" sz="2000" dirty="0" smtClean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The system </a:t>
            </a:r>
            <a:r>
              <a:rPr lang="en-US" sz="2000" dirty="0"/>
              <a:t>model </a:t>
            </a:r>
            <a:r>
              <a:rPr lang="en-US" sz="2000" dirty="0" smtClean="0"/>
              <a:t>is </a:t>
            </a:r>
            <a:r>
              <a:rPr lang="en-US" sz="2000" dirty="0"/>
              <a:t>inserted to the Simulink </a:t>
            </a:r>
            <a:r>
              <a:rPr lang="en-US" sz="2000" dirty="0" err="1"/>
              <a:t>Matlab</a:t>
            </a:r>
            <a:r>
              <a:rPr lang="en-US" sz="2000" dirty="0"/>
              <a:t> and trained based on iris flower data set </a:t>
            </a:r>
            <a:r>
              <a:rPr lang="en-US" sz="2000" dirty="0" smtClean="0"/>
              <a:t>using </a:t>
            </a:r>
            <a:r>
              <a:rPr lang="en-US" sz="2000" dirty="0"/>
              <a:t>back propagation algorithm</a:t>
            </a:r>
            <a:r>
              <a:rPr lang="en-US" sz="2000" dirty="0" smtClean="0"/>
              <a:t>.</a:t>
            </a:r>
            <a:endParaRPr lang="tr-TR" sz="20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err="1" smtClean="0"/>
              <a:t>Cadence</a:t>
            </a:r>
            <a:r>
              <a:rPr lang="tr-TR" sz="2000" dirty="0" smtClean="0"/>
              <a:t> </a:t>
            </a:r>
            <a:r>
              <a:rPr lang="tr-TR" sz="2000" dirty="0" err="1" smtClean="0"/>
              <a:t>and</a:t>
            </a:r>
            <a:r>
              <a:rPr lang="tr-TR" sz="2000" dirty="0" smtClean="0"/>
              <a:t> </a:t>
            </a:r>
            <a:r>
              <a:rPr lang="tr-TR" sz="2000" dirty="0" err="1" smtClean="0"/>
              <a:t>Matlab</a:t>
            </a:r>
            <a:r>
              <a:rPr lang="tr-TR" sz="2000" dirty="0" smtClean="0"/>
              <a:t> </a:t>
            </a:r>
            <a:r>
              <a:rPr lang="tr-TR" sz="2000" dirty="0" err="1" smtClean="0"/>
              <a:t>are</a:t>
            </a:r>
            <a:r>
              <a:rPr lang="tr-TR" sz="2000" dirty="0" smtClean="0"/>
              <a:t> </a:t>
            </a:r>
            <a:r>
              <a:rPr lang="tr-TR" sz="2000" dirty="0" err="1" smtClean="0"/>
              <a:t>used</a:t>
            </a:r>
            <a:r>
              <a:rPr lang="tr-TR" sz="2000" dirty="0" smtClean="0"/>
              <a:t> in the </a:t>
            </a:r>
            <a:r>
              <a:rPr lang="tr-TR" sz="2000" dirty="0" err="1" smtClean="0"/>
              <a:t>simulations</a:t>
            </a:r>
            <a:r>
              <a:rPr lang="tr-TR" sz="2000" dirty="0" smtClean="0"/>
              <a:t>. </a:t>
            </a:r>
            <a:endParaRPr lang="tr-TR" sz="20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1563178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simulation results of the neural network for three sample inputs.</a:t>
            </a:r>
            <a:endParaRPr lang="tr-TR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noProof="1"/>
              <a:t>Simulaton result</a:t>
            </a:r>
            <a:endParaRPr lang="en-US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tr-TR" noProof="1" smtClean="0"/>
              <a:t>14</a:t>
            </a:r>
            <a:r>
              <a:rPr lang="en-US" noProof="1" smtClean="0"/>
              <a:t>/ </a:t>
            </a:r>
            <a:r>
              <a:rPr lang="tr-TR" noProof="1" smtClean="0"/>
              <a:t>16</a:t>
            </a:r>
            <a:endParaRPr lang="en-US" noProof="1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Analog Neural Network based on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Memristor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Crossbar Arrays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892382"/>
              </p:ext>
            </p:extLst>
          </p:nvPr>
        </p:nvGraphicFramePr>
        <p:xfrm>
          <a:off x="0" y="811931"/>
          <a:ext cx="4281714" cy="14337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1361">
                  <a:extLst>
                    <a:ext uri="{9D8B030D-6E8A-4147-A177-3AD203B41FA5}">
                      <a16:colId xmlns:a16="http://schemas.microsoft.com/office/drawing/2014/main" val="1096865223"/>
                    </a:ext>
                  </a:extLst>
                </a:gridCol>
                <a:gridCol w="625822">
                  <a:extLst>
                    <a:ext uri="{9D8B030D-6E8A-4147-A177-3AD203B41FA5}">
                      <a16:colId xmlns:a16="http://schemas.microsoft.com/office/drawing/2014/main" val="1696489839"/>
                    </a:ext>
                  </a:extLst>
                </a:gridCol>
                <a:gridCol w="591641">
                  <a:extLst>
                    <a:ext uri="{9D8B030D-6E8A-4147-A177-3AD203B41FA5}">
                      <a16:colId xmlns:a16="http://schemas.microsoft.com/office/drawing/2014/main" val="1427986281"/>
                    </a:ext>
                  </a:extLst>
                </a:gridCol>
                <a:gridCol w="620563">
                  <a:extLst>
                    <a:ext uri="{9D8B030D-6E8A-4147-A177-3AD203B41FA5}">
                      <a16:colId xmlns:a16="http://schemas.microsoft.com/office/drawing/2014/main" val="2203227231"/>
                    </a:ext>
                  </a:extLst>
                </a:gridCol>
                <a:gridCol w="601281">
                  <a:extLst>
                    <a:ext uri="{9D8B030D-6E8A-4147-A177-3AD203B41FA5}">
                      <a16:colId xmlns:a16="http://schemas.microsoft.com/office/drawing/2014/main" val="434697765"/>
                    </a:ext>
                  </a:extLst>
                </a:gridCol>
                <a:gridCol w="621440">
                  <a:extLst>
                    <a:ext uri="{9D8B030D-6E8A-4147-A177-3AD203B41FA5}">
                      <a16:colId xmlns:a16="http://schemas.microsoft.com/office/drawing/2014/main" val="1536885398"/>
                    </a:ext>
                  </a:extLst>
                </a:gridCol>
                <a:gridCol w="499606">
                  <a:extLst>
                    <a:ext uri="{9D8B030D-6E8A-4147-A177-3AD203B41FA5}">
                      <a16:colId xmlns:a16="http://schemas.microsoft.com/office/drawing/2014/main" val="2939210998"/>
                    </a:ext>
                  </a:extLst>
                </a:gridCol>
              </a:tblGrid>
              <a:tr h="20481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tr-TR" sz="10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V</a:t>
                      </a:r>
                      <a:r>
                        <a:rPr lang="en-US" sz="900" baseline="-25000">
                          <a:effectLst/>
                        </a:rPr>
                        <a:t>i1</a:t>
                      </a:r>
                      <a:endParaRPr lang="tr-TR" sz="10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V</a:t>
                      </a:r>
                      <a:r>
                        <a:rPr lang="en-US" sz="900" baseline="-25000">
                          <a:effectLst/>
                        </a:rPr>
                        <a:t>i2</a:t>
                      </a:r>
                      <a:endParaRPr lang="tr-TR" sz="10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V</a:t>
                      </a:r>
                      <a:r>
                        <a:rPr lang="en-US" sz="900" baseline="-25000">
                          <a:effectLst/>
                        </a:rPr>
                        <a:t>i3</a:t>
                      </a:r>
                      <a:endParaRPr lang="tr-TR" sz="10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</a:t>
                      </a:r>
                      <a:r>
                        <a:rPr lang="en-US" sz="900" baseline="-25000" dirty="0">
                          <a:effectLst/>
                        </a:rPr>
                        <a:t>i4</a:t>
                      </a:r>
                      <a:endParaRPr lang="tr-TR" sz="10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V</a:t>
                      </a:r>
                      <a:r>
                        <a:rPr lang="en-US" sz="900" baseline="-25000">
                          <a:effectLst/>
                        </a:rPr>
                        <a:t>0, ideal</a:t>
                      </a:r>
                      <a:endParaRPr lang="tr-TR" sz="10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V</a:t>
                      </a:r>
                      <a:r>
                        <a:rPr lang="en-US" sz="900" baseline="-25000">
                          <a:effectLst/>
                        </a:rPr>
                        <a:t>0</a:t>
                      </a:r>
                      <a:endParaRPr lang="tr-TR" sz="10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07893886"/>
                  </a:ext>
                </a:extLst>
              </a:tr>
              <a:tr h="40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Sample1</a:t>
                      </a:r>
                      <a:endParaRPr lang="tr-TR" sz="10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-0.556</a:t>
                      </a:r>
                      <a:endParaRPr lang="tr-TR" sz="10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0.250</a:t>
                      </a:r>
                      <a:endParaRPr lang="tr-TR" sz="10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-0.864</a:t>
                      </a:r>
                      <a:endParaRPr lang="tr-TR" sz="10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-0.917</a:t>
                      </a:r>
                      <a:endParaRPr lang="tr-TR" sz="10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-1.048</a:t>
                      </a:r>
                      <a:endParaRPr lang="tr-TR" sz="10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9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-</a:t>
                      </a:r>
                      <a:r>
                        <a:rPr lang="en-US" sz="900" dirty="0">
                          <a:effectLst/>
                        </a:rPr>
                        <a:t>1.13</a:t>
                      </a:r>
                      <a:endParaRPr lang="tr-TR" sz="10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2567421"/>
                  </a:ext>
                </a:extLst>
              </a:tr>
              <a:tr h="40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Sample2</a:t>
                      </a:r>
                      <a:endParaRPr lang="tr-TR" sz="10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-0.111</a:t>
                      </a:r>
                      <a:endParaRPr lang="tr-TR" sz="10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-0.167</a:t>
                      </a:r>
                      <a:endParaRPr lang="tr-TR" sz="10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0.390</a:t>
                      </a:r>
                      <a:endParaRPr lang="tr-TR" sz="10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0.417</a:t>
                      </a:r>
                      <a:endParaRPr lang="tr-TR" sz="10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0.727</a:t>
                      </a:r>
                      <a:endParaRPr lang="tr-TR" sz="10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9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0.8</a:t>
                      </a:r>
                      <a:endParaRPr lang="tr-TR" sz="10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88926607"/>
                  </a:ext>
                </a:extLst>
              </a:tr>
              <a:tr h="409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Sample3</a:t>
                      </a:r>
                      <a:endParaRPr lang="tr-TR" sz="10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0.333</a:t>
                      </a:r>
                      <a:endParaRPr lang="tr-TR" sz="10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-0.083</a:t>
                      </a:r>
                      <a:endParaRPr lang="tr-TR" sz="10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0.559</a:t>
                      </a:r>
                      <a:endParaRPr lang="tr-TR" sz="10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0.917</a:t>
                      </a:r>
                      <a:endParaRPr lang="tr-TR" sz="10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1.07</a:t>
                      </a:r>
                      <a:endParaRPr lang="tr-TR" sz="100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9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1.1</a:t>
                      </a:r>
                      <a:endParaRPr lang="tr-TR" sz="1000" dirty="0">
                        <a:effectLst/>
                        <a:latin typeface="Times New Roman" panose="02020603050405020304" pitchFamily="18" charset="0"/>
                        <a:ea typeface="MS Mincho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275439"/>
                  </a:ext>
                </a:extLst>
              </a:tr>
            </a:tbl>
          </a:graphicData>
        </a:graphic>
      </p:graphicFrame>
      <p:pic>
        <p:nvPicPr>
          <p:cNvPr id="15" name="Resim 1"/>
          <p:cNvPicPr/>
          <p:nvPr/>
        </p:nvPicPr>
        <p:blipFill>
          <a:blip r:embed="rId2"/>
          <a:stretch>
            <a:fillRect/>
          </a:stretch>
        </p:blipFill>
        <p:spPr>
          <a:xfrm>
            <a:off x="136187" y="2349377"/>
            <a:ext cx="3430099" cy="1893439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3"/>
          <a:stretch>
            <a:fillRect/>
          </a:stretch>
        </p:blipFill>
        <p:spPr>
          <a:xfrm>
            <a:off x="4953754" y="2355431"/>
            <a:ext cx="3452504" cy="206349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203244"/>
            <a:ext cx="38524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Typical signal shown for V</a:t>
            </a:r>
            <a:r>
              <a:rPr lang="en-US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i1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n-US" dirty="0">
                <a:latin typeface="Times New Roman" panose="02020603050405020304" pitchFamily="18" charset="0"/>
                <a:ea typeface="MS Mincho"/>
              </a:rPr>
              <a:t>-0.556 V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applied to neural network input </a:t>
            </a:r>
            <a:endParaRPr lang="tr-TR" dirty="0"/>
          </a:p>
        </p:txBody>
      </p:sp>
      <p:sp>
        <p:nvSpPr>
          <p:cNvPr id="19" name="Rectangle 18"/>
          <p:cNvSpPr/>
          <p:nvPr/>
        </p:nvSpPr>
        <p:spPr>
          <a:xfrm>
            <a:off x="5061614" y="4292858"/>
            <a:ext cx="3236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corresponding output signal </a:t>
            </a:r>
            <a:endParaRPr lang="tr-TR" dirty="0"/>
          </a:p>
        </p:txBody>
      </p:sp>
      <p:sp>
        <p:nvSpPr>
          <p:cNvPr id="20" name="TextBox 19"/>
          <p:cNvSpPr txBox="1"/>
          <p:nvPr/>
        </p:nvSpPr>
        <p:spPr>
          <a:xfrm>
            <a:off x="4491037" y="960396"/>
            <a:ext cx="4589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When we apply symmetrical pulse,</a:t>
            </a:r>
            <a:r>
              <a:rPr lang="tr-TR" dirty="0" smtClean="0"/>
              <a:t> </a:t>
            </a:r>
            <a:r>
              <a:rPr lang="en-US" dirty="0" smtClean="0"/>
              <a:t>time </a:t>
            </a:r>
            <a:r>
              <a:rPr lang="en-US" dirty="0" err="1" smtClean="0"/>
              <a:t>depen</a:t>
            </a:r>
            <a:r>
              <a:rPr lang="tr-TR" dirty="0" smtClean="0"/>
              <a:t>den</a:t>
            </a:r>
            <a:r>
              <a:rPr lang="en-US" dirty="0" smtClean="0"/>
              <a:t>c</a:t>
            </a:r>
            <a:r>
              <a:rPr lang="tr-TR" dirty="0" smtClean="0"/>
              <a:t>e</a:t>
            </a:r>
            <a:r>
              <a:rPr lang="en-US" dirty="0" smtClean="0"/>
              <a:t> of the </a:t>
            </a:r>
            <a:r>
              <a:rPr lang="en-US" dirty="0" err="1" smtClean="0"/>
              <a:t>conductanc</a:t>
            </a:r>
            <a:r>
              <a:rPr lang="tr-TR" dirty="0" smtClean="0"/>
              <a:t>e</a:t>
            </a:r>
            <a:r>
              <a:rPr lang="en-US" dirty="0" smtClean="0"/>
              <a:t> as small as possible</a:t>
            </a:r>
            <a:r>
              <a:rPr lang="tr-TR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9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1" smtClean="0"/>
              <a:t>Conclusion</a:t>
            </a:r>
            <a:endParaRPr lang="en-US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tr-TR" noProof="1" smtClean="0"/>
              <a:t>15</a:t>
            </a:r>
            <a:r>
              <a:rPr lang="en-US" noProof="1" smtClean="0"/>
              <a:t>/ 1</a:t>
            </a:r>
            <a:r>
              <a:rPr lang="tr-TR" noProof="1" smtClean="0"/>
              <a:t>6</a:t>
            </a:r>
            <a:endParaRPr lang="en-US" noProof="1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124075" y="4869656"/>
            <a:ext cx="4917748" cy="273844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Analog Neural Network based on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Memristor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Crossbar Arrays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9856" y="619185"/>
            <a:ext cx="83055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/>
              <a:t>T</a:t>
            </a:r>
            <a:r>
              <a:rPr lang="en-US" sz="2000" dirty="0" smtClean="0"/>
              <a:t>he </a:t>
            </a:r>
            <a:r>
              <a:rPr lang="en-US" sz="2000" dirty="0"/>
              <a:t>design of analog neural network with </a:t>
            </a:r>
            <a:r>
              <a:rPr lang="en-US" sz="2000" dirty="0" err="1"/>
              <a:t>memristor</a:t>
            </a:r>
            <a:r>
              <a:rPr lang="en-US" sz="2000" dirty="0"/>
              <a:t> crossbar arrays is considered</a:t>
            </a:r>
            <a:r>
              <a:rPr lang="en-US" sz="2000" dirty="0" smtClean="0"/>
              <a:t>.</a:t>
            </a:r>
            <a:endParaRPr lang="tr-TR" sz="2000" dirty="0" smtClean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 required activation functions are realized using sub-circuits consisting of </a:t>
            </a:r>
            <a:r>
              <a:rPr lang="tr-TR" sz="2000" dirty="0" err="1" smtClean="0"/>
              <a:t>Balun</a:t>
            </a:r>
            <a:r>
              <a:rPr lang="en-US" sz="2000" dirty="0" smtClean="0"/>
              <a:t> </a:t>
            </a:r>
            <a:r>
              <a:rPr lang="en-US" sz="2000" dirty="0"/>
              <a:t>and CMOS transistors. </a:t>
            </a:r>
            <a:endParaRPr lang="tr-TR" sz="2000" dirty="0" smtClean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Iris data recognition application is used to test the performance of the proposed neural network. </a:t>
            </a:r>
            <a:endParaRPr lang="tr-TR" sz="2000" dirty="0" smtClean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/>
              <a:t>T</a:t>
            </a:r>
            <a:r>
              <a:rPr lang="en-US" sz="2000" dirty="0" smtClean="0"/>
              <a:t>he </a:t>
            </a:r>
            <a:r>
              <a:rPr lang="en-US" sz="2000" dirty="0"/>
              <a:t>back propagation algorithm is used in MATLAB </a:t>
            </a:r>
            <a:r>
              <a:rPr lang="en-US" sz="2000" dirty="0" smtClean="0"/>
              <a:t>environment</a:t>
            </a:r>
            <a:r>
              <a:rPr lang="tr-TR" sz="2000" dirty="0" smtClean="0"/>
              <a:t> </a:t>
            </a:r>
            <a:r>
              <a:rPr lang="tr-TR" sz="2000" dirty="0" err="1" smtClean="0"/>
              <a:t>and</a:t>
            </a:r>
            <a:r>
              <a:rPr lang="tr-TR" sz="2000" dirty="0" smtClean="0"/>
              <a:t> </a:t>
            </a:r>
            <a:r>
              <a:rPr lang="en-US" sz="2000" dirty="0" smtClean="0"/>
              <a:t>performance </a:t>
            </a:r>
            <a:r>
              <a:rPr lang="en-US" sz="2000" dirty="0"/>
              <a:t>of the proposed circuit is verified for the application of the iris data recognition.</a:t>
            </a:r>
            <a:endParaRPr lang="tr-TR" sz="2000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711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tr-TR" sz="6000" dirty="0" smtClean="0"/>
              <a:t>Thank you...</a:t>
            </a:r>
            <a:endParaRPr lang="en-US" sz="6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Thank You for Listening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1"/>
              <a:t>Thank You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tr-TR" noProof="1" smtClean="0"/>
              <a:t>16</a:t>
            </a:r>
            <a:r>
              <a:rPr lang="en-US" noProof="1" smtClean="0"/>
              <a:t> </a:t>
            </a:r>
            <a:r>
              <a:rPr lang="en-US" noProof="1"/>
              <a:t>/ </a:t>
            </a:r>
            <a:r>
              <a:rPr lang="en-US" noProof="1" smtClean="0"/>
              <a:t>1</a:t>
            </a:r>
            <a:r>
              <a:rPr lang="tr-TR" noProof="1" smtClean="0"/>
              <a:t>6</a:t>
            </a:r>
            <a:endParaRPr lang="en-US" noProof="1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124075" y="4869656"/>
            <a:ext cx="4917748" cy="273844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Analog Neural Network based on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Memristor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Crossbar Arrays</a:t>
            </a:r>
          </a:p>
        </p:txBody>
      </p:sp>
    </p:spTree>
    <p:extLst>
      <p:ext uri="{BB962C8B-B14F-4D97-AF65-F5344CB8AC3E}">
        <p14:creationId xmlns:p14="http://schemas.microsoft.com/office/powerpoint/2010/main" val="367875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6187" y="739896"/>
            <a:ext cx="8561082" cy="4129760"/>
          </a:xfrm>
        </p:spPr>
        <p:txBody>
          <a:bodyPr>
            <a:normAutofit fontScale="25000" lnSpcReduction="20000"/>
          </a:bodyPr>
          <a:lstStyle/>
          <a:p>
            <a:endParaRPr lang="tr-TR" sz="7200" dirty="0" smtClean="0"/>
          </a:p>
          <a:p>
            <a:r>
              <a:rPr lang="tr-TR" sz="7200" dirty="0" smtClean="0"/>
              <a:t>Main </a:t>
            </a:r>
            <a:r>
              <a:rPr lang="tr-TR" sz="7200" dirty="0" err="1" smtClean="0"/>
              <a:t>motivation</a:t>
            </a:r>
            <a:endParaRPr lang="tr-TR" sz="7200" dirty="0" smtClean="0"/>
          </a:p>
          <a:p>
            <a:endParaRPr lang="tr-TR" sz="7200" dirty="0" smtClean="0"/>
          </a:p>
          <a:p>
            <a:r>
              <a:rPr lang="tr-TR" sz="7200" dirty="0"/>
              <a:t>The </a:t>
            </a:r>
            <a:r>
              <a:rPr lang="tr-TR" sz="7200" dirty="0" err="1"/>
              <a:t>aim</a:t>
            </a:r>
            <a:r>
              <a:rPr lang="tr-TR" sz="7200" dirty="0"/>
              <a:t> of </a:t>
            </a:r>
            <a:r>
              <a:rPr lang="tr-TR" sz="7200" dirty="0" err="1"/>
              <a:t>this</a:t>
            </a:r>
            <a:r>
              <a:rPr lang="tr-TR" sz="7200" dirty="0"/>
              <a:t> </a:t>
            </a:r>
            <a:r>
              <a:rPr lang="tr-TR" sz="7200" dirty="0" err="1" smtClean="0"/>
              <a:t>work</a:t>
            </a:r>
            <a:endParaRPr lang="tr-TR" sz="7200" dirty="0" smtClean="0"/>
          </a:p>
          <a:p>
            <a:endParaRPr lang="tr-TR" sz="7200" dirty="0"/>
          </a:p>
          <a:p>
            <a:r>
              <a:rPr lang="tr-TR" sz="7200" dirty="0" err="1"/>
              <a:t>B</a:t>
            </a:r>
            <a:r>
              <a:rPr lang="tr-TR" sz="7200" dirty="0" err="1" smtClean="0"/>
              <a:t>rief</a:t>
            </a:r>
            <a:r>
              <a:rPr lang="tr-TR" sz="7200" dirty="0" smtClean="0"/>
              <a:t> </a:t>
            </a:r>
            <a:r>
              <a:rPr lang="tr-TR" sz="7200" dirty="0" err="1" smtClean="0"/>
              <a:t>explanation</a:t>
            </a:r>
            <a:r>
              <a:rPr lang="tr-TR" sz="7200" dirty="0"/>
              <a:t> </a:t>
            </a:r>
            <a:r>
              <a:rPr lang="tr-TR" sz="7200" dirty="0" smtClean="0"/>
              <a:t>a </a:t>
            </a:r>
            <a:r>
              <a:rPr lang="tr-TR" sz="7200" dirty="0" err="1"/>
              <a:t>n</a:t>
            </a:r>
            <a:r>
              <a:rPr lang="tr-TR" sz="7200" dirty="0" err="1" smtClean="0"/>
              <a:t>eural</a:t>
            </a:r>
            <a:r>
              <a:rPr lang="tr-TR" sz="7200" dirty="0" smtClean="0"/>
              <a:t> network </a:t>
            </a:r>
            <a:r>
              <a:rPr lang="tr-TR" sz="7200" dirty="0" err="1" smtClean="0"/>
              <a:t>employing</a:t>
            </a:r>
            <a:r>
              <a:rPr lang="tr-TR" sz="7200" dirty="0" smtClean="0"/>
              <a:t> a </a:t>
            </a:r>
            <a:r>
              <a:rPr lang="tr-TR" sz="7200" dirty="0" err="1" smtClean="0"/>
              <a:t>memristor</a:t>
            </a:r>
            <a:r>
              <a:rPr lang="tr-TR" sz="7200" dirty="0" smtClean="0"/>
              <a:t> </a:t>
            </a:r>
            <a:r>
              <a:rPr lang="tr-TR" sz="7200" dirty="0" err="1" smtClean="0"/>
              <a:t>crossbar</a:t>
            </a:r>
            <a:r>
              <a:rPr lang="tr-TR" sz="7200" dirty="0" smtClean="0"/>
              <a:t> </a:t>
            </a:r>
            <a:r>
              <a:rPr lang="tr-TR" sz="7200" dirty="0" err="1" smtClean="0"/>
              <a:t>array</a:t>
            </a:r>
            <a:endParaRPr lang="tr-TR" sz="7200" dirty="0" smtClean="0"/>
          </a:p>
          <a:p>
            <a:pPr marL="0" indent="0">
              <a:buNone/>
            </a:pPr>
            <a:endParaRPr lang="en-US" sz="7200" i="1" dirty="0">
              <a:solidFill>
                <a:srgbClr val="FF0000"/>
              </a:solidFill>
            </a:endParaRPr>
          </a:p>
          <a:p>
            <a:r>
              <a:rPr lang="en-US" sz="7200" dirty="0" smtClean="0"/>
              <a:t>Proposed </a:t>
            </a:r>
            <a:r>
              <a:rPr lang="tr-TR" sz="7200" dirty="0"/>
              <a:t>n</a:t>
            </a:r>
            <a:r>
              <a:rPr lang="en-US" sz="7200" dirty="0" err="1" smtClean="0"/>
              <a:t>euron</a:t>
            </a:r>
            <a:r>
              <a:rPr lang="en-US" sz="7200" dirty="0" smtClean="0"/>
              <a:t> </a:t>
            </a:r>
            <a:r>
              <a:rPr lang="tr-TR" sz="7200" dirty="0"/>
              <a:t>c</a:t>
            </a:r>
            <a:r>
              <a:rPr lang="en-US" sz="7200" dirty="0" err="1" smtClean="0"/>
              <a:t>ircuit</a:t>
            </a:r>
            <a:r>
              <a:rPr lang="en-US" sz="7200" dirty="0" smtClean="0"/>
              <a:t> </a:t>
            </a:r>
            <a:r>
              <a:rPr lang="tr-TR" sz="7200" dirty="0"/>
              <a:t>r</a:t>
            </a:r>
            <a:r>
              <a:rPr lang="en-US" sz="7200" dirty="0" err="1" smtClean="0"/>
              <a:t>ealization</a:t>
            </a:r>
            <a:r>
              <a:rPr lang="en-US" sz="7200" dirty="0" smtClean="0"/>
              <a:t> </a:t>
            </a:r>
            <a:r>
              <a:rPr lang="en-US" sz="7200" dirty="0"/>
              <a:t>with </a:t>
            </a:r>
            <a:r>
              <a:rPr lang="tr-TR" sz="7200" dirty="0" err="1"/>
              <a:t>m</a:t>
            </a:r>
            <a:r>
              <a:rPr lang="en-US" sz="7200" dirty="0" err="1" smtClean="0"/>
              <a:t>emristor</a:t>
            </a:r>
            <a:r>
              <a:rPr lang="en-US" sz="7200" dirty="0" smtClean="0"/>
              <a:t> </a:t>
            </a:r>
            <a:r>
              <a:rPr lang="tr-TR" sz="7200" dirty="0"/>
              <a:t>c</a:t>
            </a:r>
            <a:r>
              <a:rPr lang="en-US" sz="7200" dirty="0" err="1" smtClean="0"/>
              <a:t>rossbar</a:t>
            </a:r>
            <a:r>
              <a:rPr lang="en-US" sz="7200" dirty="0" smtClean="0"/>
              <a:t> </a:t>
            </a:r>
            <a:r>
              <a:rPr lang="tr-TR" sz="7200" dirty="0" smtClean="0"/>
              <a:t>a</a:t>
            </a:r>
            <a:r>
              <a:rPr lang="en-US" sz="7200" dirty="0" err="1" smtClean="0"/>
              <a:t>rray</a:t>
            </a:r>
            <a:endParaRPr lang="tr-TR" sz="7200" dirty="0" smtClean="0"/>
          </a:p>
          <a:p>
            <a:endParaRPr lang="tr-TR" sz="7200" dirty="0" smtClean="0"/>
          </a:p>
          <a:p>
            <a:r>
              <a:rPr lang="tr-TR" sz="7200" dirty="0" smtClean="0"/>
              <a:t>Using </a:t>
            </a:r>
            <a:r>
              <a:rPr lang="tr-TR" sz="7200" dirty="0" err="1" smtClean="0"/>
              <a:t>that</a:t>
            </a:r>
            <a:r>
              <a:rPr lang="tr-TR" sz="7200" dirty="0" smtClean="0"/>
              <a:t> </a:t>
            </a:r>
            <a:r>
              <a:rPr lang="tr-TR" sz="7200" dirty="0" err="1" smtClean="0"/>
              <a:t>circuit</a:t>
            </a:r>
            <a:r>
              <a:rPr lang="tr-TR" sz="7200" dirty="0" smtClean="0"/>
              <a:t> </a:t>
            </a:r>
            <a:r>
              <a:rPr lang="tr-TR" sz="7200" dirty="0" err="1" smtClean="0"/>
              <a:t>for</a:t>
            </a:r>
            <a:r>
              <a:rPr lang="tr-TR" sz="7200" dirty="0" smtClean="0"/>
              <a:t> </a:t>
            </a:r>
            <a:r>
              <a:rPr lang="tr-TR" sz="7200" dirty="0" err="1" smtClean="0"/>
              <a:t>Iris</a:t>
            </a:r>
            <a:r>
              <a:rPr lang="tr-TR" sz="7200" dirty="0" smtClean="0"/>
              <a:t> data </a:t>
            </a:r>
            <a:r>
              <a:rPr lang="tr-TR" sz="7200" dirty="0" err="1" smtClean="0"/>
              <a:t>recognation</a:t>
            </a:r>
            <a:r>
              <a:rPr lang="tr-TR" sz="7200" dirty="0" smtClean="0"/>
              <a:t> at the </a:t>
            </a:r>
            <a:r>
              <a:rPr lang="tr-TR" sz="7200" dirty="0" err="1" smtClean="0"/>
              <a:t>first</a:t>
            </a:r>
            <a:r>
              <a:rPr lang="tr-TR" sz="7200" dirty="0" smtClean="0"/>
              <a:t> time</a:t>
            </a:r>
          </a:p>
          <a:p>
            <a:pPr marL="0" indent="0">
              <a:buNone/>
            </a:pPr>
            <a:endParaRPr lang="tr-TR" sz="7200" dirty="0" smtClean="0"/>
          </a:p>
          <a:p>
            <a:r>
              <a:rPr lang="tr-TR" sz="7200" dirty="0" err="1" smtClean="0"/>
              <a:t>Simulation</a:t>
            </a:r>
            <a:r>
              <a:rPr lang="tr-TR" sz="7200" dirty="0" smtClean="0"/>
              <a:t> </a:t>
            </a:r>
            <a:r>
              <a:rPr lang="tr-TR" sz="7200" dirty="0" err="1" smtClean="0"/>
              <a:t>Results</a:t>
            </a:r>
            <a:endParaRPr lang="tr-TR" sz="7200" dirty="0" smtClean="0"/>
          </a:p>
          <a:p>
            <a:endParaRPr lang="en-US" sz="7200" dirty="0" smtClean="0"/>
          </a:p>
          <a:p>
            <a:r>
              <a:rPr lang="en-US" sz="7200" dirty="0" smtClean="0"/>
              <a:t>Conclusion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Outline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1"/>
              <a:t>Outline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tr-TR" noProof="1" smtClean="0"/>
              <a:t>2</a:t>
            </a:r>
            <a:r>
              <a:rPr lang="en-US" noProof="1" smtClean="0"/>
              <a:t> </a:t>
            </a:r>
            <a:r>
              <a:rPr lang="en-US" noProof="1"/>
              <a:t>/ </a:t>
            </a:r>
            <a:r>
              <a:rPr lang="en-US" noProof="1" smtClean="0"/>
              <a:t>1</a:t>
            </a:r>
            <a:r>
              <a:rPr lang="tr-TR" noProof="1" smtClean="0"/>
              <a:t>6</a:t>
            </a:r>
            <a:endParaRPr lang="en-US" noProof="1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124075" y="4869656"/>
            <a:ext cx="4889467" cy="273844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Analog Neural Network based on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Memristor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Crossbar Arrays</a:t>
            </a:r>
          </a:p>
        </p:txBody>
      </p:sp>
    </p:spTree>
    <p:extLst>
      <p:ext uri="{BB962C8B-B14F-4D97-AF65-F5344CB8AC3E}">
        <p14:creationId xmlns:p14="http://schemas.microsoft.com/office/powerpoint/2010/main" val="2723489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Main </a:t>
            </a:r>
            <a:r>
              <a:rPr lang="tr-TR" dirty="0" err="1" smtClean="0"/>
              <a:t>Motivation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noProof="1" smtClean="0"/>
              <a:t>Main motivation</a:t>
            </a:r>
            <a:endParaRPr lang="en-US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ECF6A-13F7-418C-BBFC-95033FFCD5F1}" type="slidenum">
              <a:rPr lang="en-US" noProof="1" smtClean="0"/>
              <a:pPr/>
              <a:t>3</a:t>
            </a:fld>
            <a:r>
              <a:rPr lang="en-US" noProof="1" smtClean="0"/>
              <a:t> / </a:t>
            </a:r>
            <a:r>
              <a:rPr lang="tr-TR" noProof="1" smtClean="0"/>
              <a:t>16</a:t>
            </a:r>
            <a:endParaRPr lang="en-US" noProof="1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Analog Neural Network based on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Memristor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Crossbar Arrays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18435" y="1615959"/>
            <a:ext cx="1055042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366" y="860577"/>
            <a:ext cx="5302634" cy="291313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547257" y="3969162"/>
            <a:ext cx="497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err="1" smtClean="0">
                <a:latin typeface="Times New Roman" panose="02020603050405020304" pitchFamily="18" charset="0"/>
                <a:ea typeface="MS Mincho"/>
              </a:rPr>
              <a:t>Typical</a:t>
            </a:r>
            <a:r>
              <a:rPr lang="tr-TR" dirty="0" smtClean="0">
                <a:latin typeface="Times New Roman" panose="02020603050405020304" pitchFamily="18" charset="0"/>
                <a:ea typeface="MS Mincho"/>
              </a:rPr>
              <a:t> </a:t>
            </a:r>
            <a:r>
              <a:rPr lang="tr-TR" dirty="0" err="1" smtClean="0">
                <a:latin typeface="Times New Roman" panose="02020603050405020304" pitchFamily="18" charset="0"/>
                <a:ea typeface="MS Mincho"/>
              </a:rPr>
              <a:t>Neural</a:t>
            </a:r>
            <a:r>
              <a:rPr lang="tr-TR" dirty="0" smtClean="0">
                <a:latin typeface="Times New Roman" panose="02020603050405020304" pitchFamily="18" charset="0"/>
                <a:ea typeface="MS Mincho"/>
              </a:rPr>
              <a:t> Network </a:t>
            </a:r>
            <a:r>
              <a:rPr lang="tr-TR" dirty="0" err="1" smtClean="0">
                <a:latin typeface="Times New Roman" panose="02020603050405020304" pitchFamily="18" charset="0"/>
                <a:ea typeface="MS Mincho"/>
              </a:rPr>
              <a:t>Achitecture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4065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5536" y="963371"/>
            <a:ext cx="8471002" cy="361591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Multilayer </a:t>
            </a:r>
            <a:r>
              <a:rPr lang="en-US" dirty="0"/>
              <a:t>feed forward </a:t>
            </a:r>
            <a:r>
              <a:rPr lang="tr-TR" dirty="0" err="1" smtClean="0"/>
              <a:t>neural</a:t>
            </a:r>
            <a:r>
              <a:rPr lang="tr-TR" dirty="0" smtClean="0"/>
              <a:t> </a:t>
            </a:r>
            <a:r>
              <a:rPr lang="en-US" dirty="0" smtClean="0"/>
              <a:t>networks</a:t>
            </a:r>
            <a:r>
              <a:rPr lang="tr-TR" dirty="0" smtClean="0"/>
              <a:t> </a:t>
            </a:r>
            <a:r>
              <a:rPr lang="en-US" dirty="0" smtClean="0"/>
              <a:t>require </a:t>
            </a:r>
            <a:r>
              <a:rPr lang="tr-TR" dirty="0" err="1" smtClean="0"/>
              <a:t>huge</a:t>
            </a:r>
            <a:r>
              <a:rPr lang="en-US" dirty="0" smtClean="0"/>
              <a:t> </a:t>
            </a:r>
            <a:r>
              <a:rPr lang="en-US" dirty="0"/>
              <a:t>number of synaptic </a:t>
            </a:r>
            <a:r>
              <a:rPr lang="en-US" dirty="0" smtClean="0"/>
              <a:t>interconnections</a:t>
            </a:r>
            <a:r>
              <a:rPr lang="tr-TR" dirty="0" smtClean="0"/>
              <a:t>. 			</a:t>
            </a:r>
            <a:r>
              <a:rPr lang="tr-TR" dirty="0" err="1" smtClean="0"/>
              <a:t>Large</a:t>
            </a:r>
            <a:r>
              <a:rPr lang="tr-TR" dirty="0" smtClean="0"/>
              <a:t> </a:t>
            </a:r>
            <a:r>
              <a:rPr lang="tr-TR" dirty="0" err="1"/>
              <a:t>c</a:t>
            </a:r>
            <a:r>
              <a:rPr lang="tr-TR" dirty="0" err="1" smtClean="0"/>
              <a:t>hip</a:t>
            </a:r>
            <a:r>
              <a:rPr lang="tr-TR" dirty="0" smtClean="0"/>
              <a:t> </a:t>
            </a:r>
            <a:r>
              <a:rPr lang="tr-TR" dirty="0" err="1" smtClean="0"/>
              <a:t>area</a:t>
            </a:r>
            <a:endParaRPr lang="tr-TR" dirty="0" smtClean="0"/>
          </a:p>
          <a:p>
            <a:pPr>
              <a:lnSpc>
                <a:spcPct val="150000"/>
              </a:lnSpc>
            </a:pPr>
            <a:r>
              <a:rPr lang="tr-TR" dirty="0"/>
              <a:t>W</a:t>
            </a:r>
            <a:r>
              <a:rPr lang="en-US" dirty="0" err="1" smtClean="0"/>
              <a:t>ith</a:t>
            </a:r>
            <a:r>
              <a:rPr lang="en-US" dirty="0" smtClean="0"/>
              <a:t> </a:t>
            </a:r>
            <a:r>
              <a:rPr lang="en-US" dirty="0"/>
              <a:t>the discovery of the </a:t>
            </a:r>
            <a:r>
              <a:rPr lang="en-US" dirty="0" err="1"/>
              <a:t>memristor</a:t>
            </a:r>
            <a:r>
              <a:rPr lang="en-US" dirty="0"/>
              <a:t> (memory </a:t>
            </a:r>
            <a:r>
              <a:rPr lang="en-US" dirty="0" smtClean="0"/>
              <a:t>element)</a:t>
            </a:r>
            <a:r>
              <a:rPr lang="tr-TR" dirty="0" smtClean="0"/>
              <a:t>, </a:t>
            </a:r>
            <a:r>
              <a:rPr lang="en-US" dirty="0" smtClean="0"/>
              <a:t>it </a:t>
            </a:r>
            <a:r>
              <a:rPr lang="en-US" dirty="0"/>
              <a:t>is possible to perform multiplication and addition operations in the analog domain in a very effective </a:t>
            </a:r>
            <a:r>
              <a:rPr lang="en-US" dirty="0" smtClean="0"/>
              <a:t>way</a:t>
            </a:r>
            <a:r>
              <a:rPr lang="tr-TR" dirty="0" smtClean="0"/>
              <a:t>.</a:t>
            </a:r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Main </a:t>
            </a:r>
            <a:r>
              <a:rPr lang="tr-TR" dirty="0" err="1" smtClean="0"/>
              <a:t>Motivation</a:t>
            </a:r>
            <a:endParaRPr lang="tr-T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noProof="1" smtClean="0"/>
              <a:t>Main motivation</a:t>
            </a:r>
            <a:endParaRPr lang="en-US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ECF6A-13F7-418C-BBFC-95033FFCD5F1}" type="slidenum">
              <a:rPr lang="en-US" noProof="1" smtClean="0"/>
              <a:pPr/>
              <a:t>4</a:t>
            </a:fld>
            <a:r>
              <a:rPr lang="en-US" noProof="1" smtClean="0"/>
              <a:t> / </a:t>
            </a:r>
            <a:r>
              <a:rPr lang="tr-TR" noProof="1" smtClean="0"/>
              <a:t>16</a:t>
            </a:r>
            <a:endParaRPr lang="en-US" noProof="1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Analog Neural Network based on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Memristor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Crossbar Arrays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417106" y="1905582"/>
            <a:ext cx="1201917" cy="498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14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709" y="750851"/>
            <a:ext cx="8489949" cy="34954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dirty="0"/>
          </a:p>
          <a:p>
            <a:pPr>
              <a:lnSpc>
                <a:spcPct val="150000"/>
              </a:lnSpc>
            </a:pPr>
            <a:r>
              <a:rPr lang="en-US" dirty="0"/>
              <a:t>In this </a:t>
            </a:r>
            <a:r>
              <a:rPr lang="en-US" dirty="0" smtClean="0"/>
              <a:t>paper</a:t>
            </a:r>
            <a:r>
              <a:rPr lang="tr-TR" dirty="0" smtClean="0"/>
              <a:t>,</a:t>
            </a:r>
            <a:r>
              <a:rPr lang="en-US" dirty="0" smtClean="0"/>
              <a:t> </a:t>
            </a:r>
            <a:r>
              <a:rPr lang="en-US" dirty="0"/>
              <a:t>we discuss the </a:t>
            </a:r>
            <a:r>
              <a:rPr lang="tr-TR" dirty="0" err="1" smtClean="0"/>
              <a:t>design</a:t>
            </a:r>
            <a:r>
              <a:rPr lang="en-US" dirty="0" smtClean="0"/>
              <a:t> </a:t>
            </a:r>
            <a:r>
              <a:rPr lang="en-US" dirty="0"/>
              <a:t>of the feed-forward neural network using </a:t>
            </a:r>
            <a:r>
              <a:rPr lang="en-US" dirty="0" err="1"/>
              <a:t>memristive</a:t>
            </a:r>
            <a:r>
              <a:rPr lang="en-US" dirty="0"/>
              <a:t> </a:t>
            </a:r>
            <a:r>
              <a:rPr lang="en-US" dirty="0" smtClean="0"/>
              <a:t>crossbar</a:t>
            </a:r>
            <a:r>
              <a:rPr lang="tr-TR" dirty="0" smtClean="0"/>
              <a:t> </a:t>
            </a:r>
            <a:r>
              <a:rPr lang="en-US" dirty="0" smtClean="0"/>
              <a:t>array. </a:t>
            </a:r>
            <a:endParaRPr lang="tr-TR" dirty="0" smtClean="0"/>
          </a:p>
          <a:p>
            <a:pPr>
              <a:lnSpc>
                <a:spcPct val="150000"/>
              </a:lnSpc>
            </a:pPr>
            <a:r>
              <a:rPr lang="tr-TR" dirty="0" smtClean="0"/>
              <a:t>The </a:t>
            </a:r>
            <a:r>
              <a:rPr lang="tr-TR" dirty="0" err="1" smtClean="0"/>
              <a:t>proposed</a:t>
            </a:r>
            <a:r>
              <a:rPr lang="tr-TR" dirty="0" smtClean="0"/>
              <a:t> </a:t>
            </a:r>
            <a:r>
              <a:rPr lang="tr-TR" dirty="0" err="1" smtClean="0"/>
              <a:t>feed-forward</a:t>
            </a:r>
            <a:r>
              <a:rPr lang="tr-TR" dirty="0" smtClean="0"/>
              <a:t> network </a:t>
            </a:r>
            <a:r>
              <a:rPr lang="en-US" dirty="0" smtClean="0"/>
              <a:t>consists</a:t>
            </a:r>
            <a:r>
              <a:rPr lang="tr-TR" dirty="0" smtClean="0"/>
              <a:t> of </a:t>
            </a:r>
            <a:r>
              <a:rPr lang="tr-TR" dirty="0" err="1" smtClean="0"/>
              <a:t>two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r>
              <a:rPr lang="tr-TR" dirty="0" smtClean="0"/>
              <a:t> </a:t>
            </a:r>
            <a:r>
              <a:rPr lang="tr-TR" dirty="0" err="1" smtClean="0"/>
              <a:t>weighted</a:t>
            </a:r>
            <a:r>
              <a:rPr lang="tr-TR" dirty="0" smtClean="0"/>
              <a:t> </a:t>
            </a:r>
            <a:r>
              <a:rPr lang="tr-TR" dirty="0" err="1" smtClean="0"/>
              <a:t>summing</a:t>
            </a:r>
            <a:r>
              <a:rPr lang="tr-TR" dirty="0" smtClean="0"/>
              <a:t> </a:t>
            </a:r>
            <a:r>
              <a:rPr lang="tr-TR" dirty="0" err="1" smtClean="0"/>
              <a:t>process</a:t>
            </a:r>
            <a:r>
              <a:rPr lang="tr-TR" dirty="0" smtClean="0"/>
              <a:t> </a:t>
            </a:r>
            <a:r>
              <a:rPr lang="en-US" dirty="0" smtClean="0"/>
              <a:t>using </a:t>
            </a:r>
            <a:r>
              <a:rPr lang="en-US" dirty="0" err="1" smtClean="0"/>
              <a:t>memristive</a:t>
            </a:r>
            <a:r>
              <a:rPr lang="en-US" dirty="0" smtClean="0"/>
              <a:t> crossbar </a:t>
            </a:r>
            <a:r>
              <a:rPr lang="tr-TR" dirty="0" err="1" smtClean="0"/>
              <a:t>arrays</a:t>
            </a:r>
            <a:r>
              <a:rPr lang="tr-TR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Iris data recognition application is used </a:t>
            </a:r>
            <a:r>
              <a:rPr lang="tr-TR" dirty="0" smtClean="0"/>
              <a:t>at the </a:t>
            </a:r>
            <a:r>
              <a:rPr lang="tr-TR" dirty="0" err="1" smtClean="0"/>
              <a:t>first</a:t>
            </a:r>
            <a:r>
              <a:rPr lang="tr-TR" dirty="0" smtClean="0"/>
              <a:t> time.</a:t>
            </a:r>
          </a:p>
          <a:p>
            <a:pPr>
              <a:lnSpc>
                <a:spcPct val="150000"/>
              </a:lnSpc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6187" y="326634"/>
            <a:ext cx="8871626" cy="604684"/>
          </a:xfrm>
        </p:spPr>
        <p:txBody>
          <a:bodyPr/>
          <a:lstStyle/>
          <a:p>
            <a:r>
              <a:rPr lang="tr-TR" sz="2800" dirty="0" smtClean="0"/>
              <a:t>The aim of this work</a:t>
            </a:r>
            <a:r>
              <a:rPr lang="en-US" dirty="0" smtClean="0"/>
              <a:t/>
            </a:r>
            <a:br>
              <a:rPr lang="en-US" dirty="0" smtClean="0"/>
            </a:br>
            <a:endParaRPr lang="tr-T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noProof="1"/>
              <a:t>The aim of this work</a:t>
            </a:r>
            <a:endParaRPr lang="en-US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tr-TR" noProof="1" smtClean="0"/>
              <a:t>5</a:t>
            </a:r>
            <a:r>
              <a:rPr lang="en-US" noProof="1" smtClean="0"/>
              <a:t>/ 1</a:t>
            </a:r>
            <a:r>
              <a:rPr lang="tr-TR" noProof="1" smtClean="0"/>
              <a:t>6</a:t>
            </a:r>
            <a:endParaRPr lang="en-US" noProof="1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124075" y="4869656"/>
            <a:ext cx="4870614" cy="273844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Analog Neural Network based on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Memristor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Crossbar Arrays</a:t>
            </a:r>
          </a:p>
        </p:txBody>
      </p:sp>
    </p:spTree>
    <p:extLst>
      <p:ext uri="{BB962C8B-B14F-4D97-AF65-F5344CB8AC3E}">
        <p14:creationId xmlns:p14="http://schemas.microsoft.com/office/powerpoint/2010/main" val="212580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8663" y="823125"/>
            <a:ext cx="8620488" cy="3938338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tr-TR" dirty="0" smtClean="0"/>
              <a:t>Analog </a:t>
            </a:r>
            <a:r>
              <a:rPr lang="tr-TR" dirty="0" err="1" smtClean="0"/>
              <a:t>neural</a:t>
            </a:r>
            <a:r>
              <a:rPr lang="tr-TR" dirty="0" smtClean="0"/>
              <a:t> network </a:t>
            </a:r>
            <a:r>
              <a:rPr lang="tr-TR" dirty="0" err="1" smtClean="0"/>
              <a:t>needs</a:t>
            </a:r>
            <a:r>
              <a:rPr lang="tr-TR" dirty="0" smtClean="0"/>
              <a:t> </a:t>
            </a:r>
            <a:r>
              <a:rPr lang="tr-TR" dirty="0" err="1" smtClean="0"/>
              <a:t>non-volatile</a:t>
            </a:r>
            <a:r>
              <a:rPr lang="tr-TR" dirty="0" smtClean="0"/>
              <a:t> </a:t>
            </a:r>
            <a:r>
              <a:rPr lang="tr-TR" dirty="0" err="1" smtClean="0"/>
              <a:t>memory</a:t>
            </a:r>
            <a:r>
              <a:rPr lang="tr-TR" dirty="0" smtClean="0"/>
              <a:t> in </a:t>
            </a:r>
            <a:r>
              <a:rPr lang="tr-TR" dirty="0" err="1" smtClean="0"/>
              <a:t>order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calculate</a:t>
            </a:r>
            <a:r>
              <a:rPr lang="tr-TR" dirty="0" smtClean="0"/>
              <a:t> </a:t>
            </a:r>
            <a:r>
              <a:rPr lang="tr-TR" dirty="0" err="1" smtClean="0"/>
              <a:t>weigted</a:t>
            </a:r>
            <a:r>
              <a:rPr lang="tr-TR" dirty="0" smtClean="0"/>
              <a:t> </a:t>
            </a:r>
            <a:r>
              <a:rPr lang="tr-TR" dirty="0" err="1" smtClean="0"/>
              <a:t>summing</a:t>
            </a:r>
            <a:r>
              <a:rPr lang="tr-TR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tr-TR" dirty="0" err="1" smtClean="0"/>
              <a:t>Many</a:t>
            </a:r>
            <a:r>
              <a:rPr lang="tr-TR" dirty="0" smtClean="0"/>
              <a:t> </a:t>
            </a:r>
            <a:r>
              <a:rPr lang="tr-TR" dirty="0" err="1" smtClean="0"/>
              <a:t>realizations</a:t>
            </a:r>
            <a:r>
              <a:rPr lang="tr-TR" dirty="0" smtClean="0"/>
              <a:t> of </a:t>
            </a:r>
            <a:r>
              <a:rPr lang="tr-TR" dirty="0" err="1" smtClean="0"/>
              <a:t>this</a:t>
            </a:r>
            <a:r>
              <a:rPr lang="tr-TR" dirty="0" smtClean="0"/>
              <a:t> </a:t>
            </a:r>
            <a:r>
              <a:rPr lang="tr-TR" dirty="0" err="1" smtClean="0"/>
              <a:t>kind</a:t>
            </a:r>
            <a:r>
              <a:rPr lang="tr-TR" dirty="0" smtClean="0"/>
              <a:t> </a:t>
            </a:r>
            <a:r>
              <a:rPr lang="tr-TR" dirty="0" err="1" smtClean="0"/>
              <a:t>memories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in </a:t>
            </a:r>
            <a:r>
              <a:rPr lang="tr-TR" dirty="0" err="1" smtClean="0"/>
              <a:t>practice</a:t>
            </a:r>
            <a:r>
              <a:rPr lang="tr-TR" dirty="0" smtClean="0"/>
              <a:t>. </a:t>
            </a:r>
            <a:r>
              <a:rPr lang="tr-TR" dirty="0" err="1" smtClean="0"/>
              <a:t>One</a:t>
            </a:r>
            <a:r>
              <a:rPr lang="tr-TR" dirty="0" smtClean="0"/>
              <a:t> of </a:t>
            </a:r>
            <a:r>
              <a:rPr lang="tr-TR" dirty="0" err="1" smtClean="0"/>
              <a:t>these</a:t>
            </a:r>
            <a:r>
              <a:rPr lang="tr-TR" dirty="0" smtClean="0"/>
              <a:t> is </a:t>
            </a:r>
            <a:r>
              <a:rPr lang="en-US" dirty="0" err="1" smtClean="0"/>
              <a:t>memristor</a:t>
            </a:r>
            <a:r>
              <a:rPr lang="en-US" dirty="0" smtClean="0"/>
              <a:t> </a:t>
            </a:r>
            <a:r>
              <a:rPr lang="tr-TR" dirty="0" err="1"/>
              <a:t>non-volatile</a:t>
            </a:r>
            <a:r>
              <a:rPr lang="tr-TR" dirty="0"/>
              <a:t> </a:t>
            </a:r>
            <a:r>
              <a:rPr lang="tr-TR" dirty="0" err="1" smtClean="0"/>
              <a:t>memory</a:t>
            </a:r>
            <a:r>
              <a:rPr lang="tr-TR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tr-TR" dirty="0" err="1" smtClean="0"/>
              <a:t>Memristor</a:t>
            </a:r>
            <a:r>
              <a:rPr lang="tr-TR" dirty="0" smtClean="0"/>
              <a:t> </a:t>
            </a:r>
            <a:r>
              <a:rPr lang="en-US" dirty="0" smtClean="0"/>
              <a:t>element has </a:t>
            </a:r>
            <a:r>
              <a:rPr lang="en-US" dirty="0" smtClean="0">
                <a:solidFill>
                  <a:srgbClr val="C00000"/>
                </a:solidFill>
              </a:rPr>
              <a:t>a number of advantages</a:t>
            </a:r>
            <a:r>
              <a:rPr lang="tr-TR" dirty="0" smtClean="0">
                <a:solidFill>
                  <a:srgbClr val="C00000"/>
                </a:solidFill>
              </a:rPr>
              <a:t>:</a:t>
            </a:r>
          </a:p>
          <a:p>
            <a:pPr algn="just"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tr-TR" dirty="0" smtClean="0"/>
              <a:t>L</a:t>
            </a:r>
            <a:r>
              <a:rPr lang="en-US" dirty="0" smtClean="0"/>
              <a:t>ow power consumption, non-volatile storage element, excellent scalability and integration. </a:t>
            </a:r>
            <a:endParaRPr lang="tr-TR" dirty="0" smtClean="0"/>
          </a:p>
          <a:p>
            <a:pPr algn="just">
              <a:lnSpc>
                <a:spcPct val="150000"/>
              </a:lnSpc>
            </a:pPr>
            <a:r>
              <a:rPr lang="en-US" dirty="0" smtClean="0"/>
              <a:t>Therefore,</a:t>
            </a:r>
            <a:r>
              <a:rPr lang="tr-TR" dirty="0" smtClean="0"/>
              <a:t> the </a:t>
            </a:r>
            <a:r>
              <a:rPr lang="tr-TR" dirty="0" err="1" smtClean="0"/>
              <a:t>fact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en-US" dirty="0" smtClean="0"/>
              <a:t>the </a:t>
            </a:r>
            <a:r>
              <a:rPr lang="en-US" dirty="0" err="1"/>
              <a:t>memristor</a:t>
            </a:r>
            <a:r>
              <a:rPr lang="en-US" dirty="0"/>
              <a:t> can be implemented as an </a:t>
            </a:r>
            <a:r>
              <a:rPr lang="en-US" dirty="0" smtClean="0"/>
              <a:t>electronic </a:t>
            </a:r>
            <a:r>
              <a:rPr lang="en-US" dirty="0"/>
              <a:t>synapse in neural network applications, makes this element extremely attractive.</a:t>
            </a:r>
            <a:endParaRPr lang="tr-TR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sz="3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10249"/>
            <a:ext cx="8871626" cy="604684"/>
          </a:xfrm>
        </p:spPr>
        <p:txBody>
          <a:bodyPr/>
          <a:lstStyle/>
          <a:p>
            <a:r>
              <a:rPr lang="tr-TR" sz="2800" dirty="0" smtClean="0"/>
              <a:t>The </a:t>
            </a:r>
            <a:r>
              <a:rPr lang="tr-TR" sz="2800" dirty="0" err="1"/>
              <a:t>B</a:t>
            </a:r>
            <a:r>
              <a:rPr lang="tr-TR" sz="2800" dirty="0" err="1" smtClean="0"/>
              <a:t>enefits</a:t>
            </a:r>
            <a:r>
              <a:rPr lang="tr-TR" sz="2800" dirty="0" smtClean="0"/>
              <a:t> of the </a:t>
            </a:r>
            <a:r>
              <a:rPr lang="tr-TR" sz="2800" dirty="0" err="1" smtClean="0"/>
              <a:t>memristor</a:t>
            </a:r>
            <a:r>
              <a:rPr lang="tr-TR" sz="2800" dirty="0" smtClean="0"/>
              <a:t> </a:t>
            </a:r>
            <a:r>
              <a:rPr lang="tr-TR" sz="2800" dirty="0" err="1" smtClean="0"/>
              <a:t>based</a:t>
            </a:r>
            <a:r>
              <a:rPr lang="tr-TR" sz="2800" dirty="0" smtClean="0"/>
              <a:t> </a:t>
            </a:r>
            <a:r>
              <a:rPr lang="tr-TR" sz="2800" dirty="0" err="1" smtClean="0"/>
              <a:t>non-volatile</a:t>
            </a:r>
            <a:r>
              <a:rPr lang="tr-TR" sz="2800" dirty="0" smtClean="0"/>
              <a:t> </a:t>
            </a:r>
            <a:r>
              <a:rPr lang="tr-TR" sz="2800" dirty="0" err="1" smtClean="0"/>
              <a:t>memory</a:t>
            </a:r>
            <a:endParaRPr lang="tr-T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noProof="1" smtClean="0"/>
              <a:t>The aim of this work</a:t>
            </a:r>
            <a:endParaRPr lang="en-US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tr-TR" noProof="1" smtClean="0"/>
              <a:t>6</a:t>
            </a:r>
            <a:r>
              <a:rPr lang="en-US" noProof="1" smtClean="0"/>
              <a:t>/ 1</a:t>
            </a:r>
            <a:r>
              <a:rPr lang="tr-TR" noProof="1" smtClean="0"/>
              <a:t>6</a:t>
            </a:r>
            <a:endParaRPr lang="en-US" noProof="1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124075" y="4869656"/>
            <a:ext cx="4870614" cy="273844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Analog Neural Network based on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Memristor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Crossbar Arrays</a:t>
            </a:r>
          </a:p>
        </p:txBody>
      </p:sp>
    </p:spTree>
    <p:extLst>
      <p:ext uri="{BB962C8B-B14F-4D97-AF65-F5344CB8AC3E}">
        <p14:creationId xmlns:p14="http://schemas.microsoft.com/office/powerpoint/2010/main" val="143907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1635" y="373448"/>
            <a:ext cx="8871626" cy="390886"/>
          </a:xfrm>
        </p:spPr>
        <p:txBody>
          <a:bodyPr/>
          <a:lstStyle/>
          <a:p>
            <a:r>
              <a:rPr lang="en-US" dirty="0" err="1"/>
              <a:t>Memristor</a:t>
            </a:r>
            <a:r>
              <a:rPr lang="en-US" dirty="0"/>
              <a:t> Device</a:t>
            </a:r>
            <a:br>
              <a:rPr lang="en-US" dirty="0"/>
            </a:br>
            <a:endParaRPr lang="tr-T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noProof="1" smtClean="0"/>
              <a:t>Memristor Device</a:t>
            </a:r>
            <a:endParaRPr lang="en-US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tr-TR" noProof="1" smtClean="0"/>
              <a:t>7</a:t>
            </a:r>
            <a:r>
              <a:rPr lang="en-US" noProof="1" smtClean="0"/>
              <a:t> </a:t>
            </a:r>
            <a:r>
              <a:rPr lang="en-US" noProof="1"/>
              <a:t>/ </a:t>
            </a:r>
            <a:r>
              <a:rPr lang="en-US" noProof="1" smtClean="0"/>
              <a:t>1</a:t>
            </a:r>
            <a:r>
              <a:rPr lang="tr-TR" noProof="1" smtClean="0"/>
              <a:t>6</a:t>
            </a:r>
            <a:endParaRPr lang="en-US" noProof="1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124075" y="4869656"/>
            <a:ext cx="4870614" cy="273844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Analog Neural Network based on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Memristor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Crossbar Arrays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6"/>
              <p:cNvSpPr>
                <a:spLocks noChangeArrowheads="1"/>
              </p:cNvSpPr>
              <p:nvPr/>
            </p:nvSpPr>
            <p:spPr bwMode="auto">
              <a:xfrm>
                <a:off x="461877" y="3573098"/>
                <a:ext cx="3462423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𝑀𝐸𝑀</m:t>
                        </m:r>
                      </m:sub>
                    </m:sSub>
                    <m:d>
                      <m:d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𝑂𝑁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𝑂𝐹𝐹</m:t>
                        </m:r>
                      </m:sub>
                    </m:sSub>
                    <m:d>
                      <m:d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</a:t>
                </a:r>
                <a:endParaRPr lang="tr-TR" dirty="0"/>
              </a:p>
            </p:txBody>
          </p:sp>
        </mc:Choice>
        <mc:Fallback xmlns="">
          <p:sp>
            <p:nvSpPr>
              <p:cNvPr id="19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1877" y="3573098"/>
                <a:ext cx="3462423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4077521"/>
              </p:ext>
            </p:extLst>
          </p:nvPr>
        </p:nvGraphicFramePr>
        <p:xfrm>
          <a:off x="191635" y="1008478"/>
          <a:ext cx="3643101" cy="16850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2" name="Visio" r:id="rId5" imgW="4889699" imgH="2254412" progId="Visio.Drawing.15">
                  <p:embed/>
                </p:oleObj>
              </mc:Choice>
              <mc:Fallback>
                <p:oleObj name="Visio" r:id="rId5" imgW="4889699" imgH="2254412" progId="Visio.Drawing.15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635" y="1008478"/>
                        <a:ext cx="3643101" cy="16850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213023" y="2763971"/>
            <a:ext cx="2024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ea typeface="MS Mincho"/>
              </a:rPr>
              <a:t>Memristor</a:t>
            </a:r>
            <a:r>
              <a:rPr lang="en-US" dirty="0">
                <a:latin typeface="Times New Roman" panose="02020603050405020304" pitchFamily="18" charset="0"/>
                <a:ea typeface="MS Mincho"/>
              </a:rPr>
              <a:t> structure</a:t>
            </a:r>
            <a:endParaRPr lang="tr-TR" dirty="0"/>
          </a:p>
        </p:txBody>
      </p:sp>
      <p:sp>
        <p:nvSpPr>
          <p:cNvPr id="22" name="Rectangle 21"/>
          <p:cNvSpPr/>
          <p:nvPr/>
        </p:nvSpPr>
        <p:spPr>
          <a:xfrm>
            <a:off x="2527086" y="2740153"/>
            <a:ext cx="16401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MS Mincho"/>
              </a:rPr>
              <a:t>Circuit notation</a:t>
            </a:r>
            <a:endParaRPr lang="tr-TR" sz="2000" dirty="0">
              <a:effectLst/>
              <a:latin typeface="Times New Roman" panose="02020603050405020304" pitchFamily="18" charset="0"/>
              <a:ea typeface="MS Minch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521477" y="4168481"/>
                <a:ext cx="1671611" cy="4597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MS Mincho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  <a:ea typeface="MS Mincho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𝑤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MS Mincho"/>
                            <a:cs typeface="Times New Roman" panose="02020603050405020304" pitchFamily="18" charset="0"/>
                          </a:rPr>
                          <m:t>𝐷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MS Mincho"/>
                        <a:cs typeface="Times New Roman" panose="02020603050405020304" pitchFamily="18" charset="0"/>
                      </a:rPr>
                      <m:t>   </m:t>
                    </m:r>
                    <m:r>
                      <a:rPr lang="en-US" i="1">
                        <a:latin typeface="Cambria Math" panose="02040503050406030204" pitchFamily="18" charset="0"/>
                        <a:ea typeface="MS Mincho"/>
                        <a:cs typeface="Times New Roman" panose="02020603050405020304" pitchFamily="18" charset="0"/>
                      </a:rPr>
                      <m:t>𝜖</m:t>
                    </m:r>
                    <m:r>
                      <a:rPr lang="en-US" i="1">
                        <a:latin typeface="Cambria Math" panose="02040503050406030204" pitchFamily="18" charset="0"/>
                        <a:ea typeface="MS Mincho"/>
                        <a:cs typeface="Times New Roman" panose="02020603050405020304" pitchFamily="18" charset="0"/>
                      </a:rPr>
                      <m:t> (0,1)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MS Mincho"/>
                  </a:rPr>
                  <a:t> </a:t>
                </a:r>
                <a:endParaRPr lang="tr-TR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477" y="4168481"/>
                <a:ext cx="1671611" cy="459741"/>
              </a:xfrm>
              <a:prstGeom prst="rect">
                <a:avLst/>
              </a:prstGeom>
              <a:blipFill>
                <a:blip r:embed="rId7"/>
                <a:stretch>
                  <a:fillRect b="-2667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23886" y="944198"/>
            <a:ext cx="4851269" cy="26289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73390" y="3757764"/>
            <a:ext cx="3797218" cy="385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2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902" y="95094"/>
            <a:ext cx="8871626" cy="577902"/>
          </a:xfrm>
        </p:spPr>
        <p:txBody>
          <a:bodyPr/>
          <a:lstStyle/>
          <a:p>
            <a:r>
              <a:rPr lang="en-US" dirty="0"/>
              <a:t> </a:t>
            </a:r>
            <a:r>
              <a:rPr lang="tr-TR" sz="2800" dirty="0" smtClean="0"/>
              <a:t>A</a:t>
            </a:r>
            <a:r>
              <a:rPr lang="en-US" sz="2800" dirty="0" err="1" smtClean="0"/>
              <a:t>nalog</a:t>
            </a:r>
            <a:r>
              <a:rPr lang="en-US" sz="2800" dirty="0" smtClean="0"/>
              <a:t> </a:t>
            </a:r>
            <a:r>
              <a:rPr lang="en-US" sz="2800" dirty="0"/>
              <a:t>vector-matrix multiplication with </a:t>
            </a:r>
            <a:r>
              <a:rPr lang="en-US" sz="2800" dirty="0" err="1"/>
              <a:t>memristor</a:t>
            </a:r>
            <a:r>
              <a:rPr lang="en-US" sz="2800" dirty="0"/>
              <a:t> array</a:t>
            </a:r>
            <a:endParaRPr lang="tr-T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noProof="1" smtClean="0"/>
              <a:t>Design concept</a:t>
            </a:r>
            <a:endParaRPr lang="en-US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tr-TR" noProof="1" smtClean="0"/>
              <a:t>8</a:t>
            </a:r>
            <a:r>
              <a:rPr lang="en-US" noProof="1" smtClean="0"/>
              <a:t> / </a:t>
            </a:r>
            <a:r>
              <a:rPr lang="tr-TR" noProof="1" smtClean="0"/>
              <a:t>16</a:t>
            </a:r>
            <a:endParaRPr lang="en-US" noProof="1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Analog Neural Network based on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Memristor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Crossbar Arrays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609600" y="914399"/>
            <a:ext cx="1129681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1699356"/>
              </p:ext>
            </p:extLst>
          </p:nvPr>
        </p:nvGraphicFramePr>
        <p:xfrm>
          <a:off x="405976" y="1713392"/>
          <a:ext cx="2680442" cy="3107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" name="Visio" r:id="rId3" imgW="3486163" imgH="4038739" progId="Visio.Drawing.15">
                  <p:embed/>
                </p:oleObj>
              </mc:Choice>
              <mc:Fallback>
                <p:oleObj name="Visio" r:id="rId3" imgW="3486163" imgH="4038739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976" y="1713392"/>
                        <a:ext cx="2680442" cy="31072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535715" y="2597267"/>
                <a:ext cx="2974469" cy="787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tr-TR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tr-TR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tr-TR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tr-TR" i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tr-TR" i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tr-TR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tr-TR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tr-TR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tr-TR" i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tr-TR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tr-TR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tr-TR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"/>
                                  <m:ctrlPr>
                                    <a:rPr lang="tr-TR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tr-T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tr-TR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tr-TR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tr-TR" i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Sup>
                                    <m:sSubSupPr>
                                      <m:ctrlPr>
                                        <a:rPr lang="tr-T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tr-TR" i="1">
                                          <a:latin typeface="Cambria Math" panose="02040503050406030204" pitchFamily="18" charset="0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tr-TR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tr-TR" i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bSup>
                                  <m:r>
                                    <a:rPr lang="tr-TR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tr-T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tr-TR" i="1">
                                          <a:latin typeface="Cambria Math" panose="02040503050406030204" pitchFamily="18" charset="0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tr-TR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tr-TR" i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</m:sup>
                                  </m:sSubSup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tr-T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tr-TR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tr-TR" i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tr-TR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5715" y="2597267"/>
                <a:ext cx="2974469" cy="787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036529" y="3573129"/>
                <a:ext cx="409099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tr-T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tr-TR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tr-TR" i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tr-TR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tr-TR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tr-TR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tr-TR" i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tr-TR" i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tr-TR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tr-TR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tr-TR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tr-TR" i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tr-TR" i="0">
                          <a:latin typeface="Cambria Math" panose="02040503050406030204" pitchFamily="18" charset="0"/>
                        </a:rPr>
                        <m:t>…</m:t>
                      </m:r>
                      <m:sSubSup>
                        <m:sSubSupPr>
                          <m:ctrlPr>
                            <a:rPr lang="tr-TR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tr-TR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tr-TR" i="1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  <m:sup>
                          <m:r>
                            <a:rPr lang="tr-TR" i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tr-TR" i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tr-TR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tr-TR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tr-TR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tr-TR" i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tr-TR" i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tr-TR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tr-TR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tr-TR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tr-TR" i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tr-TR" i="0">
                          <a:latin typeface="Cambria Math" panose="02040503050406030204" pitchFamily="18" charset="0"/>
                        </a:rPr>
                        <m:t>…</m:t>
                      </m:r>
                      <m:sSubSup>
                        <m:sSubSupPr>
                          <m:ctrlPr>
                            <a:rPr lang="tr-TR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tr-TR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tr-TR" i="1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  <m:sup>
                          <m:r>
                            <a:rPr lang="tr-TR" i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tr-TR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6529" y="3573129"/>
                <a:ext cx="409099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99902" y="769132"/>
            <a:ext cx="90216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Analog input values are </a:t>
            </a:r>
            <a:r>
              <a:rPr lang="en-US" dirty="0" smtClean="0"/>
              <a:t>symmetrical pulses</a:t>
            </a:r>
            <a:r>
              <a:rPr lang="tr-TR" dirty="0" smtClean="0"/>
              <a:t>.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r-TR" dirty="0"/>
              <a:t>O</a:t>
            </a:r>
            <a:r>
              <a:rPr lang="en-US" dirty="0" err="1" smtClean="0"/>
              <a:t>utputs</a:t>
            </a:r>
            <a:r>
              <a:rPr lang="en-US" dirty="0" smtClean="0"/>
              <a:t> </a:t>
            </a:r>
            <a:r>
              <a:rPr lang="en-US" dirty="0"/>
              <a:t>are obtained as voltage pulses. </a:t>
            </a:r>
            <a:endParaRPr lang="tr-TR" dirty="0" smtClean="0"/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Thanks</a:t>
            </a:r>
            <a:r>
              <a:rPr lang="tr-TR" dirty="0"/>
              <a:t> </a:t>
            </a:r>
            <a:r>
              <a:rPr lang="tr-TR" dirty="0" err="1" smtClean="0"/>
              <a:t>that</a:t>
            </a:r>
            <a:r>
              <a:rPr lang="en-US" dirty="0" smtClean="0"/>
              <a:t>, the </a:t>
            </a:r>
            <a:r>
              <a:rPr lang="en-US" dirty="0"/>
              <a:t>basic arithmetic operation </a:t>
            </a:r>
            <a:r>
              <a:rPr lang="en-US" dirty="0" smtClean="0"/>
              <a:t>can </a:t>
            </a:r>
            <a:r>
              <a:rPr lang="en-US" dirty="0"/>
              <a:t>be realized very effectively in a single </a:t>
            </a:r>
            <a:r>
              <a:rPr lang="en-US" dirty="0" smtClean="0"/>
              <a:t>step</a:t>
            </a:r>
            <a:r>
              <a:rPr lang="tr-TR" dirty="0" smtClean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349710" y="1859474"/>
                <a:ext cx="5609771" cy="930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i="1" dirty="0">
                    <a:latin typeface="Times New Roman" panose="02020603050405020304" pitchFamily="18" charset="0"/>
                    <a:ea typeface="MS Mincho"/>
                  </a:rPr>
                  <a:t>V</a:t>
                </a:r>
                <a:r>
                  <a:rPr lang="en-US" i="1" baseline="-25000" dirty="0">
                    <a:latin typeface="Times New Roman" panose="02020603050405020304" pitchFamily="18" charset="0"/>
                    <a:ea typeface="MS Mincho"/>
                  </a:rPr>
                  <a:t>i</a:t>
                </a:r>
                <a:r>
                  <a:rPr lang="en-US" i="1" dirty="0">
                    <a:latin typeface="Times New Roman" panose="02020603050405020304" pitchFamily="18" charset="0"/>
                    <a:ea typeface="MS Mincho"/>
                  </a:rPr>
                  <a:t> </a:t>
                </a:r>
                <a:r>
                  <a:rPr lang="en-US" dirty="0">
                    <a:latin typeface="Times New Roman" panose="02020603050405020304" pitchFamily="18" charset="0"/>
                    <a:ea typeface="MS Mincho"/>
                  </a:rPr>
                  <a:t>are multiplied by the </a:t>
                </a:r>
                <a:r>
                  <a:rPr lang="en-US" dirty="0" err="1">
                    <a:latin typeface="Times New Roman" panose="02020603050405020304" pitchFamily="18" charset="0"/>
                    <a:ea typeface="MS Mincho"/>
                  </a:rPr>
                  <a:t>conductances</a:t>
                </a:r>
                <a:r>
                  <a:rPr lang="en-US" dirty="0">
                    <a:latin typeface="Times New Roman" panose="02020603050405020304" pitchFamily="18" charset="0"/>
                    <a:ea typeface="MS Mincho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tr-TR" i="1">
                            <a:latin typeface="Cambria Math" panose="02040503050406030204" pitchFamily="18" charset="0"/>
                            <a:ea typeface="MS Mincho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MS Mincho"/>
                          </a:rPr>
                          <m:t>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MS Mincho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MS Mincho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MS Mincho"/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tr-TR" i="1">
                            <a:latin typeface="Cambria Math" panose="02040503050406030204" pitchFamily="18" charset="0"/>
                            <a:ea typeface="MS Mincho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MS Mincho"/>
                          </a:rPr>
                          <m:t>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MS Mincho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MS Mincho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MS Mincho"/>
                  </a:rPr>
                  <a:t> to give output voltages:</a:t>
                </a:r>
                <a:endParaRPr lang="tr-TR" sz="2000" dirty="0">
                  <a:latin typeface="Times New Roman" panose="02020603050405020304" pitchFamily="18" charset="0"/>
                  <a:ea typeface="MS Mincho"/>
                </a:endParaRPr>
              </a:p>
              <a:p>
                <a:endParaRPr lang="tr-TR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9710" y="1859474"/>
                <a:ext cx="5609771" cy="930896"/>
              </a:xfrm>
              <a:prstGeom prst="rect">
                <a:avLst/>
              </a:prstGeom>
              <a:blipFill>
                <a:blip r:embed="rId7"/>
                <a:stretch>
                  <a:fillRect t="-2614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5808056" y="4170655"/>
                <a:ext cx="118548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tr-TR" i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tr-TR" i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tr-TR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tr-TR" dirty="0" smtClean="0"/>
                  <a:t>=0</a:t>
                </a:r>
                <a:endParaRPr lang="tr-TR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8056" y="4170655"/>
                <a:ext cx="1185488" cy="369332"/>
              </a:xfrm>
              <a:prstGeom prst="rect">
                <a:avLst/>
              </a:prstGeom>
              <a:blipFill>
                <a:blip r:embed="rId8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811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35393" y="268521"/>
            <a:ext cx="8975646" cy="370114"/>
          </a:xfrm>
        </p:spPr>
        <p:txBody>
          <a:bodyPr/>
          <a:lstStyle/>
          <a:p>
            <a:pPr algn="r"/>
            <a:r>
              <a:rPr lang="en-US" sz="2400" dirty="0"/>
              <a:t>Proposed Neuron </a:t>
            </a:r>
            <a:r>
              <a:rPr lang="en-US" sz="2400" dirty="0" smtClean="0"/>
              <a:t>Circuit </a:t>
            </a:r>
            <a:r>
              <a:rPr lang="en-US" sz="2400" dirty="0"/>
              <a:t>with </a:t>
            </a:r>
            <a:r>
              <a:rPr lang="tr-TR" sz="2400" dirty="0" err="1" smtClean="0"/>
              <a:t>two</a:t>
            </a:r>
            <a:r>
              <a:rPr lang="tr-TR" sz="2400" dirty="0" smtClean="0"/>
              <a:t> </a:t>
            </a:r>
            <a:r>
              <a:rPr lang="tr-TR" sz="2400" dirty="0" err="1" smtClean="0"/>
              <a:t>level</a:t>
            </a:r>
            <a:r>
              <a:rPr lang="tr-TR" sz="2400" dirty="0" smtClean="0"/>
              <a:t> </a:t>
            </a:r>
            <a:r>
              <a:rPr lang="en-US" sz="2400" dirty="0" err="1" smtClean="0"/>
              <a:t>Memristor</a:t>
            </a:r>
            <a:r>
              <a:rPr lang="en-US" sz="2400" dirty="0" smtClean="0"/>
              <a:t> </a:t>
            </a:r>
            <a:r>
              <a:rPr lang="en-US" sz="2400" dirty="0"/>
              <a:t>Crossbar Array</a:t>
            </a:r>
            <a:r>
              <a:rPr lang="tr-TR" sz="2400" dirty="0"/>
              <a:t/>
            </a:r>
            <a:br>
              <a:rPr lang="tr-TR" sz="2400" dirty="0"/>
            </a:br>
            <a:r>
              <a:rPr lang="en-US" sz="2400" i="1" dirty="0"/>
              <a:t> </a:t>
            </a:r>
            <a:endParaRPr lang="tr-TR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noProof="1" smtClean="0"/>
              <a:t>Proposed circuit</a:t>
            </a:r>
            <a:endParaRPr lang="en-US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tr-TR" noProof="1" smtClean="0"/>
              <a:t>9</a:t>
            </a:r>
            <a:r>
              <a:rPr lang="en-US" noProof="1" smtClean="0"/>
              <a:t> </a:t>
            </a:r>
            <a:r>
              <a:rPr lang="en-US" noProof="1"/>
              <a:t>/ </a:t>
            </a:r>
            <a:r>
              <a:rPr lang="en-US" noProof="1" smtClean="0"/>
              <a:t>1</a:t>
            </a:r>
            <a:r>
              <a:rPr lang="tr-TR" noProof="1" smtClean="0"/>
              <a:t>6</a:t>
            </a:r>
            <a:endParaRPr lang="en-US" noProof="1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237587" y="4869656"/>
            <a:ext cx="4870614" cy="273844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Analog Neural Network based on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Memristor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Crossbar Arrays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996616" y="857892"/>
            <a:ext cx="769703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727874"/>
              </p:ext>
            </p:extLst>
          </p:nvPr>
        </p:nvGraphicFramePr>
        <p:xfrm>
          <a:off x="194778" y="753856"/>
          <a:ext cx="4773280" cy="40567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0" name="Visio" r:id="rId4" imgW="16103427" imgH="17005346" progId="Visio.Drawing.15">
                  <p:embed/>
                </p:oleObj>
              </mc:Choice>
              <mc:Fallback>
                <p:oleObj name="Visio" r:id="rId4" imgW="16103427" imgH="17005346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778" y="753856"/>
                        <a:ext cx="4773280" cy="40567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171371" y="1048802"/>
            <a:ext cx="5864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The MOS transistor at the input layer realize </a:t>
            </a:r>
            <a:r>
              <a:rPr lang="en-US" dirty="0" err="1"/>
              <a:t>tanh</a:t>
            </a:r>
            <a:r>
              <a:rPr lang="en-US" dirty="0"/>
              <a:t> type activation </a:t>
            </a:r>
            <a:r>
              <a:rPr lang="en-US" dirty="0" smtClean="0"/>
              <a:t>functions</a:t>
            </a:r>
            <a:endParaRPr lang="tr-TR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The output neuron is a simple linear </a:t>
            </a:r>
            <a:r>
              <a:rPr lang="en-US" dirty="0" smtClean="0"/>
              <a:t>perceptron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2113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45302</TotalTime>
  <Words>904</Words>
  <Application>Microsoft Office PowerPoint</Application>
  <PresentationFormat>On-screen Show (16:9)</PresentationFormat>
  <Paragraphs>167</Paragraphs>
  <Slides>16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Times New Roman</vt:lpstr>
      <vt:lpstr>Arial</vt:lpstr>
      <vt:lpstr>MS Mincho</vt:lpstr>
      <vt:lpstr>Calibri</vt:lpstr>
      <vt:lpstr>Comic Sans MS</vt:lpstr>
      <vt:lpstr>Verdana</vt:lpstr>
      <vt:lpstr>Cambria Math</vt:lpstr>
      <vt:lpstr>Office Theme</vt:lpstr>
      <vt:lpstr>Visio</vt:lpstr>
      <vt:lpstr>PowerPoint Presentation</vt:lpstr>
      <vt:lpstr>Outline</vt:lpstr>
      <vt:lpstr>Main Motivation </vt:lpstr>
      <vt:lpstr>Main Motivation</vt:lpstr>
      <vt:lpstr>The aim of this work </vt:lpstr>
      <vt:lpstr>The Benefits of the memristor based non-volatile memory</vt:lpstr>
      <vt:lpstr>Memristor Device </vt:lpstr>
      <vt:lpstr> Analog vector-matrix multiplication with memristor array</vt:lpstr>
      <vt:lpstr>Proposed Neuron Circuit with two level Memristor Crossbar Array  </vt:lpstr>
      <vt:lpstr>Activation Subcircuit</vt:lpstr>
      <vt:lpstr>Scale-down subcircuit</vt:lpstr>
      <vt:lpstr>Models in Cadence Simulation</vt:lpstr>
      <vt:lpstr>Cadence Simulation Result        </vt:lpstr>
      <vt:lpstr>The simulation results of the neural network for three sample inputs.</vt:lpstr>
      <vt:lpstr>Conclusion</vt:lpstr>
      <vt:lpstr>Thank You for Listening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Conference Master Template Widescreen</dc:title>
  <dc:creator>Onur Tunalı</dc:creator>
  <cp:lastModifiedBy>itu</cp:lastModifiedBy>
  <cp:revision>1119</cp:revision>
  <dcterms:created xsi:type="dcterms:W3CDTF">2016-09-12T10:42:56Z</dcterms:created>
  <dcterms:modified xsi:type="dcterms:W3CDTF">2019-11-29T22:19:45Z</dcterms:modified>
</cp:coreProperties>
</file>