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4" r:id="rId1"/>
    <p:sldMasterId id="2147483705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92" d="100"/>
          <a:sy n="92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50937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2c7e6ec26d_3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3" name="Google Shape;633;g2c7e6ec26d_3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4313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g441552c107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1" name="Google Shape;871;g441552c107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3161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441552c107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" name="Google Shape;887;g441552c107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6809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g441552c107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5" name="Google Shape;925;g441552c107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9857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Google Shape;932;g441552c107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3" name="Google Shape;933;g441552c107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00529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g441552c107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1" name="Google Shape;941;g441552c107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8820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g441552c107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9" name="Google Shape;949;g441552c107_0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Self explanatory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958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441552c107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7" name="Google Shape;957;g441552c107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30832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g2d1a831f23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3" name="Google Shape;993;g2d1a831f23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03690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g441552c107_0_8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8" name="Google Shape;998;g441552c107_0_8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49087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g441552c107_0_8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4" name="Google Shape;1004;g441552c107_0_8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7114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441552c1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" name="Google Shape;639;g441552c107_0_0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500" tIns="88500" rIns="88500" bIns="885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42735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g441552c107_0_8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0" name="Google Shape;1010;g441552c107_0_8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Details page is free - make sure I say that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798718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Google Shape;1015;g441552c107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6" name="Google Shape;1016;g441552c107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62136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g441552c107_0_8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2" name="Google Shape;1022;g441552c107_0_8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98229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g441552c107_0_8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8" name="Google Shape;1028;g441552c107_0_8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23022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Google Shape;1033;g441552c107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4" name="Google Shape;1034;g441552c107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73920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g441552c107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0" name="Google Shape;1040;g441552c107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94358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g2ccf08927c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6" name="Google Shape;1046;g2ccf08927c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455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270760746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6" name="Google Shape;646;g2707607461_0_5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500" tIns="88500" rIns="88500" bIns="885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0781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2c72d74284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9" name="Google Shape;669;g2c72d74284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804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2c72d74284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2c72d74284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8622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2c8c25aac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2c8c25aaca_0_0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500" tIns="88500" rIns="88500" bIns="885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124210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2c72d74284_0_3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2c72d74284_0_3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8162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2c72d74284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1" name="Google Shape;771;g2c72d74284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660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g3fd709b37d_2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5" name="Google Shape;815;g3fd709b37d_2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799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2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2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2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2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30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3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3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22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25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28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29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30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31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32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0000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7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28750" y="0"/>
            <a:ext cx="77152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2"/>
          <p:cNvSpPr/>
          <p:nvPr/>
        </p:nvSpPr>
        <p:spPr>
          <a:xfrm>
            <a:off x="0" y="0"/>
            <a:ext cx="9144000" cy="7572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9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225" y="229362"/>
            <a:ext cx="2016176" cy="2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29900" y="1046950"/>
            <a:ext cx="3632450" cy="266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33600" y="1420075"/>
            <a:ext cx="2832251" cy="245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756900" y="1617950"/>
            <a:ext cx="36324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041575" y="1577325"/>
            <a:ext cx="2016300" cy="21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Blue 1">
  <p:cSld name="Title and body 1_1_1">
    <p:bg>
      <p:bgPr>
        <a:solidFill>
          <a:srgbClr val="00000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13400" y="-207725"/>
            <a:ext cx="7129748" cy="456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1"/>
          <p:cNvPicPr preferRelativeResize="0"/>
          <p:nvPr/>
        </p:nvPicPr>
        <p:blipFill rotWithShape="1">
          <a:blip r:embed="rId2">
            <a:alphaModFix/>
          </a:blip>
          <a:srcRect l="-1612" r="-5857"/>
          <a:stretch/>
        </p:blipFill>
        <p:spPr>
          <a:xfrm rot="10800000" flipH="1">
            <a:off x="-1507973" y="2368551"/>
            <a:ext cx="3810002" cy="240029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1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1"/>
          <p:cNvSpPr txBox="1"/>
          <p:nvPr/>
        </p:nvSpPr>
        <p:spPr>
          <a:xfrm>
            <a:off x="6846700" y="3583800"/>
            <a:ext cx="2028900" cy="16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Muli Light"/>
              <a:ea typeface="Muli Light"/>
              <a:cs typeface="Muli Light"/>
              <a:sym typeface="Muli Light"/>
            </a:endParaRPr>
          </a:p>
        </p:txBody>
      </p:sp>
      <p:pic>
        <p:nvPicPr>
          <p:cNvPr id="88" name="Google Shape;8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1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90" name="Google Shape;90;p1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" name="Google Shape;91;p11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92" name="Google Shape;92;p1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3" name="Google Shape;93;p11"/>
          <p:cNvSpPr txBox="1">
            <a:spLocks noGrp="1"/>
          </p:cNvSpPr>
          <p:nvPr>
            <p:ph type="title"/>
          </p:nvPr>
        </p:nvSpPr>
        <p:spPr>
          <a:xfrm>
            <a:off x="756900" y="1808925"/>
            <a:ext cx="4761000" cy="11133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94" name="Google Shape;94;p11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1/3 Grafik/Picture" type="secHead">
  <p:cSld name="SECTION_HEADER">
    <p:bg>
      <p:bgPr>
        <a:solidFill>
          <a:srgbClr val="000000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02725" y="1097175"/>
            <a:ext cx="6790252" cy="43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2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0" name="Google Shape;100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2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1/3 Hexagon Grün">
  <p:cSld name="SECTION_HEADER_7">
    <p:bg>
      <p:bgPr>
        <a:solidFill>
          <a:srgbClr val="000000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02725" y="1097175"/>
            <a:ext cx="6790252" cy="43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7" name="Google Shape;10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3"/>
          <p:cNvPicPr preferRelativeResize="0"/>
          <p:nvPr/>
        </p:nvPicPr>
        <p:blipFill rotWithShape="1">
          <a:blip r:embed="rId4">
            <a:alphaModFix amt="43000"/>
          </a:blip>
          <a:srcRect b="9057"/>
          <a:stretch/>
        </p:blipFill>
        <p:spPr>
          <a:xfrm>
            <a:off x="5020275" y="-363075"/>
            <a:ext cx="5559499" cy="5055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56741" y="1957873"/>
            <a:ext cx="2484245" cy="2484449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3"/>
          <p:cNvSpPr txBox="1">
            <a:spLocks noGrp="1"/>
          </p:cNvSpPr>
          <p:nvPr>
            <p:ph type="subTitle" idx="2"/>
          </p:nvPr>
        </p:nvSpPr>
        <p:spPr>
          <a:xfrm>
            <a:off x="6367050" y="2526725"/>
            <a:ext cx="1728900" cy="13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111" name="Google Shape;111;p13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+ 1/3 Hexagon Blau">
  <p:cSld name="SECTION_HEADER_4_1">
    <p:bg>
      <p:bgPr>
        <a:solidFill>
          <a:srgbClr val="000000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4"/>
          <p:cNvPicPr preferRelativeResize="0"/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5101000" y="-216425"/>
            <a:ext cx="4905649" cy="5355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1175" y="2192975"/>
            <a:ext cx="2229324" cy="1930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34575" y="835875"/>
            <a:ext cx="6152026" cy="4074976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4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7" name="Google Shape;117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4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4"/>
          <p:cNvSpPr txBox="1">
            <a:spLocks noGrp="1"/>
          </p:cNvSpPr>
          <p:nvPr>
            <p:ph type="subTitle" idx="2"/>
          </p:nvPr>
        </p:nvSpPr>
        <p:spPr>
          <a:xfrm>
            <a:off x="6367050" y="2526725"/>
            <a:ext cx="1728900" cy="13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121" name="Google Shape;121;p14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+ 1/3 Hexagon Blau 1">
  <p:cSld name="SECTION_HEADER_4_1_2">
    <p:bg>
      <p:bgPr>
        <a:solidFill>
          <a:srgbClr val="000000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5"/>
          <p:cNvPicPr preferRelativeResize="0"/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5101000" y="-216425"/>
            <a:ext cx="4905649" cy="5355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34575" y="835875"/>
            <a:ext cx="6152026" cy="4074976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5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6" name="Google Shape;126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5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4428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29" name="Google Shape;129;p15"/>
          <p:cNvPicPr preferRelativeResize="0"/>
          <p:nvPr/>
        </p:nvPicPr>
        <p:blipFill rotWithShape="1">
          <a:blip r:embed="rId5">
            <a:alphaModFix/>
          </a:blip>
          <a:srcRect r="38537" b="8592"/>
          <a:stretch/>
        </p:blipFill>
        <p:spPr>
          <a:xfrm>
            <a:off x="4232350" y="465850"/>
            <a:ext cx="5064051" cy="4184700"/>
          </a:xfrm>
          <a:prstGeom prst="rect">
            <a:avLst/>
          </a:prstGeom>
          <a:noFill/>
          <a:ln>
            <a:noFill/>
          </a:ln>
          <a:effectLst>
            <a:reflection stA="24000" endPos="30000" dist="38100" dir="5400000" fadeDir="5400012" sy="-100000" algn="bl" rotWithShape="0"/>
          </a:effectLst>
        </p:spPr>
      </p:pic>
      <p:pic>
        <p:nvPicPr>
          <p:cNvPr id="130" name="Google Shape;130;p15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+ 1/3 Hexagon Orange">
  <p:cSld name="SECTION_HEADER_4_1_1">
    <p:bg>
      <p:bgPr>
        <a:solidFill>
          <a:srgbClr val="000000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6"/>
          <p:cNvPicPr preferRelativeResize="0"/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5097813" y="-221775"/>
            <a:ext cx="4949800" cy="540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6"/>
          <p:cNvPicPr preferRelativeResize="0"/>
          <p:nvPr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121175" y="2192975"/>
            <a:ext cx="2229325" cy="1924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6"/>
          <p:cNvPicPr preferRelativeResize="0"/>
          <p:nvPr/>
        </p:nvPicPr>
        <p:blipFill>
          <a:blip r:embed="rId4">
            <a:alphaModFix amt="91000"/>
          </a:blip>
          <a:stretch>
            <a:fillRect/>
          </a:stretch>
        </p:blipFill>
        <p:spPr>
          <a:xfrm>
            <a:off x="-369550" y="1445850"/>
            <a:ext cx="5867275" cy="4298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6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6" name="Google Shape;136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6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6"/>
          <p:cNvSpPr txBox="1">
            <a:spLocks noGrp="1"/>
          </p:cNvSpPr>
          <p:nvPr>
            <p:ph type="subTitle" idx="2"/>
          </p:nvPr>
        </p:nvSpPr>
        <p:spPr>
          <a:xfrm>
            <a:off x="6367050" y="2526725"/>
            <a:ext cx="1728900" cy="13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40" name="Google Shape;140;p16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+ 1/3 Hexagon Rot">
  <p:cSld name="SECTION_HEADER_4_1_1_1">
    <p:bg>
      <p:bgPr>
        <a:solidFill>
          <a:srgbClr val="000000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8200" y="1647325"/>
            <a:ext cx="5441050" cy="398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7"/>
          <p:cNvPicPr preferRelativeResize="0"/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5097827" y="-221775"/>
            <a:ext cx="4910275" cy="53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7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45" name="Google Shape;14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5650" y="2192975"/>
            <a:ext cx="2218300" cy="192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7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7" name="Google Shape;147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7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149" name="Google Shape;149;p17"/>
          <p:cNvSpPr txBox="1">
            <a:spLocks noGrp="1"/>
          </p:cNvSpPr>
          <p:nvPr>
            <p:ph type="subTitle" idx="2"/>
          </p:nvPr>
        </p:nvSpPr>
        <p:spPr>
          <a:xfrm>
            <a:off x="6367050" y="2526725"/>
            <a:ext cx="1728900" cy="13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150" name="Google Shape;150;p17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1/3 Grafik/Picture 1">
  <p:cSld name="SECTION_HEADER_6">
    <p:bg>
      <p:bgPr>
        <a:solidFill>
          <a:srgbClr val="000000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02725" y="1097175"/>
            <a:ext cx="6790252" cy="43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4" name="Google Shape;15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5" name="Google Shape;155;p18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156" name="Google Shape;156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7" name="Google Shape;157;p18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58" name="Google Shape;158;p1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9" name="Google Shape;159;p18"/>
          <p:cNvSpPr txBox="1">
            <a:spLocks noGrp="1"/>
          </p:cNvSpPr>
          <p:nvPr>
            <p:ph type="title"/>
          </p:nvPr>
        </p:nvSpPr>
        <p:spPr>
          <a:xfrm>
            <a:off x="756900" y="1808925"/>
            <a:ext cx="4761000" cy="11133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60" name="Google Shape;160;p18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1 Text only blue">
  <p:cSld name="SECTION_HEADER_5">
    <p:bg>
      <p:bgPr>
        <a:solidFill>
          <a:srgbClr val="000000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3525675" y="-36475"/>
            <a:ext cx="6745426" cy="446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9"/>
          <p:cNvSpPr txBox="1">
            <a:spLocks noGrp="1"/>
          </p:cNvSpPr>
          <p:nvPr>
            <p:ph type="title"/>
          </p:nvPr>
        </p:nvSpPr>
        <p:spPr>
          <a:xfrm>
            <a:off x="310325" y="230100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>
                <a:latin typeface="Avenir"/>
                <a:ea typeface="Avenir"/>
                <a:cs typeface="Avenir"/>
                <a:sym typeface="Aveni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19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5" name="Google Shape;16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9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9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83658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168" name="Google Shape;168;p19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1 Text only less blue">
  <p:cSld name="SECTION_HEADER_5_1">
    <p:bg>
      <p:bgPr>
        <a:solidFill>
          <a:srgbClr val="000000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0"/>
          <p:cNvPicPr preferRelativeResize="0"/>
          <p:nvPr/>
        </p:nvPicPr>
        <p:blipFill rotWithShape="1">
          <a:blip r:embed="rId2">
            <a:alphaModFix/>
          </a:blip>
          <a:srcRect r="37308"/>
          <a:stretch/>
        </p:blipFill>
        <p:spPr>
          <a:xfrm rot="10800000">
            <a:off x="6650175" y="237600"/>
            <a:ext cx="3431950" cy="362605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>
            <a:spLocks noGrp="1"/>
          </p:cNvSpPr>
          <p:nvPr>
            <p:ph type="title"/>
          </p:nvPr>
        </p:nvSpPr>
        <p:spPr>
          <a:xfrm>
            <a:off x="310325" y="230100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>
                <a:latin typeface="Avenir"/>
                <a:ea typeface="Avenir"/>
                <a:cs typeface="Avenir"/>
                <a:sym typeface="Aveni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0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3" name="Google Shape;17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0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0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83658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176" name="Google Shape;176;p20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1">
  <p:cSld name="TITLE_2">
    <p:bg>
      <p:bgPr>
        <a:solidFill>
          <a:srgbClr val="000000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5825"/>
            <a:ext cx="9345152" cy="514224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/>
          <p:nvPr/>
        </p:nvSpPr>
        <p:spPr>
          <a:xfrm>
            <a:off x="0" y="0"/>
            <a:ext cx="9144000" cy="7572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" name="Google Shape;17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225" y="229362"/>
            <a:ext cx="2016176" cy="2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29900" y="1046950"/>
            <a:ext cx="3632450" cy="266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33600" y="1420075"/>
            <a:ext cx="2832251" cy="245319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697100" y="918650"/>
            <a:ext cx="38667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5041575" y="1577325"/>
            <a:ext cx="2016300" cy="21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2 Text + 1/2 Grafik/Picture">
  <p:cSld name="SECTION_HEADER_4">
    <p:bg>
      <p:bgPr>
        <a:solidFill>
          <a:srgbClr val="000000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34575" y="835875"/>
            <a:ext cx="6152026" cy="4074976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1"/>
          <p:cNvSpPr txBox="1">
            <a:spLocks noGrp="1"/>
          </p:cNvSpPr>
          <p:nvPr>
            <p:ph type="title"/>
          </p:nvPr>
        </p:nvSpPr>
        <p:spPr>
          <a:xfrm>
            <a:off x="310325" y="230100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>
                <a:latin typeface="Avenir"/>
                <a:ea typeface="Avenir"/>
                <a:cs typeface="Avenir"/>
                <a:sym typeface="Aveni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1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1" name="Google Shape;181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1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39486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183" name="Google Shape;183;p21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84" name="Google Shape;184;p21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2 Text + 1/2 Text">
  <p:cSld name="Title and body 1">
    <p:bg>
      <p:bgPr>
        <a:solidFill>
          <a:srgbClr val="000000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92225" y="-203554"/>
            <a:ext cx="9144002" cy="540795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2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22"/>
          <p:cNvSpPr txBox="1"/>
          <p:nvPr/>
        </p:nvSpPr>
        <p:spPr>
          <a:xfrm>
            <a:off x="6846700" y="3583800"/>
            <a:ext cx="2028900" cy="16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Muli Light"/>
              <a:ea typeface="Muli Light"/>
              <a:cs typeface="Muli Light"/>
              <a:sym typeface="Muli Light"/>
            </a:endParaRPr>
          </a:p>
        </p:txBody>
      </p:sp>
      <p:sp>
        <p:nvSpPr>
          <p:cNvPr id="189" name="Google Shape;189;p22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90" name="Google Shape;19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2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39486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192" name="Google Shape;192;p22"/>
          <p:cNvSpPr txBox="1">
            <a:spLocks noGrp="1"/>
          </p:cNvSpPr>
          <p:nvPr>
            <p:ph type="body" idx="2"/>
          </p:nvPr>
        </p:nvSpPr>
        <p:spPr>
          <a:xfrm>
            <a:off x="4796300" y="1161925"/>
            <a:ext cx="39486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pic>
        <p:nvPicPr>
          <p:cNvPr id="193" name="Google Shape;193;p22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2 Text + 1/2 Text 1">
  <p:cSld name="Title and body 1_2">
    <p:bg>
      <p:bgPr>
        <a:solidFill>
          <a:srgbClr val="000000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3"/>
          <p:cNvPicPr preferRelativeResize="0"/>
          <p:nvPr/>
        </p:nvPicPr>
        <p:blipFill rotWithShape="1">
          <a:blip r:embed="rId2">
            <a:alphaModFix/>
          </a:blip>
          <a:srcRect t="6634" b="6642"/>
          <a:stretch/>
        </p:blipFill>
        <p:spPr>
          <a:xfrm>
            <a:off x="1372550" y="0"/>
            <a:ext cx="77714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7" name="Google Shape;19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29900" y="1046950"/>
            <a:ext cx="3632450" cy="2661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3"/>
          <p:cNvSpPr txBox="1">
            <a:spLocks noGrp="1"/>
          </p:cNvSpPr>
          <p:nvPr>
            <p:ph type="title"/>
          </p:nvPr>
        </p:nvSpPr>
        <p:spPr>
          <a:xfrm>
            <a:off x="756900" y="1617950"/>
            <a:ext cx="74493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3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0" name="Google Shape;200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3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">
  <p:cSld name="CUSTOM_3">
    <p:bg>
      <p:bgPr>
        <a:solidFill>
          <a:srgbClr val="000000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-328746" y="1110849"/>
            <a:ext cx="5261121" cy="3854974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4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5" name="Google Shape;205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16231" y="-267916"/>
            <a:ext cx="2929096" cy="2146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50" y="1110850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3175" y="1948763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9042" y="1088175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7875" y="2802413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8350" y="1948763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3816" y="1088163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2924" y="2802400"/>
            <a:ext cx="1868924" cy="1617282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4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24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24"/>
          <p:cNvSpPr txBox="1">
            <a:spLocks noGrp="1"/>
          </p:cNvSpPr>
          <p:nvPr>
            <p:ph type="subTitle" idx="2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24"/>
          <p:cNvSpPr txBox="1">
            <a:spLocks noGrp="1"/>
          </p:cNvSpPr>
          <p:nvPr>
            <p:ph type="subTitle" idx="3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24"/>
          <p:cNvSpPr txBox="1">
            <a:spLocks noGrp="1"/>
          </p:cNvSpPr>
          <p:nvPr>
            <p:ph type="subTitle" idx="4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24"/>
          <p:cNvSpPr txBox="1">
            <a:spLocks noGrp="1"/>
          </p:cNvSpPr>
          <p:nvPr>
            <p:ph type="subTitle" idx="5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24"/>
          <p:cNvSpPr txBox="1">
            <a:spLocks noGrp="1"/>
          </p:cNvSpPr>
          <p:nvPr>
            <p:ph type="subTitle" idx="6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24"/>
          <p:cNvSpPr txBox="1">
            <a:spLocks noGrp="1"/>
          </p:cNvSpPr>
          <p:nvPr>
            <p:ph type="subTitle" idx="7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222" name="Google Shape;222;p24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>
  <p:cSld name="CUSTOM_2">
    <p:bg>
      <p:bgPr>
        <a:solidFill>
          <a:srgbClr val="000000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84527" y="694787"/>
            <a:ext cx="6447626" cy="412532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5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6" name="Google Shape;226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989435" y="-103712"/>
            <a:ext cx="2581825" cy="165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42" y="1110850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7875" y="1088187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3175" y="1948762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">
            <a:off x="4888350" y="1948761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">
            <a:off x="6356150" y="1088186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">
            <a:off x="6361537" y="2802411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">
            <a:off x="3417887" y="2802411"/>
            <a:ext cx="1868924" cy="1617276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5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25"/>
          <p:cNvSpPr txBox="1">
            <a:spLocks noGrp="1"/>
          </p:cNvSpPr>
          <p:nvPr>
            <p:ph type="subTitle" idx="2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5"/>
          <p:cNvSpPr txBox="1">
            <a:spLocks noGrp="1"/>
          </p:cNvSpPr>
          <p:nvPr>
            <p:ph type="subTitle" idx="3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25"/>
          <p:cNvSpPr txBox="1">
            <a:spLocks noGrp="1"/>
          </p:cNvSpPr>
          <p:nvPr>
            <p:ph type="subTitle" idx="4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25"/>
          <p:cNvSpPr txBox="1">
            <a:spLocks noGrp="1"/>
          </p:cNvSpPr>
          <p:nvPr>
            <p:ph type="subTitle" idx="5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25"/>
          <p:cNvSpPr txBox="1">
            <a:spLocks noGrp="1"/>
          </p:cNvSpPr>
          <p:nvPr>
            <p:ph type="subTitle" idx="6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25"/>
          <p:cNvSpPr txBox="1">
            <a:spLocks noGrp="1"/>
          </p:cNvSpPr>
          <p:nvPr>
            <p:ph type="subTitle" idx="7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25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243" name="Google Shape;243;p25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bg>
      <p:bgPr>
        <a:solidFill>
          <a:srgbClr val="000000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-261826" y="-247650"/>
            <a:ext cx="9534301" cy="563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6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7" name="Google Shape;247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50" y="1110850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3175" y="1948775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9862" y="1088175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9062" y="2802400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8362" y="1948775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1737" y="1088175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1262" y="2812200"/>
            <a:ext cx="1868924" cy="1617278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6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26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26"/>
          <p:cNvSpPr txBox="1">
            <a:spLocks noGrp="1"/>
          </p:cNvSpPr>
          <p:nvPr>
            <p:ph type="subTitle" idx="2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26"/>
          <p:cNvSpPr txBox="1">
            <a:spLocks noGrp="1"/>
          </p:cNvSpPr>
          <p:nvPr>
            <p:ph type="subTitle" idx="3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26"/>
          <p:cNvSpPr txBox="1">
            <a:spLocks noGrp="1"/>
          </p:cNvSpPr>
          <p:nvPr>
            <p:ph type="subTitle" idx="4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26"/>
          <p:cNvSpPr txBox="1">
            <a:spLocks noGrp="1"/>
          </p:cNvSpPr>
          <p:nvPr>
            <p:ph type="subTitle" idx="5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26"/>
          <p:cNvSpPr txBox="1">
            <a:spLocks noGrp="1"/>
          </p:cNvSpPr>
          <p:nvPr>
            <p:ph type="subTitle" idx="6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26"/>
          <p:cNvSpPr txBox="1">
            <a:spLocks noGrp="1"/>
          </p:cNvSpPr>
          <p:nvPr>
            <p:ph type="subTitle" idx="7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263" name="Google Shape;263;p26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>
  <p:cSld name="CUSTOM_1">
    <p:bg>
      <p:bgPr>
        <a:solidFill>
          <a:srgbClr val="000000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838064" y="572137"/>
            <a:ext cx="7255252" cy="4642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27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7" name="Google Shape;267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93057" y="-143292"/>
            <a:ext cx="2741500" cy="17540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9" name="Google Shape;269;p27"/>
          <p:cNvGrpSpPr/>
          <p:nvPr/>
        </p:nvGrpSpPr>
        <p:grpSpPr>
          <a:xfrm>
            <a:off x="464516" y="1088222"/>
            <a:ext cx="7765780" cy="3331417"/>
            <a:chOff x="464516" y="1088233"/>
            <a:chExt cx="7735611" cy="3331417"/>
          </a:xfrm>
        </p:grpSpPr>
        <p:pic>
          <p:nvPicPr>
            <p:cNvPr id="270" name="Google Shape;270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64516" y="1110933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1" name="Google Shape;271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945625" y="1948808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2" name="Google Shape;272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02787" y="1088233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3" name="Google Shape;273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02787" y="2802458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4" name="Google Shape;274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869828" y="1948808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5" name="Google Shape;275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331203" y="1088233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6" name="Google Shape;276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331203" y="2802458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7" name="Google Shape;277;p27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27"/>
          <p:cNvSpPr txBox="1">
            <a:spLocks noGrp="1"/>
          </p:cNvSpPr>
          <p:nvPr>
            <p:ph type="subTitle" idx="2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27"/>
          <p:cNvSpPr txBox="1">
            <a:spLocks noGrp="1"/>
          </p:cNvSpPr>
          <p:nvPr>
            <p:ph type="subTitle" idx="3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27"/>
          <p:cNvSpPr txBox="1">
            <a:spLocks noGrp="1"/>
          </p:cNvSpPr>
          <p:nvPr>
            <p:ph type="subTitle" idx="4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27"/>
          <p:cNvSpPr txBox="1">
            <a:spLocks noGrp="1"/>
          </p:cNvSpPr>
          <p:nvPr>
            <p:ph type="subTitle" idx="5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27"/>
          <p:cNvSpPr txBox="1">
            <a:spLocks noGrp="1"/>
          </p:cNvSpPr>
          <p:nvPr>
            <p:ph type="subTitle" idx="6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27"/>
          <p:cNvSpPr txBox="1">
            <a:spLocks noGrp="1"/>
          </p:cNvSpPr>
          <p:nvPr>
            <p:ph type="subTitle" idx="7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27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285" name="Google Shape;285;p27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">
  <p:cSld name="CUSTOM_4">
    <p:bg>
      <p:bgPr>
        <a:solidFill>
          <a:srgbClr val="000000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8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288" name="Google Shape;288;p28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897275" y="1438275"/>
            <a:ext cx="6790475" cy="4975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28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90" name="Google Shape;290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8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 flipH="1">
            <a:off x="7181584" y="-513450"/>
            <a:ext cx="3423238" cy="2508176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8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293" name="Google Shape;29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6597" y="2779740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6815" y="1926151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050" y="1091586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6597" y="1065524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9308" y="1072461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1505" y="1926098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9308" y="2779745"/>
            <a:ext cx="1953388" cy="1662604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8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28"/>
          <p:cNvSpPr txBox="1">
            <a:spLocks noGrp="1"/>
          </p:cNvSpPr>
          <p:nvPr>
            <p:ph type="subTitle" idx="3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28"/>
          <p:cNvSpPr txBox="1">
            <a:spLocks noGrp="1"/>
          </p:cNvSpPr>
          <p:nvPr>
            <p:ph type="subTitle" idx="4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28"/>
          <p:cNvSpPr txBox="1">
            <a:spLocks noGrp="1"/>
          </p:cNvSpPr>
          <p:nvPr>
            <p:ph type="subTitle" idx="5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28"/>
          <p:cNvSpPr txBox="1">
            <a:spLocks noGrp="1"/>
          </p:cNvSpPr>
          <p:nvPr>
            <p:ph type="subTitle" idx="6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28"/>
          <p:cNvSpPr txBox="1">
            <a:spLocks noGrp="1"/>
          </p:cNvSpPr>
          <p:nvPr>
            <p:ph type="subTitle" idx="7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28"/>
          <p:cNvSpPr txBox="1">
            <a:spLocks noGrp="1"/>
          </p:cNvSpPr>
          <p:nvPr>
            <p:ph type="subTitle" idx="8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307" name="Google Shape;307;p28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">
  <p:cSld name="CUSTOM_5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p29"/>
          <p:cNvPicPr preferRelativeResize="0"/>
          <p:nvPr/>
        </p:nvPicPr>
        <p:blipFill rotWithShape="1">
          <a:blip r:embed="rId2">
            <a:alphaModFix/>
          </a:blip>
          <a:srcRect t="6634" b="6642"/>
          <a:stretch/>
        </p:blipFill>
        <p:spPr>
          <a:xfrm>
            <a:off x="0" y="0"/>
            <a:ext cx="91439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29"/>
          <p:cNvSpPr txBox="1">
            <a:spLocks noGrp="1"/>
          </p:cNvSpPr>
          <p:nvPr>
            <p:ph type="title"/>
          </p:nvPr>
        </p:nvSpPr>
        <p:spPr>
          <a:xfrm>
            <a:off x="512425" y="1602750"/>
            <a:ext cx="52158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12" name="Google Shape;312;p29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3" name="Google Shape;31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4" name="Google Shape;314;p29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315" name="Google Shape;315;p2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6" name="Google Shape;316;p29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317" name="Google Shape;317;p2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18" name="Google Shape;318;p29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0000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31"/>
          <p:cNvPicPr preferRelativeResize="0"/>
          <p:nvPr/>
        </p:nvPicPr>
        <p:blipFill rotWithShape="1">
          <a:blip r:embed="rId2">
            <a:alphaModFix/>
          </a:blip>
          <a:srcRect l="-7920" r="7920"/>
          <a:stretch/>
        </p:blipFill>
        <p:spPr>
          <a:xfrm>
            <a:off x="1428750" y="0"/>
            <a:ext cx="77152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1"/>
          <p:cNvSpPr/>
          <p:nvPr/>
        </p:nvSpPr>
        <p:spPr>
          <a:xfrm>
            <a:off x="0" y="0"/>
            <a:ext cx="9144000" cy="7572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3" name="Google Shape;32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375" y="109500"/>
            <a:ext cx="1186627" cy="17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29900" y="1046950"/>
            <a:ext cx="3632450" cy="266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90800" y="1420075"/>
            <a:ext cx="2832251" cy="2453199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31"/>
          <p:cNvSpPr txBox="1">
            <a:spLocks noGrp="1"/>
          </p:cNvSpPr>
          <p:nvPr>
            <p:ph type="title"/>
          </p:nvPr>
        </p:nvSpPr>
        <p:spPr>
          <a:xfrm>
            <a:off x="756900" y="1617950"/>
            <a:ext cx="36324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31"/>
          <p:cNvSpPr txBox="1">
            <a:spLocks noGrp="1"/>
          </p:cNvSpPr>
          <p:nvPr>
            <p:ph type="subTitle" idx="1"/>
          </p:nvPr>
        </p:nvSpPr>
        <p:spPr>
          <a:xfrm>
            <a:off x="5041575" y="1577325"/>
            <a:ext cx="2016300" cy="21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2">
  <p:cSld name="TITLE_3">
    <p:bg>
      <p:bgPr>
        <a:solidFill>
          <a:srgbClr val="000000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578750"/>
            <a:ext cx="9165373" cy="45231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/>
          <p:nvPr/>
        </p:nvSpPr>
        <p:spPr>
          <a:xfrm>
            <a:off x="0" y="0"/>
            <a:ext cx="9144000" cy="7572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" name="Google Shape;25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225" y="229362"/>
            <a:ext cx="2016176" cy="2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3600" y="1420075"/>
            <a:ext cx="2832251" cy="2453199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756900" y="1617950"/>
            <a:ext cx="36324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5041575" y="1577325"/>
            <a:ext cx="2016300" cy="21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29" name="Google Shape;29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729900" y="1046950"/>
            <a:ext cx="3632450" cy="266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1">
  <p:cSld name="TITLE_2">
    <p:bg>
      <p:bgPr>
        <a:solidFill>
          <a:srgbClr val="000000"/>
        </a:solidFill>
        <a:effectLst/>
      </p:bgPr>
    </p:bg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5825"/>
            <a:ext cx="9345152" cy="5142248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32"/>
          <p:cNvSpPr/>
          <p:nvPr/>
        </p:nvSpPr>
        <p:spPr>
          <a:xfrm>
            <a:off x="0" y="0"/>
            <a:ext cx="9144000" cy="7572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1" name="Google Shape;33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225" y="229362"/>
            <a:ext cx="2016176" cy="2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29900" y="1046950"/>
            <a:ext cx="3632450" cy="266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33600" y="1420075"/>
            <a:ext cx="2832251" cy="2453199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32"/>
          <p:cNvSpPr txBox="1">
            <a:spLocks noGrp="1"/>
          </p:cNvSpPr>
          <p:nvPr>
            <p:ph type="title"/>
          </p:nvPr>
        </p:nvSpPr>
        <p:spPr>
          <a:xfrm>
            <a:off x="697100" y="918650"/>
            <a:ext cx="38667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32"/>
          <p:cNvSpPr txBox="1">
            <a:spLocks noGrp="1"/>
          </p:cNvSpPr>
          <p:nvPr>
            <p:ph type="subTitle" idx="1"/>
          </p:nvPr>
        </p:nvSpPr>
        <p:spPr>
          <a:xfrm>
            <a:off x="5041575" y="1577325"/>
            <a:ext cx="2016300" cy="21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2">
  <p:cSld name="TITLE_3">
    <p:bg>
      <p:bgPr>
        <a:solidFill>
          <a:srgbClr val="000000"/>
        </a:solidFill>
        <a:effectLst/>
      </p:bgPr>
    </p:bg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p33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197750"/>
            <a:ext cx="9165373" cy="4523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33"/>
          <p:cNvSpPr/>
          <p:nvPr/>
        </p:nvSpPr>
        <p:spPr>
          <a:xfrm>
            <a:off x="0" y="0"/>
            <a:ext cx="9144000" cy="7572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9" name="Google Shape;33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225" y="229362"/>
            <a:ext cx="2016176" cy="2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6000" y="1420075"/>
            <a:ext cx="2832251" cy="2453199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33"/>
          <p:cNvSpPr txBox="1">
            <a:spLocks noGrp="1"/>
          </p:cNvSpPr>
          <p:nvPr>
            <p:ph type="title"/>
          </p:nvPr>
        </p:nvSpPr>
        <p:spPr>
          <a:xfrm>
            <a:off x="1061700" y="1617950"/>
            <a:ext cx="36324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33"/>
          <p:cNvSpPr txBox="1">
            <a:spLocks noGrp="1"/>
          </p:cNvSpPr>
          <p:nvPr>
            <p:ph type="subTitle" idx="1"/>
          </p:nvPr>
        </p:nvSpPr>
        <p:spPr>
          <a:xfrm>
            <a:off x="5955975" y="1577325"/>
            <a:ext cx="2016300" cy="21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343" name="Google Shape;343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729900" y="1046950"/>
            <a:ext cx="3632450" cy="266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">
  <p:cSld name="TITLE_1">
    <p:bg>
      <p:bgPr>
        <a:solidFill>
          <a:srgbClr val="000000"/>
        </a:solidFill>
        <a:effectLst/>
      </p:bgPr>
    </p:bg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4"/>
          <p:cNvSpPr txBox="1"/>
          <p:nvPr/>
        </p:nvSpPr>
        <p:spPr>
          <a:xfrm>
            <a:off x="1846575" y="2349475"/>
            <a:ext cx="7047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rgbClr val="88888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46" name="Google Shape;346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0335" y="0"/>
            <a:ext cx="701962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34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8" name="Google Shape;348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9" name="Google Shape;349;p34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350" name="Google Shape;350;p3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1" name="Google Shape;351;p34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352" name="Google Shape;352;p3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3" name="Google Shape;353;p34"/>
          <p:cNvSpPr txBox="1">
            <a:spLocks noGrp="1"/>
          </p:cNvSpPr>
          <p:nvPr>
            <p:ph type="title"/>
          </p:nvPr>
        </p:nvSpPr>
        <p:spPr>
          <a:xfrm>
            <a:off x="756900" y="1808925"/>
            <a:ext cx="4761000" cy="11133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354" name="Google Shape;354;p34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1">
  <p:cSld name="TITLE_1_1">
    <p:bg>
      <p:bgPr>
        <a:solidFill>
          <a:srgbClr val="000000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5"/>
          <p:cNvSpPr txBox="1"/>
          <p:nvPr/>
        </p:nvSpPr>
        <p:spPr>
          <a:xfrm>
            <a:off x="1846575" y="2349475"/>
            <a:ext cx="7047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rgbClr val="88888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57" name="Google Shape;357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0335" y="0"/>
            <a:ext cx="701962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35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9" name="Google Shape;359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5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83658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361" name="Google Shape;361;p35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362" name="Google Shape;362;p35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Orange" type="tx">
  <p:cSld name="TITLE_AND_BODY">
    <p:bg>
      <p:bgPr>
        <a:solidFill>
          <a:srgbClr val="000000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Google Shape;364;p36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897275" y="1438275"/>
            <a:ext cx="6790475" cy="4975324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36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6" name="Google Shape;36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6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 flipH="1">
            <a:off x="7181584" y="-513450"/>
            <a:ext cx="3423238" cy="25081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8" name="Google Shape;368;p36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369" name="Google Shape;369;p3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0" name="Google Shape;370;p36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371" name="Google Shape;371;p3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2" name="Google Shape;372;p36"/>
          <p:cNvSpPr txBox="1">
            <a:spLocks noGrp="1"/>
          </p:cNvSpPr>
          <p:nvPr>
            <p:ph type="title"/>
          </p:nvPr>
        </p:nvSpPr>
        <p:spPr>
          <a:xfrm>
            <a:off x="756900" y="1808925"/>
            <a:ext cx="4761000" cy="11133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373" name="Google Shape;373;p36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Orange 1">
  <p:cSld name="TITLE_AND_BODY_1">
    <p:bg>
      <p:bgPr>
        <a:solidFill>
          <a:srgbClr val="000000"/>
        </a:solidFill>
        <a:effectLst/>
      </p:bgPr>
    </p:bg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37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897275" y="1438275"/>
            <a:ext cx="6790475" cy="4975324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7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77" name="Google Shape;377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37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 flipH="1">
            <a:off x="7181584" y="-513450"/>
            <a:ext cx="3423238" cy="2508176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7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380" name="Google Shape;380;p37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Orange 1 1">
  <p:cSld name="TITLE_AND_BODY_1_1">
    <p:bg>
      <p:bgPr>
        <a:solidFill>
          <a:srgbClr val="000000"/>
        </a:solidFill>
        <a:effectLst/>
      </p:bgPr>
    </p:bg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Google Shape;382;p38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897275" y="1438275"/>
            <a:ext cx="6790475" cy="4975324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38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84" name="Google Shape;384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38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 flipH="1">
            <a:off x="7181584" y="-513450"/>
            <a:ext cx="3423238" cy="2508176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38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87" name="Google Shape;387;p38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83658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pic>
        <p:nvPicPr>
          <p:cNvPr id="388" name="Google Shape;388;p38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Blue">
  <p:cSld name="Title and body 1_1">
    <p:bg>
      <p:bgPr>
        <a:solidFill>
          <a:srgbClr val="000000"/>
        </a:solidFill>
        <a:effectLst/>
      </p:bgPr>
    </p:bg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13400" y="-207725"/>
            <a:ext cx="7129748" cy="456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39"/>
          <p:cNvPicPr preferRelativeResize="0"/>
          <p:nvPr/>
        </p:nvPicPr>
        <p:blipFill rotWithShape="1">
          <a:blip r:embed="rId2">
            <a:alphaModFix/>
          </a:blip>
          <a:srcRect l="-1612" r="-5857"/>
          <a:stretch/>
        </p:blipFill>
        <p:spPr>
          <a:xfrm rot="10800000" flipH="1">
            <a:off x="-1507973" y="2368551"/>
            <a:ext cx="3810002" cy="2400299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39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9"/>
          <p:cNvSpPr txBox="1"/>
          <p:nvPr/>
        </p:nvSpPr>
        <p:spPr>
          <a:xfrm>
            <a:off x="6846700" y="3583800"/>
            <a:ext cx="2028900" cy="16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Muli Light"/>
              <a:ea typeface="Muli Light"/>
              <a:cs typeface="Muli Light"/>
              <a:sym typeface="Muli Light"/>
            </a:endParaRPr>
          </a:p>
        </p:txBody>
      </p:sp>
      <p:sp>
        <p:nvSpPr>
          <p:cNvPr id="394" name="Google Shape;394;p39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395" name="Google Shape;395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39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Blue 1">
  <p:cSld name="Title and body 1_1_1">
    <p:bg>
      <p:bgPr>
        <a:solidFill>
          <a:srgbClr val="000000"/>
        </a:solidFill>
        <a:effectLst/>
      </p:bgPr>
    </p:bg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13400" y="-207725"/>
            <a:ext cx="7129748" cy="456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40"/>
          <p:cNvPicPr preferRelativeResize="0"/>
          <p:nvPr/>
        </p:nvPicPr>
        <p:blipFill rotWithShape="1">
          <a:blip r:embed="rId2">
            <a:alphaModFix/>
          </a:blip>
          <a:srcRect l="-1612" r="-5857"/>
          <a:stretch/>
        </p:blipFill>
        <p:spPr>
          <a:xfrm rot="10800000" flipH="1">
            <a:off x="-1507973" y="2368551"/>
            <a:ext cx="3810002" cy="2400299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40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40"/>
          <p:cNvSpPr txBox="1"/>
          <p:nvPr/>
        </p:nvSpPr>
        <p:spPr>
          <a:xfrm>
            <a:off x="6846700" y="3583800"/>
            <a:ext cx="2028900" cy="16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Muli Light"/>
              <a:ea typeface="Muli Light"/>
              <a:cs typeface="Muli Light"/>
              <a:sym typeface="Muli Light"/>
            </a:endParaRPr>
          </a:p>
        </p:txBody>
      </p:sp>
      <p:pic>
        <p:nvPicPr>
          <p:cNvPr id="402" name="Google Shape;402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3" name="Google Shape;403;p40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404" name="Google Shape;404;p4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5" name="Google Shape;405;p40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06" name="Google Shape;406;p4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7" name="Google Shape;407;p40"/>
          <p:cNvSpPr txBox="1">
            <a:spLocks noGrp="1"/>
          </p:cNvSpPr>
          <p:nvPr>
            <p:ph type="title"/>
          </p:nvPr>
        </p:nvSpPr>
        <p:spPr>
          <a:xfrm>
            <a:off x="756900" y="1808925"/>
            <a:ext cx="4761000" cy="11133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408" name="Google Shape;408;p40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1/3 Grafik/Picture" type="secHead">
  <p:cSld name="SECTION_HEADER">
    <p:bg>
      <p:bgPr>
        <a:solidFill>
          <a:srgbClr val="000000"/>
        </a:solidFill>
        <a:effectLst/>
      </p:bgPr>
    </p:bg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" name="Google Shape;410;p4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02725" y="1097175"/>
            <a:ext cx="6790252" cy="43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41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12" name="Google Shape;412;p41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13" name="Google Shape;413;p41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14" name="Google Shape;414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41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">
  <p:cSld name="TITLE_1">
    <p:bg>
      <p:bgPr>
        <a:solidFill>
          <a:srgbClr val="000000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/>
        </p:nvSpPr>
        <p:spPr>
          <a:xfrm>
            <a:off x="1846575" y="2349475"/>
            <a:ext cx="7047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rgbClr val="88888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2" name="Google Shape;3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0335" y="0"/>
            <a:ext cx="701962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" name="Google Shape;35;p5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36" name="Google Shape;36;p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" name="Google Shape;37;p5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38" name="Google Shape;38;p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756900" y="1808925"/>
            <a:ext cx="4761000" cy="11133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40" name="Google Shape;40;p5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1/3 Hexagon Grün">
  <p:cSld name="SECTION_HEADER_7">
    <p:bg>
      <p:bgPr>
        <a:solidFill>
          <a:srgbClr val="000000"/>
        </a:solidFill>
        <a:effectLst/>
      </p:bgPr>
    </p:bg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4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02725" y="1097175"/>
            <a:ext cx="6790252" cy="43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42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19" name="Google Shape;419;p42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20" name="Google Shape;420;p42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21" name="Google Shape;421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42"/>
          <p:cNvPicPr preferRelativeResize="0"/>
          <p:nvPr/>
        </p:nvPicPr>
        <p:blipFill rotWithShape="1">
          <a:blip r:embed="rId4">
            <a:alphaModFix amt="43000"/>
          </a:blip>
          <a:srcRect b="9057"/>
          <a:stretch/>
        </p:blipFill>
        <p:spPr>
          <a:xfrm>
            <a:off x="5020275" y="-363075"/>
            <a:ext cx="5559499" cy="5055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56741" y="1957873"/>
            <a:ext cx="2484245" cy="2484449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42"/>
          <p:cNvSpPr txBox="1">
            <a:spLocks noGrp="1"/>
          </p:cNvSpPr>
          <p:nvPr>
            <p:ph type="subTitle" idx="2"/>
          </p:nvPr>
        </p:nvSpPr>
        <p:spPr>
          <a:xfrm>
            <a:off x="6367050" y="2526725"/>
            <a:ext cx="1728900" cy="13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425" name="Google Shape;425;p42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+ 1/3 Hexagon Blau">
  <p:cSld name="SECTION_HEADER_4_1">
    <p:bg>
      <p:bgPr>
        <a:solidFill>
          <a:srgbClr val="000000"/>
        </a:solidFill>
        <a:effectLst/>
      </p:bgPr>
    </p:bg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Google Shape;427;p43"/>
          <p:cNvPicPr preferRelativeResize="0"/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5101000" y="-216425"/>
            <a:ext cx="4905649" cy="5355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1175" y="2192975"/>
            <a:ext cx="2229324" cy="1930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34575" y="835875"/>
            <a:ext cx="6152026" cy="4074976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43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31" name="Google Shape;431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3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33" name="Google Shape;433;p43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34" name="Google Shape;434;p43"/>
          <p:cNvSpPr txBox="1">
            <a:spLocks noGrp="1"/>
          </p:cNvSpPr>
          <p:nvPr>
            <p:ph type="subTitle" idx="2"/>
          </p:nvPr>
        </p:nvSpPr>
        <p:spPr>
          <a:xfrm>
            <a:off x="6367050" y="2526725"/>
            <a:ext cx="1728900" cy="13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435" name="Google Shape;435;p43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+ 1/3 Hexagon Blau 1">
  <p:cSld name="SECTION_HEADER_4_1_2">
    <p:bg>
      <p:bgPr>
        <a:solidFill>
          <a:srgbClr val="000000"/>
        </a:solidFill>
        <a:effectLst/>
      </p:bgPr>
    </p:bg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" name="Google Shape;437;p44"/>
          <p:cNvPicPr preferRelativeResize="0"/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5101000" y="-216425"/>
            <a:ext cx="4905649" cy="5355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34575" y="835875"/>
            <a:ext cx="6152026" cy="4074976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44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40" name="Google Shape;440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44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4428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42" name="Google Shape;442;p44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443" name="Google Shape;443;p44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+ 1/3 Hexagon Orange">
  <p:cSld name="SECTION_HEADER_4_1_1">
    <p:bg>
      <p:bgPr>
        <a:solidFill>
          <a:srgbClr val="000000"/>
        </a:solidFill>
        <a:effectLst/>
      </p:bgPr>
    </p:bg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Google Shape;445;p45"/>
          <p:cNvPicPr preferRelativeResize="0"/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5097813" y="-221775"/>
            <a:ext cx="4949800" cy="540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45"/>
          <p:cNvPicPr preferRelativeResize="0"/>
          <p:nvPr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121175" y="2192975"/>
            <a:ext cx="2229325" cy="1924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45"/>
          <p:cNvPicPr preferRelativeResize="0"/>
          <p:nvPr/>
        </p:nvPicPr>
        <p:blipFill>
          <a:blip r:embed="rId4">
            <a:alphaModFix amt="91000"/>
          </a:blip>
          <a:stretch>
            <a:fillRect/>
          </a:stretch>
        </p:blipFill>
        <p:spPr>
          <a:xfrm>
            <a:off x="-369550" y="1445850"/>
            <a:ext cx="5867275" cy="4298925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45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49" name="Google Shape;449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5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51" name="Google Shape;451;p45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52" name="Google Shape;452;p45"/>
          <p:cNvSpPr txBox="1">
            <a:spLocks noGrp="1"/>
          </p:cNvSpPr>
          <p:nvPr>
            <p:ph type="subTitle" idx="2"/>
          </p:nvPr>
        </p:nvSpPr>
        <p:spPr>
          <a:xfrm>
            <a:off x="6367050" y="2526725"/>
            <a:ext cx="1728900" cy="13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453" name="Google Shape;453;p45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+ 1/3 Hexagon Rot">
  <p:cSld name="SECTION_HEADER_4_1_1_1">
    <p:bg>
      <p:bgPr>
        <a:solidFill>
          <a:srgbClr val="000000"/>
        </a:solidFill>
        <a:effectLst/>
      </p:bgPr>
    </p:bg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Google Shape;455;p4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8200" y="1647325"/>
            <a:ext cx="5441050" cy="398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46"/>
          <p:cNvPicPr preferRelativeResize="0"/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5097827" y="-221775"/>
            <a:ext cx="4910275" cy="53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46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458" name="Google Shape;458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5650" y="2192975"/>
            <a:ext cx="2218300" cy="192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46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60" name="Google Shape;460;p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46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54159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62" name="Google Shape;462;p46"/>
          <p:cNvSpPr txBox="1">
            <a:spLocks noGrp="1"/>
          </p:cNvSpPr>
          <p:nvPr>
            <p:ph type="subTitle" idx="2"/>
          </p:nvPr>
        </p:nvSpPr>
        <p:spPr>
          <a:xfrm>
            <a:off x="6367050" y="2526725"/>
            <a:ext cx="1728900" cy="13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463" name="Google Shape;463;p46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Text 1/3 Grafik/Picture 1">
  <p:cSld name="SECTION_HEADER_6">
    <p:bg>
      <p:bgPr>
        <a:solidFill>
          <a:srgbClr val="000000"/>
        </a:solidFill>
        <a:effectLst/>
      </p:bgPr>
    </p:bg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" name="Google Shape;465;p4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02725" y="1097175"/>
            <a:ext cx="6790252" cy="43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47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67" name="Google Shape;467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8" name="Google Shape;468;p47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469" name="Google Shape;469;p4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0" name="Google Shape;470;p47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71" name="Google Shape;471;p4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72" name="Google Shape;472;p47"/>
          <p:cNvSpPr txBox="1">
            <a:spLocks noGrp="1"/>
          </p:cNvSpPr>
          <p:nvPr>
            <p:ph type="title"/>
          </p:nvPr>
        </p:nvSpPr>
        <p:spPr>
          <a:xfrm>
            <a:off x="756900" y="1808925"/>
            <a:ext cx="4761000" cy="11133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473" name="Google Shape;473;p47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1 Text only blue">
  <p:cSld name="SECTION_HEADER_5">
    <p:bg>
      <p:bgPr>
        <a:solidFill>
          <a:srgbClr val="000000"/>
        </a:solidFill>
        <a:effectLst/>
      </p:bgPr>
    </p:bg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48"/>
          <p:cNvSpPr txBox="1">
            <a:spLocks noGrp="1"/>
          </p:cNvSpPr>
          <p:nvPr>
            <p:ph type="title"/>
          </p:nvPr>
        </p:nvSpPr>
        <p:spPr>
          <a:xfrm>
            <a:off x="310325" y="230100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>
                <a:latin typeface="Avenir"/>
                <a:ea typeface="Avenir"/>
                <a:cs typeface="Avenir"/>
                <a:sym typeface="Aveni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48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77" name="Google Shape;477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48" descr="Dimensions_new_colour(white)-01 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Google Shape;479;p48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83658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80" name="Google Shape;480;p48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1 Text only less blue">
  <p:cSld name="SECTION_HEADER_5_1">
    <p:bg>
      <p:bgPr>
        <a:solidFill>
          <a:srgbClr val="000000"/>
        </a:solidFill>
        <a:effectLst/>
      </p:bgPr>
    </p:bg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Google Shape;482;p49"/>
          <p:cNvPicPr preferRelativeResize="0"/>
          <p:nvPr/>
        </p:nvPicPr>
        <p:blipFill rotWithShape="1">
          <a:blip r:embed="rId2">
            <a:alphaModFix/>
          </a:blip>
          <a:srcRect r="37308"/>
          <a:stretch/>
        </p:blipFill>
        <p:spPr>
          <a:xfrm rot="10800000">
            <a:off x="6650175" y="237600"/>
            <a:ext cx="3431950" cy="3626050"/>
          </a:xfrm>
          <a:prstGeom prst="rect">
            <a:avLst/>
          </a:prstGeom>
          <a:noFill/>
          <a:ln>
            <a:noFill/>
          </a:ln>
        </p:spPr>
      </p:pic>
      <p:sp>
        <p:nvSpPr>
          <p:cNvPr id="483" name="Google Shape;483;p49"/>
          <p:cNvSpPr txBox="1">
            <a:spLocks noGrp="1"/>
          </p:cNvSpPr>
          <p:nvPr>
            <p:ph type="title"/>
          </p:nvPr>
        </p:nvSpPr>
        <p:spPr>
          <a:xfrm>
            <a:off x="310325" y="230100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>
                <a:latin typeface="Avenir"/>
                <a:ea typeface="Avenir"/>
                <a:cs typeface="Avenir"/>
                <a:sym typeface="Aveni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84" name="Google Shape;484;p49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85" name="Google Shape;485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49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49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83658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88" name="Google Shape;488;p49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2 Text + 1/2 Grafik/Picture">
  <p:cSld name="SECTION_HEADER_4">
    <p:bg>
      <p:bgPr>
        <a:solidFill>
          <a:srgbClr val="000000"/>
        </a:solidFill>
        <a:effectLst/>
      </p:bgPr>
    </p:bg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" name="Google Shape;490;p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34575" y="835875"/>
            <a:ext cx="6152026" cy="4074976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50"/>
          <p:cNvSpPr txBox="1">
            <a:spLocks noGrp="1"/>
          </p:cNvSpPr>
          <p:nvPr>
            <p:ph type="title"/>
          </p:nvPr>
        </p:nvSpPr>
        <p:spPr>
          <a:xfrm>
            <a:off x="310325" y="230100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>
                <a:latin typeface="Avenir"/>
                <a:ea typeface="Avenir"/>
                <a:cs typeface="Avenir"/>
                <a:sym typeface="Aveni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50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93" name="Google Shape;493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50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39486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95" name="Google Shape;495;p50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496" name="Google Shape;496;p50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2 Text + 1/2 Text">
  <p:cSld name="Title and body 1">
    <p:bg>
      <p:bgPr>
        <a:solidFill>
          <a:srgbClr val="000000"/>
        </a:solidFill>
        <a:effectLst/>
      </p:bgPr>
    </p:bg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8" name="Google Shape;498;p5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92225" y="-203554"/>
            <a:ext cx="9144002" cy="5407955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51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51"/>
          <p:cNvSpPr txBox="1"/>
          <p:nvPr/>
        </p:nvSpPr>
        <p:spPr>
          <a:xfrm>
            <a:off x="6846700" y="3583800"/>
            <a:ext cx="2028900" cy="16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Muli Light"/>
              <a:ea typeface="Muli Light"/>
              <a:cs typeface="Muli Light"/>
              <a:sym typeface="Muli Light"/>
            </a:endParaRPr>
          </a:p>
        </p:txBody>
      </p:sp>
      <p:sp>
        <p:nvSpPr>
          <p:cNvPr id="501" name="Google Shape;501;p51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502" name="Google Shape;502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51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39486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504" name="Google Shape;504;p51"/>
          <p:cNvSpPr txBox="1">
            <a:spLocks noGrp="1"/>
          </p:cNvSpPr>
          <p:nvPr>
            <p:ph type="body" idx="2"/>
          </p:nvPr>
        </p:nvSpPr>
        <p:spPr>
          <a:xfrm>
            <a:off x="4796300" y="1161925"/>
            <a:ext cx="39486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pic>
        <p:nvPicPr>
          <p:cNvPr id="505" name="Google Shape;505;p51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1">
  <p:cSld name="TITLE_1_1">
    <p:bg>
      <p:bgPr>
        <a:solidFill>
          <a:srgbClr val="000000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/>
        </p:nvSpPr>
        <p:spPr>
          <a:xfrm>
            <a:off x="1846575" y="2349475"/>
            <a:ext cx="7047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rgbClr val="88888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3" name="Google Shape;43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0335" y="0"/>
            <a:ext cx="701962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5" name="Google Shape;4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83658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48" name="Google Shape;48;p6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/2 Text + 1/2 Text 1">
  <p:cSld name="Title and body 1_2">
    <p:bg>
      <p:bgPr>
        <a:solidFill>
          <a:srgbClr val="000000"/>
        </a:solidFill>
        <a:effectLst/>
      </p:bgPr>
    </p:bg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7" name="Google Shape;507;p52"/>
          <p:cNvPicPr preferRelativeResize="0"/>
          <p:nvPr/>
        </p:nvPicPr>
        <p:blipFill rotWithShape="1">
          <a:blip r:embed="rId2">
            <a:alphaModFix/>
          </a:blip>
          <a:srcRect t="6634" b="6642"/>
          <a:stretch/>
        </p:blipFill>
        <p:spPr>
          <a:xfrm>
            <a:off x="1372550" y="0"/>
            <a:ext cx="77714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5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09" name="Google Shape;50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29900" y="1046950"/>
            <a:ext cx="3632450" cy="26614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52"/>
          <p:cNvSpPr txBox="1">
            <a:spLocks noGrp="1"/>
          </p:cNvSpPr>
          <p:nvPr>
            <p:ph type="title"/>
          </p:nvPr>
        </p:nvSpPr>
        <p:spPr>
          <a:xfrm>
            <a:off x="756900" y="1617950"/>
            <a:ext cx="74493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11" name="Google Shape;511;p52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12" name="Google Shape;512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52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">
  <p:cSld name="CUSTOM_3">
    <p:bg>
      <p:bgPr>
        <a:solidFill>
          <a:srgbClr val="000000"/>
        </a:solid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Google Shape;515;p5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-328746" y="1110849"/>
            <a:ext cx="5261121" cy="3854974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53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17" name="Google Shape;517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5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16231" y="-267916"/>
            <a:ext cx="2929096" cy="2146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50" y="1110850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3175" y="1948763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9042" y="1088175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7875" y="2802413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8350" y="1948763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3816" y="1088163"/>
            <a:ext cx="1868924" cy="16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2924" y="2802400"/>
            <a:ext cx="1868924" cy="1617282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53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27" name="Google Shape;527;p53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28" name="Google Shape;528;p53"/>
          <p:cNvSpPr txBox="1">
            <a:spLocks noGrp="1"/>
          </p:cNvSpPr>
          <p:nvPr>
            <p:ph type="subTitle" idx="2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29" name="Google Shape;529;p53"/>
          <p:cNvSpPr txBox="1">
            <a:spLocks noGrp="1"/>
          </p:cNvSpPr>
          <p:nvPr>
            <p:ph type="subTitle" idx="3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30" name="Google Shape;530;p53"/>
          <p:cNvSpPr txBox="1">
            <a:spLocks noGrp="1"/>
          </p:cNvSpPr>
          <p:nvPr>
            <p:ph type="subTitle" idx="4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31" name="Google Shape;531;p53"/>
          <p:cNvSpPr txBox="1">
            <a:spLocks noGrp="1"/>
          </p:cNvSpPr>
          <p:nvPr>
            <p:ph type="subTitle" idx="5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32" name="Google Shape;532;p53"/>
          <p:cNvSpPr txBox="1">
            <a:spLocks noGrp="1"/>
          </p:cNvSpPr>
          <p:nvPr>
            <p:ph type="subTitle" idx="6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33" name="Google Shape;533;p53"/>
          <p:cNvSpPr txBox="1">
            <a:spLocks noGrp="1"/>
          </p:cNvSpPr>
          <p:nvPr>
            <p:ph type="subTitle" idx="7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534" name="Google Shape;534;p53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>
  <p:cSld name="CUSTOM_2">
    <p:bg>
      <p:bgPr>
        <a:solidFill>
          <a:srgbClr val="000000"/>
        </a:solidFill>
        <a:effectLst/>
      </p:bgPr>
    </p:bg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6" name="Google Shape;536;p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84527" y="694787"/>
            <a:ext cx="6447626" cy="4125324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p54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38" name="Google Shape;538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989435" y="-103712"/>
            <a:ext cx="2581825" cy="165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Google Shape;540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42" y="1110850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Google Shape;541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7875" y="1088187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3175" y="1948762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">
            <a:off x="4888350" y="1948761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">
            <a:off x="6356150" y="1088186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">
            <a:off x="6361537" y="2802411"/>
            <a:ext cx="1868924" cy="161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">
            <a:off x="3417887" y="2802411"/>
            <a:ext cx="1868924" cy="1617276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54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48" name="Google Shape;548;p54"/>
          <p:cNvSpPr txBox="1">
            <a:spLocks noGrp="1"/>
          </p:cNvSpPr>
          <p:nvPr>
            <p:ph type="subTitle" idx="2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49" name="Google Shape;549;p54"/>
          <p:cNvSpPr txBox="1">
            <a:spLocks noGrp="1"/>
          </p:cNvSpPr>
          <p:nvPr>
            <p:ph type="subTitle" idx="3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50" name="Google Shape;550;p54"/>
          <p:cNvSpPr txBox="1">
            <a:spLocks noGrp="1"/>
          </p:cNvSpPr>
          <p:nvPr>
            <p:ph type="subTitle" idx="4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51" name="Google Shape;551;p54"/>
          <p:cNvSpPr txBox="1">
            <a:spLocks noGrp="1"/>
          </p:cNvSpPr>
          <p:nvPr>
            <p:ph type="subTitle" idx="5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52" name="Google Shape;552;p54"/>
          <p:cNvSpPr txBox="1">
            <a:spLocks noGrp="1"/>
          </p:cNvSpPr>
          <p:nvPr>
            <p:ph type="subTitle" idx="6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53" name="Google Shape;553;p54"/>
          <p:cNvSpPr txBox="1">
            <a:spLocks noGrp="1"/>
          </p:cNvSpPr>
          <p:nvPr>
            <p:ph type="subTitle" idx="7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54" name="Google Shape;554;p54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555" name="Google Shape;555;p54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bg>
      <p:bgPr>
        <a:solidFill>
          <a:srgbClr val="000000"/>
        </a:solidFill>
        <a:effectLst/>
      </p:bgPr>
    </p:bg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" name="Google Shape;557;p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-261826" y="-247650"/>
            <a:ext cx="9534301" cy="5638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55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59" name="Google Shape;559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50" y="1110850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3175" y="1948775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9862" y="1088175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9062" y="2802400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8362" y="1948775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1737" y="1088175"/>
            <a:ext cx="1868924" cy="1617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1262" y="2812200"/>
            <a:ext cx="1868924" cy="1617278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55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68" name="Google Shape;568;p55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69" name="Google Shape;569;p55"/>
          <p:cNvSpPr txBox="1">
            <a:spLocks noGrp="1"/>
          </p:cNvSpPr>
          <p:nvPr>
            <p:ph type="subTitle" idx="2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0" name="Google Shape;570;p55"/>
          <p:cNvSpPr txBox="1">
            <a:spLocks noGrp="1"/>
          </p:cNvSpPr>
          <p:nvPr>
            <p:ph type="subTitle" idx="3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1" name="Google Shape;571;p55"/>
          <p:cNvSpPr txBox="1">
            <a:spLocks noGrp="1"/>
          </p:cNvSpPr>
          <p:nvPr>
            <p:ph type="subTitle" idx="4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2" name="Google Shape;572;p55"/>
          <p:cNvSpPr txBox="1">
            <a:spLocks noGrp="1"/>
          </p:cNvSpPr>
          <p:nvPr>
            <p:ph type="subTitle" idx="5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3" name="Google Shape;573;p55"/>
          <p:cNvSpPr txBox="1">
            <a:spLocks noGrp="1"/>
          </p:cNvSpPr>
          <p:nvPr>
            <p:ph type="subTitle" idx="6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4" name="Google Shape;574;p55"/>
          <p:cNvSpPr txBox="1">
            <a:spLocks noGrp="1"/>
          </p:cNvSpPr>
          <p:nvPr>
            <p:ph type="subTitle" idx="7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575" name="Google Shape;575;p55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>
  <p:cSld name="CUSTOM_1">
    <p:bg>
      <p:bgPr>
        <a:solidFill>
          <a:srgbClr val="000000"/>
        </a:solidFill>
        <a:effectLst/>
      </p:bgPr>
    </p:bg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Google Shape;577;p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838064" y="572137"/>
            <a:ext cx="7255252" cy="4642050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p56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79" name="Google Shape;579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0" name="Google Shape;580;p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93057" y="-143292"/>
            <a:ext cx="2741500" cy="17540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81" name="Google Shape;581;p56"/>
          <p:cNvGrpSpPr/>
          <p:nvPr/>
        </p:nvGrpSpPr>
        <p:grpSpPr>
          <a:xfrm>
            <a:off x="464516" y="1088222"/>
            <a:ext cx="7765780" cy="3331417"/>
            <a:chOff x="464516" y="1088233"/>
            <a:chExt cx="7735611" cy="3331417"/>
          </a:xfrm>
        </p:grpSpPr>
        <p:pic>
          <p:nvPicPr>
            <p:cNvPr id="582" name="Google Shape;582;p5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64516" y="1110933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3" name="Google Shape;583;p5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945625" y="1948808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4" name="Google Shape;584;p5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02787" y="1088233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5" name="Google Shape;585;p5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02787" y="2802458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6" name="Google Shape;586;p5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869828" y="1948808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7" name="Google Shape;587;p5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331203" y="1088233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8" name="Google Shape;588;p5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331203" y="2802458"/>
              <a:ext cx="1868925" cy="161719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89" name="Google Shape;589;p56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90" name="Google Shape;590;p56"/>
          <p:cNvSpPr txBox="1">
            <a:spLocks noGrp="1"/>
          </p:cNvSpPr>
          <p:nvPr>
            <p:ph type="subTitle" idx="2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91" name="Google Shape;591;p56"/>
          <p:cNvSpPr txBox="1">
            <a:spLocks noGrp="1"/>
          </p:cNvSpPr>
          <p:nvPr>
            <p:ph type="subTitle" idx="3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92" name="Google Shape;592;p56"/>
          <p:cNvSpPr txBox="1">
            <a:spLocks noGrp="1"/>
          </p:cNvSpPr>
          <p:nvPr>
            <p:ph type="subTitle" idx="4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93" name="Google Shape;593;p56"/>
          <p:cNvSpPr txBox="1">
            <a:spLocks noGrp="1"/>
          </p:cNvSpPr>
          <p:nvPr>
            <p:ph type="subTitle" idx="5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94" name="Google Shape;594;p56"/>
          <p:cNvSpPr txBox="1">
            <a:spLocks noGrp="1"/>
          </p:cNvSpPr>
          <p:nvPr>
            <p:ph type="subTitle" idx="6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95" name="Google Shape;595;p56"/>
          <p:cNvSpPr txBox="1">
            <a:spLocks noGrp="1"/>
          </p:cNvSpPr>
          <p:nvPr>
            <p:ph type="subTitle" idx="7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96" name="Google Shape;596;p56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597" name="Google Shape;597;p56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">
  <p:cSld name="CUSTOM_4">
    <p:bg>
      <p:bgPr>
        <a:solidFill>
          <a:srgbClr val="000000"/>
        </a:solidFill>
        <a:effectLst/>
      </p:bgPr>
    </p:bg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57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600" name="Google Shape;600;p57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897275" y="1438275"/>
            <a:ext cx="6790475" cy="4975324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57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2" name="Google Shape;602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57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 flipH="1">
            <a:off x="7181584" y="-513450"/>
            <a:ext cx="3423238" cy="2508176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57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605" name="Google Shape;605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6597" y="2779740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6815" y="1926151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050" y="1091586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6597" y="1065524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9308" y="1072461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1505" y="1926098"/>
            <a:ext cx="1953388" cy="166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9308" y="2779745"/>
            <a:ext cx="1953388" cy="1662604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57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13" name="Google Shape;613;p57"/>
          <p:cNvSpPr txBox="1">
            <a:spLocks noGrp="1"/>
          </p:cNvSpPr>
          <p:nvPr>
            <p:ph type="subTitle" idx="3"/>
          </p:nvPr>
        </p:nvSpPr>
        <p:spPr>
          <a:xfrm>
            <a:off x="2177988" y="21247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14" name="Google Shape;614;p57"/>
          <p:cNvSpPr txBox="1">
            <a:spLocks noGrp="1"/>
          </p:cNvSpPr>
          <p:nvPr>
            <p:ph type="subTitle" idx="4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15" name="Google Shape;615;p57"/>
          <p:cNvSpPr txBox="1">
            <a:spLocks noGrp="1"/>
          </p:cNvSpPr>
          <p:nvPr>
            <p:ph type="subTitle" idx="5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16" name="Google Shape;616;p57"/>
          <p:cNvSpPr txBox="1">
            <a:spLocks noGrp="1"/>
          </p:cNvSpPr>
          <p:nvPr>
            <p:ph type="subTitle" idx="6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17" name="Google Shape;617;p57"/>
          <p:cNvSpPr txBox="1">
            <a:spLocks noGrp="1"/>
          </p:cNvSpPr>
          <p:nvPr>
            <p:ph type="subTitle" idx="7"/>
          </p:nvPr>
        </p:nvSpPr>
        <p:spPr>
          <a:xfrm>
            <a:off x="6587200" y="1283625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18" name="Google Shape;618;p57"/>
          <p:cNvSpPr txBox="1">
            <a:spLocks noGrp="1"/>
          </p:cNvSpPr>
          <p:nvPr>
            <p:ph type="subTitle" idx="8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619" name="Google Shape;619;p57" descr="Dimensions_new_colour(white)-01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">
  <p:cSld name="CUSTOM_5"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1" name="Google Shape;621;p58"/>
          <p:cNvPicPr preferRelativeResize="0"/>
          <p:nvPr/>
        </p:nvPicPr>
        <p:blipFill rotWithShape="1">
          <a:blip r:embed="rId2">
            <a:alphaModFix/>
          </a:blip>
          <a:srcRect t="6634" b="6642"/>
          <a:stretch/>
        </p:blipFill>
        <p:spPr>
          <a:xfrm>
            <a:off x="0" y="0"/>
            <a:ext cx="91439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p5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58"/>
          <p:cNvSpPr txBox="1">
            <a:spLocks noGrp="1"/>
          </p:cNvSpPr>
          <p:nvPr>
            <p:ph type="title"/>
          </p:nvPr>
        </p:nvSpPr>
        <p:spPr>
          <a:xfrm>
            <a:off x="512425" y="1602750"/>
            <a:ext cx="5215800" cy="19380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24" name="Google Shape;624;p58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5" name="Google Shape;625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6" name="Google Shape;626;p58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627" name="Google Shape;627;p5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8" name="Google Shape;628;p58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629" name="Google Shape;629;p5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30" name="Google Shape;630;p58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Orange" type="tx">
  <p:cSld name="TITLE_AND_BODY">
    <p:bg>
      <p:bgPr>
        <a:solidFill>
          <a:srgbClr val="000000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7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897275" y="1438275"/>
            <a:ext cx="6790475" cy="4975324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7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2" name="Google Shape;5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7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 flipH="1">
            <a:off x="7181584" y="-513450"/>
            <a:ext cx="3423238" cy="25081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Google Shape;54;p7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55" name="Google Shape;55;p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" name="Google Shape;56;p7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57" name="Google Shape;57;p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756900" y="1808925"/>
            <a:ext cx="4761000" cy="1113300"/>
          </a:xfrm>
          <a:prstGeom prst="rect">
            <a:avLst/>
          </a:prstGeom>
          <a:noFill/>
          <a:ln>
            <a:noFill/>
          </a:ln>
          <a:effectLst>
            <a:outerShdw blurRad="342900" dist="9525" algn="bl" rotWithShape="0">
              <a:srgbClr val="000000"/>
            </a:outerShdw>
          </a:effectLst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59" name="Google Shape;59;p7" descr="Dimensions_new_colour(white)-01 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Orange 1">
  <p:cSld name="TITLE_AND_BODY_1">
    <p:bg>
      <p:bgPr>
        <a:solidFill>
          <a:srgbClr val="000000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8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897275" y="1438275"/>
            <a:ext cx="6790475" cy="4975324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8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3" name="Google Shape;6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8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 flipH="1">
            <a:off x="7181584" y="-513450"/>
            <a:ext cx="3423238" cy="2508176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66" name="Google Shape;66;p8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Orange 1 1">
  <p:cSld name="TITLE_AND_BODY_1_1">
    <p:bg>
      <p:bgPr>
        <a:solidFill>
          <a:srgbClr val="000000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897275" y="1438275"/>
            <a:ext cx="6790475" cy="497532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0" name="Google Shape;7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9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 flipH="1">
            <a:off x="7181584" y="-513450"/>
            <a:ext cx="3423238" cy="2508176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83658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■"/>
              <a:defRPr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9pPr>
          </a:lstStyle>
          <a:p>
            <a:endParaRPr/>
          </a:p>
        </p:txBody>
      </p:sp>
      <p:pic>
        <p:nvPicPr>
          <p:cNvPr id="74" name="Google Shape;74;p9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/1 Graphic/Picture Blue">
  <p:cSld name="Title and body 1_1">
    <p:bg>
      <p:bgPr>
        <a:solidFill>
          <a:srgbClr val="000000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13400" y="-207725"/>
            <a:ext cx="7129748" cy="456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0"/>
          <p:cNvPicPr preferRelativeResize="0"/>
          <p:nvPr/>
        </p:nvPicPr>
        <p:blipFill rotWithShape="1">
          <a:blip r:embed="rId2">
            <a:alphaModFix/>
          </a:blip>
          <a:srcRect l="-1612" r="-5857"/>
          <a:stretch/>
        </p:blipFill>
        <p:spPr>
          <a:xfrm rot="10800000" flipH="1">
            <a:off x="-1507973" y="2368551"/>
            <a:ext cx="3810002" cy="240029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0"/>
          <p:cNvSpPr/>
          <p:nvPr/>
        </p:nvSpPr>
        <p:spPr>
          <a:xfrm>
            <a:off x="0" y="4692650"/>
            <a:ext cx="9144000" cy="4566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0"/>
          <p:cNvSpPr txBox="1"/>
          <p:nvPr/>
        </p:nvSpPr>
        <p:spPr>
          <a:xfrm>
            <a:off x="6846700" y="3583800"/>
            <a:ext cx="2028900" cy="16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Muli Light"/>
              <a:ea typeface="Muli Light"/>
              <a:cs typeface="Muli Light"/>
              <a:sym typeface="Muli Light"/>
            </a:endParaRPr>
          </a:p>
        </p:txBody>
      </p:sp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Muli Light"/>
                <a:ea typeface="Muli Light"/>
                <a:cs typeface="Muli Light"/>
                <a:sym typeface="Muli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1975" y="4819850"/>
            <a:ext cx="772200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0" descr="Dimensions_new_colour(white)-0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325" y="4819848"/>
            <a:ext cx="1197938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0.png"/><Relationship Id="rId4" Type="http://schemas.openxmlformats.org/officeDocument/2006/relationships/hyperlink" Target="https://figshare.com/articles/Dimensions_Metrics_API_Documentation/578369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31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19" Type="http://schemas.openxmlformats.org/officeDocument/2006/relationships/image" Target="../media/image49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63.png"/><Relationship Id="rId18" Type="http://schemas.openxmlformats.org/officeDocument/2006/relationships/image" Target="../media/image68.png"/><Relationship Id="rId3" Type="http://schemas.openxmlformats.org/officeDocument/2006/relationships/image" Target="../media/image54.png"/><Relationship Id="rId21" Type="http://schemas.openxmlformats.org/officeDocument/2006/relationships/image" Target="../media/image71.png"/><Relationship Id="rId7" Type="http://schemas.openxmlformats.org/officeDocument/2006/relationships/image" Target="../media/image58.png"/><Relationship Id="rId12" Type="http://schemas.openxmlformats.org/officeDocument/2006/relationships/image" Target="../media/image62.png"/><Relationship Id="rId17" Type="http://schemas.openxmlformats.org/officeDocument/2006/relationships/image" Target="../media/image6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66.png"/><Relationship Id="rId20" Type="http://schemas.openxmlformats.org/officeDocument/2006/relationships/image" Target="../media/image7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7.png"/><Relationship Id="rId11" Type="http://schemas.openxmlformats.org/officeDocument/2006/relationships/image" Target="../media/image61.png"/><Relationship Id="rId5" Type="http://schemas.openxmlformats.org/officeDocument/2006/relationships/image" Target="../media/image56.pn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19" Type="http://schemas.openxmlformats.org/officeDocument/2006/relationships/image" Target="../media/image69.png"/><Relationship Id="rId4" Type="http://schemas.openxmlformats.org/officeDocument/2006/relationships/image" Target="../media/image55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Relationship Id="rId22" Type="http://schemas.openxmlformats.org/officeDocument/2006/relationships/image" Target="../media/image7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21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59"/>
          <p:cNvSpPr txBox="1">
            <a:spLocks noGrp="1"/>
          </p:cNvSpPr>
          <p:nvPr>
            <p:ph type="title"/>
          </p:nvPr>
        </p:nvSpPr>
        <p:spPr>
          <a:xfrm>
            <a:off x="756900" y="1382568"/>
            <a:ext cx="3632400" cy="19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+mj-lt"/>
                <a:ea typeface="Muli Light" charset="0"/>
                <a:cs typeface="Muli Light" charset="0"/>
              </a:rPr>
              <a:t/>
            </a:r>
            <a:br>
              <a:rPr lang="en" sz="3200" dirty="0">
                <a:latin typeface="+mj-lt"/>
                <a:ea typeface="Muli Light" charset="0"/>
                <a:cs typeface="Muli Light" charset="0"/>
              </a:rPr>
            </a:br>
            <a:r>
              <a:rPr lang="en" sz="3200" dirty="0">
                <a:latin typeface="+mj-lt"/>
                <a:ea typeface="Muli Light" charset="0"/>
                <a:cs typeface="Muli Light" charset="0"/>
              </a:rPr>
              <a:t>Using Dimensions to Drive Insight</a:t>
            </a:r>
            <a:endParaRPr sz="3200" dirty="0">
              <a:latin typeface="+mj-lt"/>
              <a:ea typeface="Muli Light" charset="0"/>
              <a:cs typeface="Muli Light" charset="0"/>
            </a:endParaRPr>
          </a:p>
        </p:txBody>
      </p:sp>
      <p:sp>
        <p:nvSpPr>
          <p:cNvPr id="636" name="Google Shape;636;p59"/>
          <p:cNvSpPr txBox="1">
            <a:spLocks noGrp="1"/>
          </p:cNvSpPr>
          <p:nvPr>
            <p:ph type="subTitle" idx="1"/>
          </p:nvPr>
        </p:nvSpPr>
        <p:spPr>
          <a:xfrm>
            <a:off x="4928675" y="1617950"/>
            <a:ext cx="2291400" cy="213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+mj-lt"/>
              <a:ea typeface="Muli Light" charset="0"/>
              <a:cs typeface="Muli Light" charset="0"/>
            </a:endParaRPr>
          </a:p>
          <a:p>
            <a:pPr marL="101600" marR="101600" lvl="0" indent="0" algn="ctr" rtl="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j-lt"/>
                <a:ea typeface="Muli Light" charset="0"/>
                <a:cs typeface="Muli Light" charset="0"/>
                <a:sym typeface="Muli SemiBold"/>
              </a:rPr>
              <a:t>Re-imagining discovery and access to research:</a:t>
            </a:r>
            <a:r>
              <a:rPr lang="en" sz="1200">
                <a:solidFill>
                  <a:srgbClr val="FFFFFF"/>
                </a:solidFill>
                <a:latin typeface="+mj-lt"/>
                <a:ea typeface="Muli Light" charset="0"/>
                <a:cs typeface="Muli Light" charset="0"/>
              </a:rPr>
              <a:t> </a:t>
            </a:r>
            <a:br>
              <a:rPr lang="en" sz="1200">
                <a:solidFill>
                  <a:srgbClr val="FFFFFF"/>
                </a:solidFill>
                <a:latin typeface="+mj-lt"/>
                <a:ea typeface="Muli Light" charset="0"/>
                <a:cs typeface="Muli Light" charset="0"/>
              </a:rPr>
            </a:br>
            <a:r>
              <a:rPr lang="en" sz="1200">
                <a:solidFill>
                  <a:srgbClr val="FFFFFF"/>
                </a:solidFill>
                <a:latin typeface="+mj-lt"/>
                <a:ea typeface="Muli Light" charset="0"/>
                <a:cs typeface="Muli Light" charset="0"/>
              </a:rPr>
              <a:t>Grants, publications, citations, clinical trials and patents in </a:t>
            </a:r>
            <a:br>
              <a:rPr lang="en" sz="1200">
                <a:solidFill>
                  <a:srgbClr val="FFFFFF"/>
                </a:solidFill>
                <a:latin typeface="+mj-lt"/>
                <a:ea typeface="Muli Light" charset="0"/>
                <a:cs typeface="Muli Light" charset="0"/>
              </a:rPr>
            </a:br>
            <a:r>
              <a:rPr lang="en" sz="1200">
                <a:solidFill>
                  <a:srgbClr val="FFFFFF"/>
                </a:solidFill>
                <a:latin typeface="+mj-lt"/>
                <a:ea typeface="Muli Light" charset="0"/>
                <a:cs typeface="Muli Light" charset="0"/>
              </a:rPr>
              <a:t>one place</a:t>
            </a:r>
            <a:endParaRPr sz="1200">
              <a:latin typeface="+mj-lt"/>
              <a:ea typeface="Muli Light" charset="0"/>
              <a:cs typeface="Muli Ligh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68"/>
          <p:cNvSpPr txBox="1">
            <a:spLocks noGrp="1"/>
          </p:cNvSpPr>
          <p:nvPr>
            <p:ph type="subTitle" idx="1"/>
          </p:nvPr>
        </p:nvSpPr>
        <p:spPr>
          <a:xfrm>
            <a:off x="693225" y="1296225"/>
            <a:ext cx="1419300" cy="12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We do not want to impose metrics ...</a:t>
            </a:r>
            <a:endParaRPr>
              <a:latin typeface="+mn-lt"/>
            </a:endParaRPr>
          </a:p>
        </p:txBody>
      </p:sp>
      <p:sp>
        <p:nvSpPr>
          <p:cNvPr id="875" name="Google Shape;875;p68"/>
          <p:cNvSpPr txBox="1">
            <a:spLocks noGrp="1"/>
          </p:cNvSpPr>
          <p:nvPr>
            <p:ph type="subTitle" idx="3"/>
          </p:nvPr>
        </p:nvSpPr>
        <p:spPr>
          <a:xfrm>
            <a:off x="3639088" y="1296213"/>
            <a:ext cx="1419300" cy="12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… metrics should be developed by the community</a:t>
            </a:r>
            <a:endParaRPr>
              <a:latin typeface="+mn-lt"/>
            </a:endParaRPr>
          </a:p>
        </p:txBody>
      </p:sp>
      <p:sp>
        <p:nvSpPr>
          <p:cNvPr id="876" name="Google Shape;876;p68"/>
          <p:cNvSpPr txBox="1">
            <a:spLocks noGrp="1"/>
          </p:cNvSpPr>
          <p:nvPr>
            <p:ph type="subTitle" idx="4"/>
          </p:nvPr>
        </p:nvSpPr>
        <p:spPr>
          <a:xfrm>
            <a:off x="3639088" y="2994425"/>
            <a:ext cx="1419300" cy="12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… for a discipline, national or institutional level.</a:t>
            </a:r>
            <a:endParaRPr>
              <a:latin typeface="+mn-lt"/>
            </a:endParaRPr>
          </a:p>
        </p:txBody>
      </p:sp>
      <p:sp>
        <p:nvSpPr>
          <p:cNvPr id="877" name="Google Shape;877;p68"/>
          <p:cNvSpPr txBox="1">
            <a:spLocks noGrp="1"/>
          </p:cNvSpPr>
          <p:nvPr>
            <p:ph type="subTitle" idx="5"/>
          </p:nvPr>
        </p:nvSpPr>
        <p:spPr>
          <a:xfrm>
            <a:off x="5113150" y="2124700"/>
            <a:ext cx="1419300" cy="12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Example of a partner metric:</a:t>
            </a:r>
            <a:endParaRPr>
              <a:latin typeface="+mn-l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Relative Citation Ration (RCR)</a:t>
            </a:r>
            <a:endParaRPr>
              <a:latin typeface="+mn-lt"/>
            </a:endParaRPr>
          </a:p>
        </p:txBody>
      </p:sp>
      <p:sp>
        <p:nvSpPr>
          <p:cNvPr id="879" name="Google Shape;879;p68"/>
          <p:cNvSpPr txBox="1">
            <a:spLocks noGrp="1"/>
          </p:cNvSpPr>
          <p:nvPr>
            <p:ph type="subTitle" idx="7"/>
          </p:nvPr>
        </p:nvSpPr>
        <p:spPr>
          <a:xfrm>
            <a:off x="6612675" y="2988138"/>
            <a:ext cx="1419300" cy="12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… please join the efforts for more and / or better metrics!</a:t>
            </a:r>
            <a:endParaRPr>
              <a:latin typeface="+mn-lt"/>
            </a:endParaRPr>
          </a:p>
        </p:txBody>
      </p:sp>
      <p:sp>
        <p:nvSpPr>
          <p:cNvPr id="880" name="Google Shape;880;p68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Dimensions and metrics</a:t>
            </a:r>
            <a:endParaRPr dirty="0">
              <a:latin typeface="+mn-lt"/>
            </a:endParaRPr>
          </a:p>
        </p:txBody>
      </p:sp>
      <p:sp>
        <p:nvSpPr>
          <p:cNvPr id="881" name="Google Shape;881;p68"/>
          <p:cNvSpPr/>
          <p:nvPr/>
        </p:nvSpPr>
        <p:spPr>
          <a:xfrm>
            <a:off x="1956350" y="1943375"/>
            <a:ext cx="1859100" cy="1621200"/>
          </a:xfrm>
          <a:prstGeom prst="hexagon">
            <a:avLst>
              <a:gd name="adj" fmla="val 28680"/>
              <a:gd name="vf" fmla="val 115470"/>
            </a:avLst>
          </a:prstGeom>
          <a:solidFill>
            <a:srgbClr val="1C45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pic>
        <p:nvPicPr>
          <p:cNvPr id="882" name="Google Shape;882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8575" y="2228175"/>
            <a:ext cx="1094474" cy="1051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3" name="Google Shape;883;p68"/>
          <p:cNvSpPr/>
          <p:nvPr/>
        </p:nvSpPr>
        <p:spPr>
          <a:xfrm>
            <a:off x="6367288" y="1092825"/>
            <a:ext cx="1859100" cy="1621200"/>
          </a:xfrm>
          <a:prstGeom prst="hexagon">
            <a:avLst>
              <a:gd name="adj" fmla="val 28680"/>
              <a:gd name="vf" fmla="val 115470"/>
            </a:avLst>
          </a:prstGeom>
          <a:solidFill>
            <a:srgbClr val="1C45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pic>
        <p:nvPicPr>
          <p:cNvPr id="884" name="Google Shape;884;p68" descr="Bildergebnis für NIH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49949" y="1669725"/>
            <a:ext cx="744750" cy="46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69"/>
          <p:cNvSpPr txBox="1">
            <a:spLocks noGrp="1"/>
          </p:cNvSpPr>
          <p:nvPr>
            <p:ph type="body" idx="1"/>
          </p:nvPr>
        </p:nvSpPr>
        <p:spPr>
          <a:xfrm>
            <a:off x="4944675" y="1914400"/>
            <a:ext cx="3951600" cy="274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+mn-lt"/>
              </a:rPr>
              <a:t>…with an invitation to the bibliometric community to do research on innovative metrics on the Dimensions data and tool platform since Digital Science does not </a:t>
            </a:r>
            <a:r>
              <a:rPr lang="en" dirty="0" smtClean="0">
                <a:solidFill>
                  <a:srgbClr val="FFFFFF"/>
                </a:solidFill>
                <a:latin typeface="+mn-lt"/>
              </a:rPr>
              <a:t>want </a:t>
            </a:r>
            <a:r>
              <a:rPr lang="en" dirty="0">
                <a:solidFill>
                  <a:srgbClr val="FFFFFF"/>
                </a:solidFill>
                <a:latin typeface="+mn-lt"/>
              </a:rPr>
              <a:t>to impose new metrics</a:t>
            </a:r>
            <a:endParaRPr dirty="0">
              <a:solidFill>
                <a:srgbClr val="FFFFFF"/>
              </a:solidFill>
              <a:latin typeface="+mn-l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n-l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n-l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n-l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n-l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n-lt"/>
              </a:rPr>
              <a:t>* planned for future release</a:t>
            </a:r>
            <a:endParaRPr dirty="0">
              <a:latin typeface="+mn-lt"/>
            </a:endParaRPr>
          </a:p>
        </p:txBody>
      </p:sp>
      <p:sp>
        <p:nvSpPr>
          <p:cNvPr id="890" name="Google Shape;890;p69"/>
          <p:cNvSpPr txBox="1">
            <a:spLocks noGrp="1"/>
          </p:cNvSpPr>
          <p:nvPr>
            <p:ph type="title"/>
          </p:nvPr>
        </p:nvSpPr>
        <p:spPr>
          <a:xfrm>
            <a:off x="310325" y="237589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The metrics in Dimensions - close to the data...</a:t>
            </a:r>
            <a:endParaRPr>
              <a:latin typeface="+mn-lt"/>
            </a:endParaRPr>
          </a:p>
        </p:txBody>
      </p:sp>
      <p:grpSp>
        <p:nvGrpSpPr>
          <p:cNvPr id="891" name="Google Shape;891;p69"/>
          <p:cNvGrpSpPr/>
          <p:nvPr/>
        </p:nvGrpSpPr>
        <p:grpSpPr>
          <a:xfrm>
            <a:off x="753461" y="1203207"/>
            <a:ext cx="3318863" cy="3171200"/>
            <a:chOff x="540558" y="1196328"/>
            <a:chExt cx="2915888" cy="2786154"/>
          </a:xfrm>
        </p:grpSpPr>
        <p:grpSp>
          <p:nvGrpSpPr>
            <p:cNvPr id="892" name="Google Shape;892;p69"/>
            <p:cNvGrpSpPr/>
            <p:nvPr/>
          </p:nvGrpSpPr>
          <p:grpSpPr>
            <a:xfrm>
              <a:off x="543987" y="1199025"/>
              <a:ext cx="850775" cy="786900"/>
              <a:chOff x="543988" y="1199025"/>
              <a:chExt cx="850775" cy="786900"/>
            </a:xfrm>
          </p:grpSpPr>
          <p:pic>
            <p:nvPicPr>
              <p:cNvPr id="893" name="Google Shape;893;p6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543987" y="1223058"/>
                <a:ext cx="850775" cy="738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94" name="Google Shape;894;p69"/>
              <p:cNvSpPr txBox="1"/>
              <p:nvPr/>
            </p:nvSpPr>
            <p:spPr>
              <a:xfrm>
                <a:off x="547425" y="1199025"/>
                <a:ext cx="843900" cy="78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FFFFFF"/>
                    </a:solidFill>
                    <a:latin typeface="+mn-lt"/>
                    <a:ea typeface="Muli"/>
                    <a:cs typeface="Muli"/>
                    <a:sym typeface="Muli"/>
                  </a:rPr>
                  <a:t>Publication citations</a:t>
                </a:r>
                <a:endParaRPr sz="8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  <p:grpSp>
          <p:nvGrpSpPr>
            <p:cNvPr id="895" name="Google Shape;895;p69"/>
            <p:cNvGrpSpPr/>
            <p:nvPr/>
          </p:nvGrpSpPr>
          <p:grpSpPr>
            <a:xfrm>
              <a:off x="1222905" y="1600002"/>
              <a:ext cx="861080" cy="786900"/>
              <a:chOff x="1208420" y="1627471"/>
              <a:chExt cx="861080" cy="786900"/>
            </a:xfrm>
          </p:grpSpPr>
          <p:pic>
            <p:nvPicPr>
              <p:cNvPr id="896" name="Google Shape;896;p6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218725" y="1644608"/>
                <a:ext cx="850775" cy="738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97" name="Google Shape;897;p69"/>
              <p:cNvSpPr txBox="1"/>
              <p:nvPr/>
            </p:nvSpPr>
            <p:spPr>
              <a:xfrm>
                <a:off x="1208420" y="1627471"/>
                <a:ext cx="843900" cy="78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FFFFFF"/>
                    </a:solidFill>
                    <a:latin typeface="+mn-lt"/>
                    <a:ea typeface="Muli"/>
                    <a:cs typeface="Muli"/>
                    <a:sym typeface="Muli"/>
                  </a:rPr>
                  <a:t>Altmetric attention scores</a:t>
                </a:r>
                <a:endParaRPr sz="8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  <p:grpSp>
          <p:nvGrpSpPr>
            <p:cNvPr id="898" name="Google Shape;898;p69"/>
            <p:cNvGrpSpPr/>
            <p:nvPr/>
          </p:nvGrpSpPr>
          <p:grpSpPr>
            <a:xfrm>
              <a:off x="1918994" y="1196328"/>
              <a:ext cx="850775" cy="786900"/>
              <a:chOff x="1911888" y="1231325"/>
              <a:chExt cx="850775" cy="786900"/>
            </a:xfrm>
          </p:grpSpPr>
          <p:pic>
            <p:nvPicPr>
              <p:cNvPr id="899" name="Google Shape;899;p6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911888" y="1249942"/>
                <a:ext cx="850775" cy="738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00" name="Google Shape;900;p69"/>
              <p:cNvSpPr txBox="1"/>
              <p:nvPr/>
            </p:nvSpPr>
            <p:spPr>
              <a:xfrm>
                <a:off x="1915330" y="1231325"/>
                <a:ext cx="843900" cy="78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FFFFFF"/>
                    </a:solidFill>
                    <a:latin typeface="+mn-lt"/>
                    <a:ea typeface="Muli"/>
                    <a:cs typeface="Muli"/>
                    <a:sym typeface="Muli"/>
                  </a:rPr>
                  <a:t>Funding amounts</a:t>
                </a:r>
                <a:endParaRPr sz="8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  <p:grpSp>
          <p:nvGrpSpPr>
            <p:cNvPr id="901" name="Google Shape;901;p69"/>
            <p:cNvGrpSpPr/>
            <p:nvPr/>
          </p:nvGrpSpPr>
          <p:grpSpPr>
            <a:xfrm>
              <a:off x="2601364" y="1586269"/>
              <a:ext cx="854189" cy="786900"/>
              <a:chOff x="2635700" y="1600003"/>
              <a:chExt cx="854189" cy="786900"/>
            </a:xfrm>
          </p:grpSpPr>
          <p:pic>
            <p:nvPicPr>
              <p:cNvPr id="902" name="Google Shape;902;p6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639114" y="1632358"/>
                <a:ext cx="850775" cy="738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03" name="Google Shape;903;p69"/>
              <p:cNvSpPr txBox="1"/>
              <p:nvPr/>
            </p:nvSpPr>
            <p:spPr>
              <a:xfrm>
                <a:off x="2635700" y="1600003"/>
                <a:ext cx="843900" cy="78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FFFFFF"/>
                    </a:solidFill>
                    <a:latin typeface="+mn-lt"/>
                    <a:ea typeface="Muli"/>
                    <a:cs typeface="Muli"/>
                    <a:sym typeface="Muli"/>
                  </a:rPr>
                  <a:t>Annual citation rate*</a:t>
                </a:r>
                <a:endParaRPr sz="8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  <p:pic>
          <p:nvPicPr>
            <p:cNvPr id="904" name="Google Shape;904;p6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43987" y="2021656"/>
              <a:ext cx="850775" cy="738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5" name="Google Shape;905;p69"/>
            <p:cNvSpPr txBox="1"/>
            <p:nvPr/>
          </p:nvSpPr>
          <p:spPr>
            <a:xfrm>
              <a:off x="540558" y="1983927"/>
              <a:ext cx="843900" cy="78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Patent citations</a:t>
              </a:r>
              <a:endParaRPr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endParaRPr>
            </a:p>
          </p:txBody>
        </p:sp>
        <p:grpSp>
          <p:nvGrpSpPr>
            <p:cNvPr id="906" name="Google Shape;906;p69"/>
            <p:cNvGrpSpPr/>
            <p:nvPr/>
          </p:nvGrpSpPr>
          <p:grpSpPr>
            <a:xfrm>
              <a:off x="1225011" y="2391486"/>
              <a:ext cx="861080" cy="786900"/>
              <a:chOff x="1208420" y="1627471"/>
              <a:chExt cx="861080" cy="786900"/>
            </a:xfrm>
          </p:grpSpPr>
          <p:pic>
            <p:nvPicPr>
              <p:cNvPr id="907" name="Google Shape;907;p6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218725" y="1644608"/>
                <a:ext cx="850775" cy="738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08" name="Google Shape;908;p69"/>
              <p:cNvSpPr txBox="1"/>
              <p:nvPr/>
            </p:nvSpPr>
            <p:spPr>
              <a:xfrm>
                <a:off x="1208420" y="1627471"/>
                <a:ext cx="843900" cy="78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Relative citation </a:t>
                </a:r>
                <a:br>
                  <a:rPr lang="en" sz="800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</a:br>
                <a:r>
                  <a:rPr lang="en" sz="800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ratio</a:t>
                </a:r>
                <a:endParaRPr sz="8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  <p:grpSp>
          <p:nvGrpSpPr>
            <p:cNvPr id="909" name="Google Shape;909;p69"/>
            <p:cNvGrpSpPr/>
            <p:nvPr/>
          </p:nvGrpSpPr>
          <p:grpSpPr>
            <a:xfrm>
              <a:off x="1909411" y="1994193"/>
              <a:ext cx="861080" cy="786900"/>
              <a:chOff x="1208420" y="1627471"/>
              <a:chExt cx="861080" cy="786900"/>
            </a:xfrm>
          </p:grpSpPr>
          <p:pic>
            <p:nvPicPr>
              <p:cNvPr id="910" name="Google Shape;910;p6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218725" y="1644608"/>
                <a:ext cx="850775" cy="738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11" name="Google Shape;911;p69"/>
              <p:cNvSpPr txBox="1"/>
              <p:nvPr/>
            </p:nvSpPr>
            <p:spPr>
              <a:xfrm>
                <a:off x="1208420" y="1627471"/>
                <a:ext cx="843900" cy="78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Highly cited*</a:t>
                </a:r>
                <a:endParaRPr sz="800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  <p:grpSp>
          <p:nvGrpSpPr>
            <p:cNvPr id="912" name="Google Shape;912;p69"/>
            <p:cNvGrpSpPr/>
            <p:nvPr/>
          </p:nvGrpSpPr>
          <p:grpSpPr>
            <a:xfrm>
              <a:off x="2588491" y="2391539"/>
              <a:ext cx="861080" cy="786900"/>
              <a:chOff x="1208420" y="1627471"/>
              <a:chExt cx="861080" cy="786900"/>
            </a:xfrm>
          </p:grpSpPr>
          <p:pic>
            <p:nvPicPr>
              <p:cNvPr id="913" name="Google Shape;913;p6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218725" y="1644608"/>
                <a:ext cx="850775" cy="738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14" name="Google Shape;914;p69"/>
              <p:cNvSpPr txBox="1"/>
              <p:nvPr/>
            </p:nvSpPr>
            <p:spPr>
              <a:xfrm>
                <a:off x="1208420" y="1627471"/>
                <a:ext cx="843900" cy="78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SNIP/SJR</a:t>
                </a:r>
                <a:endParaRPr sz="800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  <p:pic>
          <p:nvPicPr>
            <p:cNvPr id="915" name="Google Shape;915;p6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231875" y="3191447"/>
              <a:ext cx="850775" cy="738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6" name="Google Shape;916;p69"/>
            <p:cNvSpPr txBox="1"/>
            <p:nvPr/>
          </p:nvSpPr>
          <p:spPr>
            <a:xfrm>
              <a:off x="1235313" y="3195582"/>
              <a:ext cx="843900" cy="78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rPr>
                <a:t>Field citation ratio</a:t>
              </a:r>
              <a:endParaRPr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endParaRPr>
            </a:p>
          </p:txBody>
        </p:sp>
        <p:grpSp>
          <p:nvGrpSpPr>
            <p:cNvPr id="917" name="Google Shape;917;p69"/>
            <p:cNvGrpSpPr/>
            <p:nvPr/>
          </p:nvGrpSpPr>
          <p:grpSpPr>
            <a:xfrm>
              <a:off x="1909411" y="2788055"/>
              <a:ext cx="861080" cy="786900"/>
              <a:chOff x="1208420" y="1627471"/>
              <a:chExt cx="861080" cy="786900"/>
            </a:xfrm>
          </p:grpSpPr>
          <p:pic>
            <p:nvPicPr>
              <p:cNvPr id="918" name="Google Shape;918;p6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218725" y="1644608"/>
                <a:ext cx="850775" cy="738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19" name="Google Shape;919;p69"/>
              <p:cNvSpPr txBox="1"/>
              <p:nvPr/>
            </p:nvSpPr>
            <p:spPr>
              <a:xfrm>
                <a:off x="1208420" y="1627471"/>
                <a:ext cx="843900" cy="78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H-index*</a:t>
                </a:r>
                <a:endParaRPr sz="8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  <p:grpSp>
          <p:nvGrpSpPr>
            <p:cNvPr id="920" name="Google Shape;920;p69"/>
            <p:cNvGrpSpPr/>
            <p:nvPr/>
          </p:nvGrpSpPr>
          <p:grpSpPr>
            <a:xfrm>
              <a:off x="2595366" y="3183089"/>
              <a:ext cx="861080" cy="786900"/>
              <a:chOff x="1208420" y="1627471"/>
              <a:chExt cx="861080" cy="786900"/>
            </a:xfrm>
          </p:grpSpPr>
          <p:pic>
            <p:nvPicPr>
              <p:cNvPr id="921" name="Google Shape;921;p6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218725" y="1644608"/>
                <a:ext cx="850775" cy="738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22" name="Google Shape;922;p69"/>
              <p:cNvSpPr txBox="1"/>
              <p:nvPr/>
            </p:nvSpPr>
            <p:spPr>
              <a:xfrm>
                <a:off x="1208420" y="1627471"/>
                <a:ext cx="843900" cy="78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Citation Recency</a:t>
                </a:r>
                <a:endParaRPr sz="800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7" name="Google Shape;927;p70"/>
          <p:cNvPicPr preferRelativeResize="0"/>
          <p:nvPr/>
        </p:nvPicPr>
        <p:blipFill rotWithShape="1">
          <a:blip r:embed="rId3">
            <a:alphaModFix/>
          </a:blip>
          <a:srcRect r="38537" b="8592"/>
          <a:stretch/>
        </p:blipFill>
        <p:spPr>
          <a:xfrm>
            <a:off x="4232350" y="465850"/>
            <a:ext cx="5064051" cy="4184700"/>
          </a:xfrm>
          <a:prstGeom prst="rect">
            <a:avLst/>
          </a:prstGeom>
          <a:noFill/>
          <a:ln>
            <a:noFill/>
          </a:ln>
          <a:effectLst>
            <a:reflection stA="24000" endPos="30000" dist="38100" dir="5400000" fadeDir="5400012" sy="-100000" algn="bl" rotWithShape="0"/>
          </a:effectLst>
        </p:spPr>
      </p:pic>
      <p:sp>
        <p:nvSpPr>
          <p:cNvPr id="928" name="Google Shape;928;p70"/>
          <p:cNvSpPr txBox="1">
            <a:spLocks noGrp="1"/>
          </p:cNvSpPr>
          <p:nvPr>
            <p:ph type="title"/>
          </p:nvPr>
        </p:nvSpPr>
        <p:spPr>
          <a:xfrm>
            <a:off x="299899" y="70777"/>
            <a:ext cx="4632900" cy="11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dirty="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rPr>
              <a:t>Dimensions Badges and </a:t>
            </a:r>
            <a:br>
              <a:rPr lang="en" sz="2400" dirty="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rPr>
            </a:br>
            <a:r>
              <a:rPr lang="en" sz="2400" dirty="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rPr>
              <a:t>open Metrics API</a:t>
            </a:r>
            <a:endParaRPr sz="2400" dirty="0">
              <a:solidFill>
                <a:srgbClr val="FFFFFF"/>
              </a:solidFill>
              <a:latin typeface="+mn-lt"/>
              <a:ea typeface="Muli Light"/>
              <a:cs typeface="Muli Light"/>
              <a:sym typeface="Muli Light"/>
            </a:endParaRPr>
          </a:p>
        </p:txBody>
      </p:sp>
      <p:sp>
        <p:nvSpPr>
          <p:cNvPr id="929" name="Google Shape;929;p70"/>
          <p:cNvSpPr txBox="1">
            <a:spLocks noGrp="1"/>
          </p:cNvSpPr>
          <p:nvPr>
            <p:ph type="body" idx="1"/>
          </p:nvPr>
        </p:nvSpPr>
        <p:spPr>
          <a:xfrm>
            <a:off x="307051" y="1185212"/>
            <a:ext cx="4182000" cy="3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Dimensions is making publication and citation data available - also via badges and as an open metrics API</a:t>
            </a:r>
            <a:endParaRPr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Find out more by going to:</a:t>
            </a:r>
            <a:endParaRPr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+mn-lt"/>
                <a:ea typeface="Muli"/>
                <a:cs typeface="Muli"/>
                <a:sym typeface="Muli"/>
                <a:hlinkClick r:id="rId4"/>
              </a:rPr>
              <a:t>https://figshare.com/articles/Dimensions_Metrics_API_Documentation/5783694</a:t>
            </a:r>
            <a:r>
              <a:rPr lang="en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 </a:t>
            </a:r>
            <a:endParaRPr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pic>
        <p:nvPicPr>
          <p:cNvPr id="930" name="Google Shape;930;p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41313" y="839574"/>
            <a:ext cx="7147475" cy="321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5" name="Google Shape;935;p71"/>
          <p:cNvPicPr preferRelativeResize="0"/>
          <p:nvPr/>
        </p:nvPicPr>
        <p:blipFill rotWithShape="1">
          <a:blip r:embed="rId3">
            <a:alphaModFix/>
          </a:blip>
          <a:srcRect r="38537" b="8592"/>
          <a:stretch/>
        </p:blipFill>
        <p:spPr>
          <a:xfrm>
            <a:off x="4232350" y="465850"/>
            <a:ext cx="5064051" cy="4184700"/>
          </a:xfrm>
          <a:prstGeom prst="rect">
            <a:avLst/>
          </a:prstGeom>
          <a:noFill/>
          <a:ln>
            <a:noFill/>
          </a:ln>
          <a:effectLst>
            <a:reflection stA="24000" endPos="30000" dist="38100" dir="5400000" fadeDir="5400012" sy="-100000" algn="bl" rotWithShape="0"/>
          </a:effectLst>
        </p:spPr>
      </p:pic>
      <p:sp>
        <p:nvSpPr>
          <p:cNvPr id="936" name="Google Shape;936;p71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3948600" cy="31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Powerful API - designed to allow flexible use of the enriched data</a:t>
            </a:r>
            <a:endParaRPr>
              <a:latin typeface="+mn-l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+mn-lt"/>
              </a:rPr>
              <a:t>Use without constraints for internal purposes</a:t>
            </a:r>
            <a:br>
              <a:rPr lang="en">
                <a:latin typeface="+mn-lt"/>
              </a:rPr>
            </a:b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+mn-lt"/>
              </a:rPr>
              <a:t>Use data outside of the</a:t>
            </a:r>
            <a:br>
              <a:rPr lang="en">
                <a:latin typeface="+mn-lt"/>
              </a:rPr>
            </a:br>
            <a:r>
              <a:rPr lang="en">
                <a:latin typeface="+mn-lt"/>
              </a:rPr>
              <a:t>web-app; e.g. in admin </a:t>
            </a:r>
            <a:br>
              <a:rPr lang="en">
                <a:latin typeface="+mn-lt"/>
              </a:rPr>
            </a:br>
            <a:r>
              <a:rPr lang="en">
                <a:latin typeface="+mn-lt"/>
              </a:rPr>
              <a:t>systems or analytical software</a:t>
            </a:r>
            <a:br>
              <a:rPr lang="en">
                <a:latin typeface="+mn-lt"/>
              </a:rPr>
            </a:b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+mn-lt"/>
              </a:rPr>
              <a:t>Querying language made and </a:t>
            </a:r>
            <a:br>
              <a:rPr lang="en">
                <a:latin typeface="+mn-lt"/>
              </a:rPr>
            </a:br>
            <a:r>
              <a:rPr lang="en">
                <a:latin typeface="+mn-lt"/>
              </a:rPr>
              <a:t>documented specifically </a:t>
            </a:r>
            <a:br>
              <a:rPr lang="en">
                <a:latin typeface="+mn-lt"/>
              </a:rPr>
            </a:br>
            <a:r>
              <a:rPr lang="en">
                <a:latin typeface="+mn-lt"/>
              </a:rPr>
              <a:t>for new Dimensions</a:t>
            </a:r>
            <a:endParaRPr>
              <a:latin typeface="+mn-l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937" name="Google Shape;937;p71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n-lt"/>
              </a:rPr>
              <a:t>The Dimensions API </a:t>
            </a:r>
            <a:endParaRPr dirty="0">
              <a:latin typeface="+mn-lt"/>
            </a:endParaRPr>
          </a:p>
        </p:txBody>
      </p:sp>
      <p:pic>
        <p:nvPicPr>
          <p:cNvPr id="938" name="Google Shape;938;p71"/>
          <p:cNvPicPr preferRelativeResize="0"/>
          <p:nvPr/>
        </p:nvPicPr>
        <p:blipFill rotWithShape="1">
          <a:blip r:embed="rId4">
            <a:alphaModFix/>
          </a:blip>
          <a:srcRect b="64963"/>
          <a:stretch/>
        </p:blipFill>
        <p:spPr>
          <a:xfrm>
            <a:off x="5500475" y="763075"/>
            <a:ext cx="3795925" cy="338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p72"/>
          <p:cNvSpPr txBox="1">
            <a:spLocks noGrp="1"/>
          </p:cNvSpPr>
          <p:nvPr>
            <p:ph type="title"/>
          </p:nvPr>
        </p:nvSpPr>
        <p:spPr>
          <a:xfrm>
            <a:off x="310325" y="237621"/>
            <a:ext cx="7938900" cy="98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n-lt"/>
              </a:rPr>
              <a:t>Free DOI Analysis</a:t>
            </a:r>
            <a:endParaRPr dirty="0">
              <a:latin typeface="+mn-lt"/>
            </a:endParaRPr>
          </a:p>
        </p:txBody>
      </p:sp>
      <p:sp>
        <p:nvSpPr>
          <p:cNvPr id="944" name="Google Shape;944;p72"/>
          <p:cNvSpPr txBox="1">
            <a:spLocks noGrp="1"/>
          </p:cNvSpPr>
          <p:nvPr>
            <p:ph type="body" idx="1"/>
          </p:nvPr>
        </p:nvSpPr>
        <p:spPr>
          <a:xfrm>
            <a:off x="310325" y="1291875"/>
            <a:ext cx="3222900" cy="30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Custom report shows how many of your publications:</a:t>
            </a:r>
            <a:endParaRPr>
              <a:latin typeface="+mn-lt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</a:pPr>
            <a:r>
              <a:rPr lang="en">
                <a:latin typeface="+mn-lt"/>
              </a:rPr>
              <a:t>appear in Dimensions </a:t>
            </a:r>
            <a:endParaRPr>
              <a:latin typeface="+mn-lt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+mn-lt"/>
              </a:rPr>
              <a:t>are affiliated to your GRID ID </a:t>
            </a:r>
            <a:endParaRPr>
              <a:latin typeface="+mn-lt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+mn-lt"/>
              </a:rPr>
              <a:t>affiliated with your GRID ID, but NOT in the list provided</a:t>
            </a:r>
            <a:endParaRPr>
              <a:latin typeface="+mn-lt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○"/>
            </a:pPr>
            <a:r>
              <a:rPr lang="en">
                <a:latin typeface="+mn-lt"/>
              </a:rPr>
              <a:t>some clients saw an increase up to 20%</a:t>
            </a:r>
            <a:endParaRPr>
              <a:latin typeface="+mn-l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945" name="Google Shape;945;p72"/>
          <p:cNvSpPr txBox="1">
            <a:spLocks noGrp="1"/>
          </p:cNvSpPr>
          <p:nvPr>
            <p:ph type="subTitle" idx="2"/>
          </p:nvPr>
        </p:nvSpPr>
        <p:spPr>
          <a:xfrm>
            <a:off x="6335150" y="2658300"/>
            <a:ext cx="1728900" cy="13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Custom coverage report</a:t>
            </a:r>
            <a:endParaRPr sz="1800"/>
          </a:p>
        </p:txBody>
      </p:sp>
      <p:pic>
        <p:nvPicPr>
          <p:cNvPr id="946" name="Google Shape;946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6775" y="1363625"/>
            <a:ext cx="5041100" cy="287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73"/>
          <p:cNvSpPr txBox="1">
            <a:spLocks noGrp="1"/>
          </p:cNvSpPr>
          <p:nvPr>
            <p:ph type="title"/>
          </p:nvPr>
        </p:nvSpPr>
        <p:spPr>
          <a:xfrm>
            <a:off x="310325" y="230100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cases</a:t>
            </a:r>
            <a:endParaRPr/>
          </a:p>
        </p:txBody>
      </p:sp>
      <p:sp>
        <p:nvSpPr>
          <p:cNvPr id="952" name="Google Shape;952;p73"/>
          <p:cNvSpPr txBox="1">
            <a:spLocks noGrp="1"/>
          </p:cNvSpPr>
          <p:nvPr>
            <p:ph type="title" idx="2"/>
          </p:nvPr>
        </p:nvSpPr>
        <p:spPr>
          <a:xfrm>
            <a:off x="310325" y="300964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n-lt"/>
              </a:rPr>
              <a:t>Use cases</a:t>
            </a:r>
            <a:endParaRPr dirty="0">
              <a:latin typeface="+mn-lt"/>
            </a:endParaRPr>
          </a:p>
        </p:txBody>
      </p:sp>
      <p:sp>
        <p:nvSpPr>
          <p:cNvPr id="953" name="Google Shape;953;p73"/>
          <p:cNvSpPr txBox="1">
            <a:spLocks noGrp="1"/>
          </p:cNvSpPr>
          <p:nvPr>
            <p:ph type="body" idx="1"/>
          </p:nvPr>
        </p:nvSpPr>
        <p:spPr>
          <a:xfrm>
            <a:off x="334017" y="1072900"/>
            <a:ext cx="3948600" cy="31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Researchers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Discover research in my fields 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Access that research 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Keep on top of my fields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Identify and track my network 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Strategize my publishing 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Self-evaluate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Update my profiles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Bid planning </a:t>
            </a:r>
            <a:endParaRPr>
              <a:latin typeface="+mn-lt"/>
            </a:endParaRPr>
          </a:p>
        </p:txBody>
      </p:sp>
      <p:sp>
        <p:nvSpPr>
          <p:cNvPr id="954" name="Google Shape;954;p73"/>
          <p:cNvSpPr txBox="1">
            <a:spLocks noGrp="1"/>
          </p:cNvSpPr>
          <p:nvPr>
            <p:ph type="body" idx="1"/>
          </p:nvPr>
        </p:nvSpPr>
        <p:spPr>
          <a:xfrm>
            <a:off x="4643325" y="1072900"/>
            <a:ext cx="3948600" cy="31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Research office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Support pre-award approvals 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Statutory returns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Internal reporting</a:t>
            </a:r>
            <a:endParaRPr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Library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Make research discoverable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Make full-text available</a:t>
            </a:r>
            <a:endParaRPr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>
                <a:latin typeface="+mn-lt"/>
              </a:rPr>
              <a:t>Analyze reading behaviour  </a:t>
            </a:r>
            <a:endParaRPr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+mn-lt"/>
              </a:rPr>
              <a:t>Faculty or departments </a:t>
            </a:r>
            <a:endParaRPr>
              <a:solidFill>
                <a:schemeClr val="lt1"/>
              </a:solidFill>
              <a:latin typeface="+mn-l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-"/>
            </a:pPr>
            <a:r>
              <a:rPr lang="en">
                <a:solidFill>
                  <a:schemeClr val="lt1"/>
                </a:solidFill>
                <a:latin typeface="+mn-lt"/>
              </a:rPr>
              <a:t>Analyse competition and funding </a:t>
            </a:r>
            <a:endParaRPr>
              <a:solidFill>
                <a:schemeClr val="lt1"/>
              </a:solidFill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-"/>
            </a:pPr>
            <a:r>
              <a:rPr lang="en">
                <a:solidFill>
                  <a:schemeClr val="lt1"/>
                </a:solidFill>
                <a:latin typeface="+mn-lt"/>
              </a:rPr>
              <a:t>Inform strategies </a:t>
            </a:r>
            <a:endParaRPr>
              <a:solidFill>
                <a:schemeClr val="lt1"/>
              </a:solidFill>
              <a:latin typeface="+mn-l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-"/>
            </a:pPr>
            <a:r>
              <a:rPr lang="en">
                <a:solidFill>
                  <a:schemeClr val="lt1"/>
                </a:solidFill>
                <a:latin typeface="+mn-lt"/>
              </a:rPr>
              <a:t>Support academic HR tasks</a:t>
            </a:r>
            <a:endParaRPr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74"/>
          <p:cNvSpPr/>
          <p:nvPr/>
        </p:nvSpPr>
        <p:spPr>
          <a:xfrm>
            <a:off x="457750" y="934250"/>
            <a:ext cx="6590100" cy="2217600"/>
          </a:xfrm>
          <a:prstGeom prst="homePlate">
            <a:avLst>
              <a:gd name="adj" fmla="val 0"/>
            </a:avLst>
          </a:prstGeom>
          <a:gradFill>
            <a:gsLst>
              <a:gs pos="0">
                <a:srgbClr val="FFFFFF">
                  <a:alpha val="26666"/>
                </a:srgbClr>
              </a:gs>
              <a:gs pos="100000">
                <a:srgbClr val="FFFFFF">
                  <a:alpha val="5882"/>
                </a:srgbClr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960" name="Google Shape;960;p74"/>
          <p:cNvSpPr/>
          <p:nvPr/>
        </p:nvSpPr>
        <p:spPr>
          <a:xfrm>
            <a:off x="7130014" y="2446600"/>
            <a:ext cx="1778400" cy="707400"/>
          </a:xfrm>
          <a:prstGeom prst="homePlate">
            <a:avLst>
              <a:gd name="adj" fmla="val 0"/>
            </a:avLst>
          </a:prstGeom>
          <a:gradFill>
            <a:gsLst>
              <a:gs pos="0">
                <a:srgbClr val="FFFFFF">
                  <a:alpha val="26666"/>
                </a:srgbClr>
              </a:gs>
              <a:gs pos="100000">
                <a:srgbClr val="FFFFFF">
                  <a:alpha val="5882"/>
                </a:srgbClr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961" name="Google Shape;961;p74"/>
          <p:cNvSpPr/>
          <p:nvPr/>
        </p:nvSpPr>
        <p:spPr>
          <a:xfrm>
            <a:off x="7129748" y="1690425"/>
            <a:ext cx="1778400" cy="665100"/>
          </a:xfrm>
          <a:prstGeom prst="homePlate">
            <a:avLst>
              <a:gd name="adj" fmla="val 0"/>
            </a:avLst>
          </a:prstGeom>
          <a:gradFill>
            <a:gsLst>
              <a:gs pos="0">
                <a:srgbClr val="FFFFFF">
                  <a:alpha val="26666"/>
                </a:srgbClr>
              </a:gs>
              <a:gs pos="100000">
                <a:srgbClr val="FFFFFF">
                  <a:alpha val="5882"/>
                </a:srgbClr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962" name="Google Shape;962;p74"/>
          <p:cNvSpPr/>
          <p:nvPr/>
        </p:nvSpPr>
        <p:spPr>
          <a:xfrm>
            <a:off x="7129908" y="3216650"/>
            <a:ext cx="1778400" cy="814200"/>
          </a:xfrm>
          <a:prstGeom prst="homePlate">
            <a:avLst>
              <a:gd name="adj" fmla="val 0"/>
            </a:avLst>
          </a:prstGeom>
          <a:gradFill>
            <a:gsLst>
              <a:gs pos="0">
                <a:srgbClr val="FFFFFF">
                  <a:alpha val="26666"/>
                </a:srgbClr>
              </a:gs>
              <a:gs pos="100000">
                <a:srgbClr val="FFFFFF">
                  <a:alpha val="5882"/>
                </a:srgbClr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963" name="Google Shape;963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5303" y="1122925"/>
            <a:ext cx="441900" cy="381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64" name="Google Shape;964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3798" y="1122175"/>
            <a:ext cx="452000" cy="390575"/>
          </a:xfrm>
          <a:prstGeom prst="rect">
            <a:avLst/>
          </a:prstGeom>
          <a:noFill/>
          <a:ln>
            <a:noFill/>
          </a:ln>
        </p:spPr>
      </p:pic>
      <p:sp>
        <p:nvSpPr>
          <p:cNvPr id="965" name="Google Shape;965;p74"/>
          <p:cNvSpPr txBox="1">
            <a:spLocks noGrp="1"/>
          </p:cNvSpPr>
          <p:nvPr>
            <p:ph type="body" idx="1"/>
          </p:nvPr>
        </p:nvSpPr>
        <p:spPr>
          <a:xfrm>
            <a:off x="644525" y="1470800"/>
            <a:ext cx="1878900" cy="13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latin typeface="+mn-lt"/>
                <a:ea typeface="Muli"/>
                <a:cs typeface="Muli"/>
                <a:sym typeface="Muli"/>
              </a:rPr>
              <a:t>More than 97</a:t>
            </a: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M publications</a:t>
            </a:r>
            <a:endParaRPr sz="9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latin typeface="+mn-lt"/>
                <a:ea typeface="Muli"/>
                <a:cs typeface="Muli"/>
                <a:sym typeface="Muli"/>
              </a:rPr>
              <a:t>More than 1 Billion citations</a:t>
            </a:r>
            <a:endParaRPr sz="9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Context to grants, patents </a:t>
            </a:r>
            <a:b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</a:b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  and trials on article level</a:t>
            </a:r>
            <a:endParaRPr sz="9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Free to use at no cost for  </a:t>
            </a:r>
            <a:b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</a:b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  individual researcher</a:t>
            </a:r>
            <a:endParaRPr sz="9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Download 500 records</a:t>
            </a:r>
            <a:endParaRPr sz="9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Article-level Altmetric  data</a:t>
            </a:r>
            <a:endParaRPr sz="9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966" name="Google Shape;966;p74"/>
          <p:cNvSpPr txBox="1">
            <a:spLocks noGrp="1"/>
          </p:cNvSpPr>
          <p:nvPr>
            <p:ph type="body" idx="1"/>
          </p:nvPr>
        </p:nvSpPr>
        <p:spPr>
          <a:xfrm>
            <a:off x="2803500" y="3216650"/>
            <a:ext cx="4244400" cy="3891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+mn-lt"/>
                <a:ea typeface="Muli"/>
                <a:cs typeface="Muli"/>
                <a:sym typeface="Muli"/>
              </a:rPr>
              <a:t>Anywhere Access </a:t>
            </a:r>
            <a:endParaRPr sz="1200">
              <a:latin typeface="+mn-lt"/>
              <a:ea typeface="Muli"/>
              <a:cs typeface="Muli"/>
              <a:sym typeface="Mul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+mn-lt"/>
              </a:rPr>
              <a:t>Access open access publications and full text licensed by university</a:t>
            </a:r>
            <a:endParaRPr sz="900">
              <a:latin typeface="+mn-lt"/>
            </a:endParaRPr>
          </a:p>
        </p:txBody>
      </p:sp>
      <p:sp>
        <p:nvSpPr>
          <p:cNvPr id="967" name="Google Shape;967;p74"/>
          <p:cNvSpPr txBox="1">
            <a:spLocks noGrp="1"/>
          </p:cNvSpPr>
          <p:nvPr>
            <p:ph type="body" idx="1"/>
          </p:nvPr>
        </p:nvSpPr>
        <p:spPr>
          <a:xfrm>
            <a:off x="458555" y="3666150"/>
            <a:ext cx="6590100" cy="3648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</a:rPr>
              <a:t>Citations: Dimensions Badges and Metrics API - openly available</a:t>
            </a:r>
            <a:endParaRPr sz="12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68" name="Google Shape;968;p74"/>
          <p:cNvSpPr txBox="1">
            <a:spLocks noGrp="1"/>
          </p:cNvSpPr>
          <p:nvPr>
            <p:ph type="body" idx="1"/>
          </p:nvPr>
        </p:nvSpPr>
        <p:spPr>
          <a:xfrm>
            <a:off x="458575" y="4091625"/>
            <a:ext cx="8424000" cy="3648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</a:rPr>
              <a:t>Custom implementations / Consultancy services using Dimensions data and tools </a:t>
            </a:r>
            <a:endParaRPr sz="12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69" name="Google Shape;969;p74"/>
          <p:cNvSpPr txBox="1">
            <a:spLocks noGrp="1"/>
          </p:cNvSpPr>
          <p:nvPr>
            <p:ph type="body" idx="1"/>
          </p:nvPr>
        </p:nvSpPr>
        <p:spPr>
          <a:xfrm>
            <a:off x="7130014" y="2446600"/>
            <a:ext cx="17784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lang="en" sz="1100" b="1">
                <a:latin typeface="+mn-lt"/>
              </a:rPr>
              <a:t>Data</a:t>
            </a:r>
            <a:endParaRPr sz="1100" b="1">
              <a:latin typeface="+mn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b="1">
                <a:latin typeface="+mn-lt"/>
              </a:rPr>
              <a:t>Feed for internal systems</a:t>
            </a:r>
            <a:endParaRPr sz="900" b="1">
              <a:latin typeface="+mn-lt"/>
            </a:endParaRPr>
          </a:p>
        </p:txBody>
      </p:sp>
      <p:sp>
        <p:nvSpPr>
          <p:cNvPr id="970" name="Google Shape;970;p74"/>
          <p:cNvSpPr txBox="1">
            <a:spLocks noGrp="1"/>
          </p:cNvSpPr>
          <p:nvPr>
            <p:ph type="body" idx="1"/>
          </p:nvPr>
        </p:nvSpPr>
        <p:spPr>
          <a:xfrm>
            <a:off x="374613" y="4514013"/>
            <a:ext cx="69711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baseline="30000">
                <a:latin typeface="+mn-lt"/>
              </a:rPr>
              <a:t>1)</a:t>
            </a:r>
            <a:r>
              <a:rPr lang="en" sz="600">
                <a:latin typeface="+mn-lt"/>
              </a:rPr>
              <a:t> Full Altmetric badges/aggregated metrics for academic institutions or Altmetric EFI license - otherwise article-level Altmetric badges </a:t>
            </a:r>
            <a:endParaRPr sz="600">
              <a:latin typeface="+mn-lt"/>
            </a:endParaRPr>
          </a:p>
        </p:txBody>
      </p:sp>
      <p:sp>
        <p:nvSpPr>
          <p:cNvPr id="971" name="Google Shape;971;p74"/>
          <p:cNvSpPr txBox="1">
            <a:spLocks noGrp="1"/>
          </p:cNvSpPr>
          <p:nvPr>
            <p:ph type="body" idx="1"/>
          </p:nvPr>
        </p:nvSpPr>
        <p:spPr>
          <a:xfrm>
            <a:off x="458575" y="3216375"/>
            <a:ext cx="2294400" cy="3891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+mn-lt"/>
              </a:rPr>
              <a:t>Access OA articles</a:t>
            </a:r>
            <a:endParaRPr sz="1200" b="1">
              <a:latin typeface="+mn-l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+mn-lt"/>
              </a:rPr>
              <a:t>Access OA publications</a:t>
            </a:r>
            <a:endParaRPr sz="900">
              <a:latin typeface="+mn-lt"/>
            </a:endParaRPr>
          </a:p>
        </p:txBody>
      </p:sp>
      <p:sp>
        <p:nvSpPr>
          <p:cNvPr id="972" name="Google Shape;972;p74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Dimensions application overview </a:t>
            </a:r>
            <a:endParaRPr>
              <a:latin typeface="+mn-lt"/>
            </a:endParaRPr>
          </a:p>
        </p:txBody>
      </p:sp>
      <p:pic>
        <p:nvPicPr>
          <p:cNvPr id="973" name="Google Shape;973;p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0530" y="1122219"/>
            <a:ext cx="450234" cy="389041"/>
          </a:xfrm>
          <a:prstGeom prst="rect">
            <a:avLst/>
          </a:prstGeom>
          <a:noFill/>
          <a:ln>
            <a:noFill/>
          </a:ln>
        </p:spPr>
      </p:pic>
      <p:sp>
        <p:nvSpPr>
          <p:cNvPr id="974" name="Google Shape;974;p74"/>
          <p:cNvSpPr txBox="1"/>
          <p:nvPr/>
        </p:nvSpPr>
        <p:spPr>
          <a:xfrm rot="2290">
            <a:off x="2027516" y="1122331"/>
            <a:ext cx="4503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Free</a:t>
            </a:r>
            <a:endParaRPr sz="800">
              <a:latin typeface="+mn-lt"/>
            </a:endParaRPr>
          </a:p>
        </p:txBody>
      </p:sp>
      <p:sp>
        <p:nvSpPr>
          <p:cNvPr id="975" name="Google Shape;975;p74"/>
          <p:cNvSpPr txBox="1">
            <a:spLocks noGrp="1"/>
          </p:cNvSpPr>
          <p:nvPr>
            <p:ph type="body" idx="1"/>
          </p:nvPr>
        </p:nvSpPr>
        <p:spPr>
          <a:xfrm>
            <a:off x="2930229" y="1467675"/>
            <a:ext cx="1676400" cy="16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b="1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rPr>
              <a:t>All ‘Dimensions’ and …</a:t>
            </a:r>
            <a:endParaRPr sz="900" b="1">
              <a:solidFill>
                <a:schemeClr val="lt1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solidFill>
                  <a:schemeClr val="lt1"/>
                </a:solidFill>
                <a:latin typeface="+mn-lt"/>
              </a:rPr>
              <a:t>Additional databases   </a:t>
            </a:r>
            <a:br>
              <a:rPr lang="en" sz="900">
                <a:solidFill>
                  <a:schemeClr val="lt1"/>
                </a:solidFill>
                <a:latin typeface="+mn-lt"/>
              </a:rPr>
            </a:br>
            <a:r>
              <a:rPr lang="en" sz="900">
                <a:solidFill>
                  <a:schemeClr val="lt1"/>
                </a:solidFill>
                <a:latin typeface="+mn-lt"/>
              </a:rPr>
              <a:t>  For research grants,  </a:t>
            </a:r>
            <a:br>
              <a:rPr lang="en" sz="900">
                <a:solidFill>
                  <a:schemeClr val="lt1"/>
                </a:solidFill>
                <a:latin typeface="+mn-lt"/>
              </a:rPr>
            </a:br>
            <a:r>
              <a:rPr lang="en" sz="900">
                <a:solidFill>
                  <a:schemeClr val="lt1"/>
                </a:solidFill>
                <a:latin typeface="+mn-lt"/>
              </a:rPr>
              <a:t>  Patents and trials fully </a:t>
            </a:r>
            <a:br>
              <a:rPr lang="en" sz="900">
                <a:solidFill>
                  <a:schemeClr val="lt1"/>
                </a:solidFill>
                <a:latin typeface="+mn-lt"/>
              </a:rPr>
            </a:br>
            <a:r>
              <a:rPr lang="en" sz="900">
                <a:solidFill>
                  <a:schemeClr val="lt1"/>
                </a:solidFill>
                <a:latin typeface="+mn-lt"/>
              </a:rPr>
              <a:t>  integrated and searchable</a:t>
            </a: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solidFill>
                  <a:schemeClr val="lt1"/>
                </a:solidFill>
                <a:latin typeface="+mn-lt"/>
              </a:rPr>
              <a:t>Download 5,000 records</a:t>
            </a: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solidFill>
                  <a:schemeClr val="lt1"/>
                </a:solidFill>
                <a:latin typeface="+mn-lt"/>
              </a:rPr>
              <a:t>SSO</a:t>
            </a: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solidFill>
                  <a:schemeClr val="lt1"/>
                </a:solidFill>
                <a:latin typeface="+mn-lt"/>
              </a:rPr>
              <a:t>Full Altmetric badges/   </a:t>
            </a:r>
            <a:br>
              <a:rPr lang="en" sz="900">
                <a:solidFill>
                  <a:schemeClr val="lt1"/>
                </a:solidFill>
                <a:latin typeface="+mn-lt"/>
              </a:rPr>
            </a:br>
            <a:r>
              <a:rPr lang="en" sz="900">
                <a:solidFill>
                  <a:schemeClr val="lt1"/>
                </a:solidFill>
                <a:latin typeface="+mn-lt"/>
              </a:rPr>
              <a:t>  aggregated metrics</a:t>
            </a: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976" name="Google Shape;976;p74"/>
          <p:cNvSpPr txBox="1">
            <a:spLocks noGrp="1"/>
          </p:cNvSpPr>
          <p:nvPr>
            <p:ph type="body" idx="1"/>
          </p:nvPr>
        </p:nvSpPr>
        <p:spPr>
          <a:xfrm>
            <a:off x="5149503" y="1467675"/>
            <a:ext cx="1804500" cy="16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b="1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rPr>
              <a:t>All ‘Dimensions Plus’</a:t>
            </a:r>
            <a:r>
              <a:rPr lang="en" sz="900" b="1" baseline="30000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rPr>
              <a:t>1)</a:t>
            </a:r>
            <a:r>
              <a:rPr lang="en" sz="900" b="1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rPr>
              <a:t> and …</a:t>
            </a:r>
            <a:br>
              <a:rPr lang="en" sz="900" b="1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rPr>
            </a:br>
            <a:endParaRPr sz="900" b="1">
              <a:solidFill>
                <a:schemeClr val="lt1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solidFill>
                  <a:schemeClr val="lt1"/>
                </a:solidFill>
                <a:latin typeface="+mn-lt"/>
              </a:rPr>
              <a:t>Workflow support for   </a:t>
            </a:r>
            <a:br>
              <a:rPr lang="en" sz="900">
                <a:solidFill>
                  <a:schemeClr val="lt1"/>
                </a:solidFill>
                <a:latin typeface="+mn-lt"/>
              </a:rPr>
            </a:br>
            <a:r>
              <a:rPr lang="en" sz="900">
                <a:solidFill>
                  <a:schemeClr val="lt1"/>
                </a:solidFill>
                <a:latin typeface="+mn-lt"/>
              </a:rPr>
              <a:t>  funder / publisher (reviewer </a:t>
            </a:r>
            <a:br>
              <a:rPr lang="en" sz="900">
                <a:solidFill>
                  <a:schemeClr val="lt1"/>
                </a:solidFill>
                <a:latin typeface="+mn-lt"/>
              </a:rPr>
            </a:br>
            <a:r>
              <a:rPr lang="en" sz="900">
                <a:solidFill>
                  <a:schemeClr val="lt1"/>
                </a:solidFill>
                <a:latin typeface="+mn-lt"/>
              </a:rPr>
              <a:t>  identification and manage- </a:t>
            </a:r>
            <a:br>
              <a:rPr lang="en" sz="900">
                <a:solidFill>
                  <a:schemeClr val="lt1"/>
                </a:solidFill>
                <a:latin typeface="+mn-lt"/>
              </a:rPr>
            </a:br>
            <a:r>
              <a:rPr lang="en" sz="900">
                <a:solidFill>
                  <a:schemeClr val="lt1"/>
                </a:solidFill>
                <a:latin typeface="+mn-lt"/>
              </a:rPr>
              <a:t>  ment, coding support)</a:t>
            </a: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solidFill>
                  <a:schemeClr val="lt1"/>
                </a:solidFill>
                <a:latin typeface="+mn-lt"/>
              </a:rPr>
              <a:t>Download 50,000 records</a:t>
            </a: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solidFill>
                  <a:schemeClr val="lt1"/>
                </a:solidFill>
                <a:latin typeface="+mn-lt"/>
              </a:rPr>
              <a:t>Additional analytical views</a:t>
            </a: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· </a:t>
            </a:r>
            <a:r>
              <a:rPr lang="en" sz="900">
                <a:solidFill>
                  <a:schemeClr val="lt1"/>
                </a:solidFill>
                <a:latin typeface="+mn-lt"/>
              </a:rPr>
              <a:t>Additional filters</a:t>
            </a: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lt1"/>
              </a:solidFill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977" name="Google Shape;977;p74"/>
          <p:cNvGrpSpPr/>
          <p:nvPr/>
        </p:nvGrpSpPr>
        <p:grpSpPr>
          <a:xfrm>
            <a:off x="6641544" y="3152031"/>
            <a:ext cx="431294" cy="328300"/>
            <a:chOff x="6921450" y="3141263"/>
            <a:chExt cx="441900" cy="328300"/>
          </a:xfrm>
        </p:grpSpPr>
        <p:pic>
          <p:nvPicPr>
            <p:cNvPr id="978" name="Google Shape;978;p7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938250" y="3141263"/>
              <a:ext cx="379950" cy="328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9" name="Google Shape;979;p74"/>
            <p:cNvSpPr txBox="1"/>
            <p:nvPr/>
          </p:nvSpPr>
          <p:spPr>
            <a:xfrm rot="2334">
              <a:off x="6921450" y="3141452"/>
              <a:ext cx="4419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beta</a:t>
              </a:r>
              <a:endParaRPr sz="800">
                <a:latin typeface="+mn-lt"/>
              </a:endParaRPr>
            </a:p>
          </p:txBody>
        </p:sp>
      </p:grpSp>
      <p:pic>
        <p:nvPicPr>
          <p:cNvPr id="980" name="Google Shape;980;p74" descr="Dimensions_new_colour(white)-01 (1)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56380" y="1210585"/>
            <a:ext cx="1197938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981" name="Google Shape;981;p74"/>
          <p:cNvSpPr txBox="1"/>
          <p:nvPr/>
        </p:nvSpPr>
        <p:spPr>
          <a:xfrm rot="2290">
            <a:off x="4309017" y="1123069"/>
            <a:ext cx="4503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Plus</a:t>
            </a:r>
            <a:endParaRPr sz="800">
              <a:latin typeface="+mn-lt"/>
            </a:endParaRPr>
          </a:p>
        </p:txBody>
      </p:sp>
      <p:sp>
        <p:nvSpPr>
          <p:cNvPr id="982" name="Google Shape;982;p74"/>
          <p:cNvSpPr txBox="1"/>
          <p:nvPr/>
        </p:nvSpPr>
        <p:spPr>
          <a:xfrm rot="2290">
            <a:off x="6501084" y="1119431"/>
            <a:ext cx="4503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Ana-</a:t>
            </a:r>
            <a:b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</a:b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lytics</a:t>
            </a:r>
            <a:endParaRPr sz="800">
              <a:latin typeface="+mn-lt"/>
            </a:endParaRPr>
          </a:p>
        </p:txBody>
      </p:sp>
      <p:pic>
        <p:nvPicPr>
          <p:cNvPr id="983" name="Google Shape;983;p74" descr="Dimensions_new_colour(white)-01 (1)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39069" y="1210560"/>
            <a:ext cx="1197938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4" name="Google Shape;984;p74" descr="Dimensions_new_colour(white)-01 (1)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0016" y="1210566"/>
            <a:ext cx="1197938" cy="212400"/>
          </a:xfrm>
          <a:prstGeom prst="rect">
            <a:avLst/>
          </a:prstGeom>
          <a:noFill/>
          <a:ln>
            <a:noFill/>
          </a:ln>
        </p:spPr>
      </p:pic>
      <p:sp>
        <p:nvSpPr>
          <p:cNvPr id="985" name="Google Shape;985;p74"/>
          <p:cNvSpPr txBox="1"/>
          <p:nvPr/>
        </p:nvSpPr>
        <p:spPr>
          <a:xfrm>
            <a:off x="7129854" y="3208275"/>
            <a:ext cx="1778400" cy="8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+mn-lt"/>
                <a:ea typeface="Muli Light"/>
                <a:cs typeface="Muli Light"/>
                <a:sym typeface="Muli Light"/>
              </a:rPr>
              <a:t>Enrichment APIs</a:t>
            </a:r>
            <a:endParaRPr sz="1100" b="1">
              <a:solidFill>
                <a:schemeClr val="lt1"/>
              </a:solidFill>
              <a:latin typeface="+mn-lt"/>
              <a:ea typeface="Muli Light"/>
              <a:cs typeface="Muli Light"/>
              <a:sym typeface="Muli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+mn-lt"/>
                <a:ea typeface="Muli Light"/>
                <a:cs typeface="Muli Light"/>
                <a:sym typeface="Muli Light"/>
              </a:rPr>
              <a:t>(to be used in custom implementations)</a:t>
            </a:r>
            <a:endParaRPr sz="900" b="1">
              <a:solidFill>
                <a:schemeClr val="lt1"/>
              </a:solidFill>
              <a:latin typeface="+mn-lt"/>
              <a:ea typeface="Muli Light"/>
              <a:cs typeface="Muli Light"/>
              <a:sym typeface="Muli Light"/>
            </a:endParaRPr>
          </a:p>
        </p:txBody>
      </p:sp>
      <p:sp>
        <p:nvSpPr>
          <p:cNvPr id="986" name="Google Shape;986;p74"/>
          <p:cNvSpPr txBox="1">
            <a:spLocks noGrp="1"/>
          </p:cNvSpPr>
          <p:nvPr>
            <p:ph type="body" idx="1"/>
          </p:nvPr>
        </p:nvSpPr>
        <p:spPr>
          <a:xfrm>
            <a:off x="7104050" y="1690425"/>
            <a:ext cx="17784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lang="en" sz="1100" b="1">
                <a:latin typeface="+mn-lt"/>
              </a:rPr>
              <a:t>Search/analyze</a:t>
            </a:r>
            <a:endParaRPr sz="1100" b="1">
              <a:latin typeface="+mn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lang="en" sz="900">
                <a:latin typeface="+mn-lt"/>
              </a:rPr>
              <a:t>Full flex data analysis with domain specific search language</a:t>
            </a:r>
            <a:endParaRPr sz="900">
              <a:latin typeface="+mn-lt"/>
            </a:endParaRPr>
          </a:p>
        </p:txBody>
      </p:sp>
      <p:pic>
        <p:nvPicPr>
          <p:cNvPr id="987" name="Google Shape;987;p7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384121" y="1117487"/>
            <a:ext cx="452001" cy="391484"/>
          </a:xfrm>
          <a:prstGeom prst="rect">
            <a:avLst/>
          </a:prstGeom>
          <a:noFill/>
          <a:ln>
            <a:noFill/>
          </a:ln>
        </p:spPr>
      </p:pic>
      <p:sp>
        <p:nvSpPr>
          <p:cNvPr id="988" name="Google Shape;988;p74"/>
          <p:cNvSpPr/>
          <p:nvPr/>
        </p:nvSpPr>
        <p:spPr>
          <a:xfrm>
            <a:off x="7130129" y="934250"/>
            <a:ext cx="1778400" cy="665100"/>
          </a:xfrm>
          <a:prstGeom prst="homePlate">
            <a:avLst>
              <a:gd name="adj" fmla="val 0"/>
            </a:avLst>
          </a:prstGeom>
          <a:gradFill>
            <a:gsLst>
              <a:gs pos="0">
                <a:srgbClr val="FFFFFF">
                  <a:alpha val="26666"/>
                </a:srgbClr>
              </a:gs>
              <a:gs pos="100000">
                <a:srgbClr val="FFFFFF">
                  <a:alpha val="5882"/>
                </a:srgbClr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74"/>
          <p:cNvSpPr txBox="1"/>
          <p:nvPr/>
        </p:nvSpPr>
        <p:spPr>
          <a:xfrm rot="2290">
            <a:off x="8384984" y="1118831"/>
            <a:ext cx="4503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APIs</a:t>
            </a:r>
            <a:endParaRPr sz="800">
              <a:latin typeface="+mn-lt"/>
            </a:endParaRPr>
          </a:p>
        </p:txBody>
      </p:sp>
      <p:pic>
        <p:nvPicPr>
          <p:cNvPr id="990" name="Google Shape;990;p74" descr="Dimensions_new_colour(white)-01 (1)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91641" y="1211510"/>
            <a:ext cx="1192967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75"/>
          <p:cNvSpPr txBox="1">
            <a:spLocks noGrp="1"/>
          </p:cNvSpPr>
          <p:nvPr>
            <p:ph type="title"/>
          </p:nvPr>
        </p:nvSpPr>
        <p:spPr>
          <a:xfrm>
            <a:off x="756900" y="1656525"/>
            <a:ext cx="5919900" cy="11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What can Dimensions tell us about research output in Turkey?</a:t>
            </a:r>
            <a:endParaRPr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p76"/>
          <p:cNvSpPr txBox="1">
            <a:spLocks noGrp="1"/>
          </p:cNvSpPr>
          <p:nvPr>
            <p:ph type="title"/>
          </p:nvPr>
        </p:nvSpPr>
        <p:spPr>
          <a:xfrm>
            <a:off x="179022" y="-27025"/>
            <a:ext cx="8623200" cy="11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n-lt"/>
                <a:ea typeface="Muli Light" charset="0"/>
                <a:cs typeface="Muli Light" charset="0"/>
              </a:rPr>
              <a:t>Let’s take a look at Yusef’s output! </a:t>
            </a:r>
            <a:endParaRPr dirty="0">
              <a:latin typeface="+mn-lt"/>
              <a:ea typeface="Muli Light" charset="0"/>
              <a:cs typeface="Muli Light" charset="0"/>
            </a:endParaRPr>
          </a:p>
        </p:txBody>
      </p:sp>
      <p:pic>
        <p:nvPicPr>
          <p:cNvPr id="1001" name="Google Shape;1001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495" y="581575"/>
            <a:ext cx="8535301" cy="418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p77"/>
          <p:cNvSpPr txBox="1">
            <a:spLocks noGrp="1"/>
          </p:cNvSpPr>
          <p:nvPr>
            <p:ph type="title"/>
          </p:nvPr>
        </p:nvSpPr>
        <p:spPr>
          <a:xfrm>
            <a:off x="184572" y="-27025"/>
            <a:ext cx="8623200" cy="11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600 citations… what about the Altmetric data?</a:t>
            </a:r>
            <a:endParaRPr dirty="0">
              <a:latin typeface="+mn-lt"/>
            </a:endParaRPr>
          </a:p>
        </p:txBody>
      </p:sp>
      <p:pic>
        <p:nvPicPr>
          <p:cNvPr id="1007" name="Google Shape;1007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590200"/>
            <a:ext cx="8481500" cy="4172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1" name="Google Shape;641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647" y="1383575"/>
            <a:ext cx="1824704" cy="2735732"/>
          </a:xfrm>
          <a:prstGeom prst="rect">
            <a:avLst/>
          </a:prstGeom>
          <a:noFill/>
          <a:ln>
            <a:noFill/>
          </a:ln>
        </p:spPr>
      </p:pic>
      <p:sp>
        <p:nvSpPr>
          <p:cNvPr id="642" name="Google Shape;642;p60"/>
          <p:cNvSpPr txBox="1"/>
          <p:nvPr/>
        </p:nvSpPr>
        <p:spPr>
          <a:xfrm>
            <a:off x="325625" y="256025"/>
            <a:ext cx="55113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FFFFFF"/>
                </a:solidFill>
                <a:latin typeface="+mj-lt"/>
                <a:ea typeface="Lato"/>
                <a:cs typeface="Lato"/>
                <a:sym typeface="Lato"/>
              </a:rPr>
              <a:t>A brief biography</a:t>
            </a:r>
            <a:endParaRPr sz="3200" b="1" dirty="0">
              <a:solidFill>
                <a:srgbClr val="FFFFFF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43" name="Google Shape;643;p60"/>
          <p:cNvSpPr txBox="1"/>
          <p:nvPr/>
        </p:nvSpPr>
        <p:spPr>
          <a:xfrm>
            <a:off x="249425" y="1231175"/>
            <a:ext cx="5511300" cy="28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Lato Light"/>
              <a:buChar char="●"/>
            </a:pPr>
            <a:r>
              <a:rPr lang="en" sz="1600">
                <a:solidFill>
                  <a:srgbClr val="FFFFFF"/>
                </a:solidFill>
                <a:latin typeface="+mn-lt"/>
                <a:ea typeface="Lato Light"/>
                <a:cs typeface="Lato Light"/>
                <a:sym typeface="Lato Light"/>
              </a:rPr>
              <a:t>Currently working at Digital Science - Director of Strategic Accounts</a:t>
            </a:r>
            <a:endParaRPr sz="1600">
              <a:solidFill>
                <a:srgbClr val="FFFFFF"/>
              </a:solidFill>
              <a:latin typeface="+mn-lt"/>
              <a:ea typeface="Lato Light"/>
              <a:cs typeface="Lato Light"/>
              <a:sym typeface="Lato Light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Lato Light"/>
              <a:buChar char="●"/>
            </a:pPr>
            <a:r>
              <a:rPr lang="en" sz="1600">
                <a:solidFill>
                  <a:srgbClr val="FFFFFF"/>
                </a:solidFill>
                <a:latin typeface="+mn-lt"/>
                <a:ea typeface="Lato Light"/>
                <a:cs typeface="Lato Light"/>
                <a:sym typeface="Lato Light"/>
              </a:rPr>
              <a:t>Formerly open access publisher and launcher of mega journals at Nature and Elsevier</a:t>
            </a:r>
            <a:endParaRPr sz="1600">
              <a:solidFill>
                <a:srgbClr val="FFFFFF"/>
              </a:solidFill>
              <a:latin typeface="+mn-lt"/>
              <a:ea typeface="Lato Light"/>
              <a:cs typeface="Lato Light"/>
              <a:sym typeface="Lato Light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600">
                <a:solidFill>
                  <a:srgbClr val="FFFFFF"/>
                </a:solidFill>
                <a:latin typeface="+mn-lt"/>
                <a:ea typeface="Lato Light"/>
                <a:cs typeface="Lato Light"/>
                <a:sym typeface="Lato Light"/>
              </a:rPr>
              <a:t>A career user of metrics in all of their many forms!</a:t>
            </a:r>
            <a:endParaRPr sz="1600">
              <a:solidFill>
                <a:srgbClr val="FFFFFF"/>
              </a:solidFill>
              <a:latin typeface="+mn-lt"/>
              <a:ea typeface="Lato Light"/>
              <a:cs typeface="Lato Light"/>
              <a:sym typeface="Lato Light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Lato Light"/>
              <a:buChar char="●"/>
            </a:pPr>
            <a:r>
              <a:rPr lang="en" sz="1600">
                <a:solidFill>
                  <a:srgbClr val="FFFFFF"/>
                </a:solidFill>
                <a:latin typeface="+mn-lt"/>
                <a:ea typeface="Lato Light"/>
                <a:cs typeface="Lato Light"/>
                <a:sym typeface="Lato Light"/>
              </a:rPr>
              <a:t>On a quest to understand how to use metrics to advance the communication of science</a:t>
            </a:r>
            <a:endParaRPr sz="1600">
              <a:solidFill>
                <a:srgbClr val="FFFFFF"/>
              </a:solidFill>
              <a:latin typeface="+mn-lt"/>
              <a:ea typeface="Lato Light"/>
              <a:cs typeface="Lato Light"/>
              <a:sym typeface="Lato Light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+mn-lt"/>
                <a:ea typeface="Lato Light"/>
                <a:cs typeface="Lato Light"/>
                <a:sym typeface="Lato Light"/>
              </a:rPr>
              <a:t> </a:t>
            </a:r>
            <a:endParaRPr sz="1600">
              <a:solidFill>
                <a:srgbClr val="FFFFFF"/>
              </a:solidFill>
              <a:latin typeface="+mn-lt"/>
              <a:ea typeface="Lato Light"/>
              <a:cs typeface="Lato Light"/>
              <a:sym typeface="Lato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+mn-l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Google Shape;1012;p78"/>
          <p:cNvSpPr txBox="1">
            <a:spLocks noGrp="1"/>
          </p:cNvSpPr>
          <p:nvPr>
            <p:ph type="title"/>
          </p:nvPr>
        </p:nvSpPr>
        <p:spPr>
          <a:xfrm>
            <a:off x="115816" y="-27025"/>
            <a:ext cx="8623200" cy="11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25 patents associated with this one article!</a:t>
            </a:r>
            <a:endParaRPr dirty="0">
              <a:latin typeface="+mn-lt"/>
            </a:endParaRPr>
          </a:p>
        </p:txBody>
      </p:sp>
      <p:pic>
        <p:nvPicPr>
          <p:cNvPr id="1013" name="Google Shape;1013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41357"/>
            <a:ext cx="8623200" cy="4221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Google Shape;1018;p79"/>
          <p:cNvSpPr txBox="1">
            <a:spLocks noGrp="1"/>
          </p:cNvSpPr>
          <p:nvPr>
            <p:ph type="title"/>
          </p:nvPr>
        </p:nvSpPr>
        <p:spPr>
          <a:xfrm>
            <a:off x="268216" y="-27025"/>
            <a:ext cx="8623200" cy="11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  <a:ea typeface="Muli Light" charset="0"/>
                <a:cs typeface="Muli Light" charset="0"/>
              </a:rPr>
              <a:t>Grant funding in Turkey - future outlook</a:t>
            </a:r>
            <a:endParaRPr dirty="0">
              <a:latin typeface="+mn-lt"/>
              <a:ea typeface="Muli Light" charset="0"/>
              <a:cs typeface="Muli Light" charset="0"/>
            </a:endParaRPr>
          </a:p>
        </p:txBody>
      </p:sp>
      <p:pic>
        <p:nvPicPr>
          <p:cNvPr id="1019" name="Google Shape;1019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226" y="566702"/>
            <a:ext cx="8423626" cy="417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80"/>
          <p:cNvSpPr txBox="1">
            <a:spLocks noGrp="1"/>
          </p:cNvSpPr>
          <p:nvPr>
            <p:ph type="title"/>
          </p:nvPr>
        </p:nvSpPr>
        <p:spPr>
          <a:xfrm>
            <a:off x="268216" y="-27025"/>
            <a:ext cx="8623200" cy="11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Grant funding in Turkey - international funding</a:t>
            </a:r>
            <a:endParaRPr dirty="0">
              <a:latin typeface="+mn-lt"/>
            </a:endParaRPr>
          </a:p>
        </p:txBody>
      </p:sp>
      <p:pic>
        <p:nvPicPr>
          <p:cNvPr id="1025" name="Google Shape;1025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098" y="589002"/>
            <a:ext cx="8414126" cy="4151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Google Shape;1030;p81"/>
          <p:cNvSpPr txBox="1">
            <a:spLocks noGrp="1"/>
          </p:cNvSpPr>
          <p:nvPr>
            <p:ph type="title"/>
          </p:nvPr>
        </p:nvSpPr>
        <p:spPr>
          <a:xfrm>
            <a:off x="5550" y="-27025"/>
            <a:ext cx="9201900" cy="11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Industrial impact integrated in Dimensions - patents </a:t>
            </a:r>
            <a:endParaRPr dirty="0">
              <a:latin typeface="+mn-lt"/>
            </a:endParaRPr>
          </a:p>
        </p:txBody>
      </p:sp>
      <p:pic>
        <p:nvPicPr>
          <p:cNvPr id="1031" name="Google Shape;1031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900" y="627327"/>
            <a:ext cx="8371201" cy="4109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82"/>
          <p:cNvSpPr txBox="1">
            <a:spLocks noGrp="1"/>
          </p:cNvSpPr>
          <p:nvPr>
            <p:ph type="title"/>
          </p:nvPr>
        </p:nvSpPr>
        <p:spPr>
          <a:xfrm>
            <a:off x="177150" y="125375"/>
            <a:ext cx="8623200" cy="11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How Dimensions works with publishers</a:t>
            </a:r>
            <a:endParaRPr>
              <a:latin typeface="+mn-lt"/>
            </a:endParaRPr>
          </a:p>
        </p:txBody>
      </p:sp>
      <p:pic>
        <p:nvPicPr>
          <p:cNvPr id="1037" name="Google Shape;1037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706025"/>
            <a:ext cx="8491951" cy="4056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Google Shape;1042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876" y="814401"/>
            <a:ext cx="8221599" cy="3930326"/>
          </a:xfrm>
          <a:prstGeom prst="rect">
            <a:avLst/>
          </a:prstGeom>
          <a:noFill/>
          <a:ln>
            <a:noFill/>
          </a:ln>
        </p:spPr>
      </p:pic>
      <p:sp>
        <p:nvSpPr>
          <p:cNvPr id="1043" name="Google Shape;1043;p83"/>
          <p:cNvSpPr txBox="1">
            <a:spLocks noGrp="1"/>
          </p:cNvSpPr>
          <p:nvPr>
            <p:ph type="title"/>
          </p:nvPr>
        </p:nvSpPr>
        <p:spPr>
          <a:xfrm>
            <a:off x="329550" y="49175"/>
            <a:ext cx="8623200" cy="11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+mn-lt"/>
              </a:rPr>
              <a:t>How Dimensions works with publishers</a:t>
            </a:r>
            <a:endParaRPr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84"/>
          <p:cNvSpPr txBox="1">
            <a:spLocks noGrp="1"/>
          </p:cNvSpPr>
          <p:nvPr>
            <p:ph type="title"/>
          </p:nvPr>
        </p:nvSpPr>
        <p:spPr>
          <a:xfrm>
            <a:off x="1167325" y="1738000"/>
            <a:ext cx="5680800" cy="117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Questions?</a:t>
            </a:r>
            <a:endParaRPr dirty="0"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s.grimme@digital-science.com</a:t>
            </a:r>
            <a:endParaRPr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8" name="Google Shape;648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5313" y="1257175"/>
            <a:ext cx="3644838" cy="3153900"/>
          </a:xfrm>
          <a:prstGeom prst="rect">
            <a:avLst/>
          </a:prstGeom>
          <a:noFill/>
          <a:ln>
            <a:noFill/>
          </a:ln>
        </p:spPr>
      </p:pic>
      <p:sp>
        <p:nvSpPr>
          <p:cNvPr id="649" name="Google Shape;649;p61"/>
          <p:cNvSpPr txBox="1">
            <a:spLocks noGrp="1"/>
          </p:cNvSpPr>
          <p:nvPr>
            <p:ph type="title"/>
          </p:nvPr>
        </p:nvSpPr>
        <p:spPr>
          <a:xfrm>
            <a:off x="353625" y="112090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 dirty="0">
                <a:solidFill>
                  <a:srgbClr val="FFFFFF"/>
                </a:solidFill>
                <a:latin typeface="+mj-lt"/>
                <a:ea typeface="Muli Light"/>
                <a:cs typeface="Muli Light"/>
                <a:sym typeface="Muli Light"/>
              </a:rPr>
              <a:t>Digital Science – a portfolio of innovative companies</a:t>
            </a:r>
            <a:endParaRPr sz="2400" b="0" dirty="0">
              <a:solidFill>
                <a:srgbClr val="FFFFFF"/>
              </a:solidFill>
              <a:latin typeface="+mj-lt"/>
              <a:ea typeface="Muli Light"/>
              <a:cs typeface="Muli Light"/>
              <a:sym typeface="Muli Light"/>
            </a:endParaRPr>
          </a:p>
        </p:txBody>
      </p:sp>
      <p:pic>
        <p:nvPicPr>
          <p:cNvPr id="650" name="Google Shape;650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7018" y="3127520"/>
            <a:ext cx="343669" cy="343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1" name="Google Shape;651;p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47373" y="3104661"/>
            <a:ext cx="399925" cy="38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2" name="Google Shape;652;p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39411" y="3170467"/>
            <a:ext cx="257752" cy="257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Google Shape;653;p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05654" y="3064324"/>
            <a:ext cx="333025" cy="53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6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291650" y="3129948"/>
            <a:ext cx="338850" cy="338850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61"/>
          <p:cNvSpPr txBox="1">
            <a:spLocks noGrp="1"/>
          </p:cNvSpPr>
          <p:nvPr>
            <p:ph type="body" idx="1"/>
          </p:nvPr>
        </p:nvSpPr>
        <p:spPr>
          <a:xfrm>
            <a:off x="254041" y="1053289"/>
            <a:ext cx="4120800" cy="31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</a:pPr>
            <a:r>
              <a:rPr lang="en" sz="1400">
                <a:solidFill>
                  <a:srgbClr val="FFFFFF"/>
                </a:solidFill>
                <a:latin typeface="+mj-lt"/>
                <a:sym typeface="Muli Light"/>
              </a:rPr>
              <a:t>Digital Science invests, supports and nurtures small innovative software companies</a:t>
            </a:r>
            <a:endParaRPr sz="1400" dirty="0">
              <a:solidFill>
                <a:srgbClr val="FFFFFF"/>
              </a:solidFill>
              <a:latin typeface="+mj-lt"/>
              <a:sym typeface="Muli Light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</a:pPr>
            <a:r>
              <a:rPr lang="en" sz="1400" dirty="0">
                <a:solidFill>
                  <a:srgbClr val="FFFFFF"/>
                </a:solidFill>
                <a:latin typeface="+mj-lt"/>
                <a:sym typeface="Muli Light"/>
              </a:rPr>
              <a:t>Rooted in research, most founders com</a:t>
            </a:r>
            <a:r>
              <a:rPr lang="en" dirty="0">
                <a:latin typeface="+mj-lt"/>
              </a:rPr>
              <a:t>e</a:t>
            </a:r>
            <a:r>
              <a:rPr lang="en" sz="1400" dirty="0">
                <a:solidFill>
                  <a:srgbClr val="FFFFFF"/>
                </a:solidFill>
                <a:latin typeface="+mj-lt"/>
                <a:sym typeface="Muli Light"/>
              </a:rPr>
              <a:t> from an academic background, started a company around solving a self encountered problem</a:t>
            </a:r>
            <a:endParaRPr sz="1400" dirty="0">
              <a:solidFill>
                <a:srgbClr val="FFFFFF"/>
              </a:solidFill>
              <a:latin typeface="+mj-lt"/>
              <a:sym typeface="Muli Ligh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 Light"/>
              <a:buChar char="●"/>
            </a:pPr>
            <a:r>
              <a:rPr lang="en" sz="1400" dirty="0">
                <a:solidFill>
                  <a:schemeClr val="lt1"/>
                </a:solidFill>
                <a:latin typeface="+mj-lt"/>
                <a:sym typeface="Muli Light"/>
              </a:rPr>
              <a:t>Key principle: provide latitude, enable entrepreneurial spirit and activity, mix of ‘leaving alone’, ‘subtle guiding’, ‘having their backs’ and ‘open arguments’ like in every healthy family</a:t>
            </a:r>
            <a:endParaRPr sz="1400" dirty="0">
              <a:solidFill>
                <a:schemeClr val="lt1"/>
              </a:solidFill>
              <a:latin typeface="+mj-lt"/>
              <a:sym typeface="Muli Ligh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400"/>
              <a:buFont typeface="Muli Light"/>
              <a:buChar char="●"/>
            </a:pPr>
            <a:r>
              <a:rPr lang="en" sz="1400" dirty="0">
                <a:solidFill>
                  <a:schemeClr val="lt1"/>
                </a:solidFill>
                <a:latin typeface="+mj-lt"/>
                <a:sym typeface="Muli Light"/>
              </a:rPr>
              <a:t>Started in 2009, invested and started 12 companies to date about 300 colleagues</a:t>
            </a:r>
            <a:endParaRPr sz="1400" dirty="0">
              <a:solidFill>
                <a:srgbClr val="FFFFFF"/>
              </a:solidFill>
              <a:latin typeface="+mj-lt"/>
              <a:sym typeface="Muli Light"/>
            </a:endParaRPr>
          </a:p>
        </p:txBody>
      </p:sp>
      <p:pic>
        <p:nvPicPr>
          <p:cNvPr id="656" name="Google Shape;656;p6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372667" y="3768025"/>
            <a:ext cx="737433" cy="36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7" name="Google Shape;657;p6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040774" y="1688250"/>
            <a:ext cx="336050" cy="41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8" name="Google Shape;658;p6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162675" y="2434426"/>
            <a:ext cx="370450" cy="37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9" name="Google Shape;659;p6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553138" y="1710199"/>
            <a:ext cx="374050" cy="36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0" name="Google Shape;660;p6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080600" y="1708930"/>
            <a:ext cx="376950" cy="368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6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452725" y="1704825"/>
            <a:ext cx="376950" cy="37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2" name="Google Shape;662;p61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6308924" y="2433175"/>
            <a:ext cx="373125" cy="36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61"/>
          <p:cNvPicPr preferRelativeResize="0"/>
          <p:nvPr/>
        </p:nvPicPr>
        <p:blipFill rotWithShape="1">
          <a:blip r:embed="rId16">
            <a:alphaModFix/>
          </a:blip>
          <a:srcRect l="20502" r="58627"/>
          <a:stretch/>
        </p:blipFill>
        <p:spPr>
          <a:xfrm>
            <a:off x="5799600" y="3806296"/>
            <a:ext cx="383029" cy="292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4" name="Google Shape;664;p61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6848750" y="2408626"/>
            <a:ext cx="308050" cy="42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p61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7346623" y="2378075"/>
            <a:ext cx="415525" cy="41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61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5771800" y="2432550"/>
            <a:ext cx="374650" cy="37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"/>
                            </p:stCondLst>
                            <p:childTnLst>
                              <p:par>
                                <p:cTn id="7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1" name="Google Shape;671;p62"/>
          <p:cNvPicPr preferRelativeResize="0"/>
          <p:nvPr/>
        </p:nvPicPr>
        <p:blipFill rotWithShape="1">
          <a:blip r:embed="rId3">
            <a:alphaModFix amt="43000"/>
          </a:blip>
          <a:srcRect b="9057"/>
          <a:stretch/>
        </p:blipFill>
        <p:spPr>
          <a:xfrm>
            <a:off x="5020275" y="-363075"/>
            <a:ext cx="5559499" cy="50557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2" name="Google Shape;672;p62"/>
          <p:cNvGrpSpPr/>
          <p:nvPr/>
        </p:nvGrpSpPr>
        <p:grpSpPr>
          <a:xfrm>
            <a:off x="5956741" y="1957873"/>
            <a:ext cx="2484245" cy="2484449"/>
            <a:chOff x="5706825" y="1899738"/>
            <a:chExt cx="2042125" cy="2042125"/>
          </a:xfrm>
        </p:grpSpPr>
        <p:pic>
          <p:nvPicPr>
            <p:cNvPr id="673" name="Google Shape;673;p6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706825" y="1899738"/>
              <a:ext cx="2042125" cy="2042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4" name="Google Shape;674;p62"/>
            <p:cNvSpPr txBox="1"/>
            <p:nvPr/>
          </p:nvSpPr>
          <p:spPr>
            <a:xfrm>
              <a:off x="5717190" y="2004622"/>
              <a:ext cx="2021400" cy="166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000"/>
                </a:spcAft>
                <a:buNone/>
              </a:pPr>
              <a:r>
                <a:rPr lang="en" sz="1800">
                  <a:solidFill>
                    <a:schemeClr val="lt1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Overall: </a:t>
              </a:r>
              <a:br>
                <a:rPr lang="en" sz="1800">
                  <a:solidFill>
                    <a:schemeClr val="lt1"/>
                  </a:solidFill>
                  <a:latin typeface="+mn-lt"/>
                  <a:ea typeface="Muli SemiBold"/>
                  <a:cs typeface="Muli SemiBold"/>
                  <a:sym typeface="Muli SemiBold"/>
                </a:rPr>
              </a:br>
              <a:r>
                <a:rPr lang="en">
                  <a:solidFill>
                    <a:schemeClr val="lt1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/>
              </a:r>
              <a:br>
                <a:rPr lang="en">
                  <a:solidFill>
                    <a:schemeClr val="lt1"/>
                  </a:solidFill>
                  <a:latin typeface="+mn-lt"/>
                  <a:ea typeface="Muli SemiBold"/>
                  <a:cs typeface="Muli SemiBold"/>
                  <a:sym typeface="Muli SemiBold"/>
                </a:rPr>
              </a:br>
              <a:r>
                <a:rPr lang="en">
                  <a:solidFill>
                    <a:schemeClr val="lt1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Not an innovation </a:t>
              </a:r>
              <a:br>
                <a:rPr lang="en">
                  <a:solidFill>
                    <a:schemeClr val="lt1"/>
                  </a:solidFill>
                  <a:latin typeface="+mn-lt"/>
                  <a:ea typeface="Muli SemiBold"/>
                  <a:cs typeface="Muli SemiBold"/>
                  <a:sym typeface="Muli SemiBold"/>
                </a:rPr>
              </a:br>
              <a:r>
                <a:rPr lang="en">
                  <a:solidFill>
                    <a:schemeClr val="lt1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promoting setting</a:t>
              </a:r>
              <a:endParaRPr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</p:grpSp>
      <p:sp>
        <p:nvSpPr>
          <p:cNvPr id="675" name="Google Shape;675;p62"/>
          <p:cNvSpPr txBox="1">
            <a:spLocks noGrp="1"/>
          </p:cNvSpPr>
          <p:nvPr>
            <p:ph type="body" idx="1"/>
          </p:nvPr>
        </p:nvSpPr>
        <p:spPr>
          <a:xfrm>
            <a:off x="145398" y="1463291"/>
            <a:ext cx="5223310" cy="27672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</a:pPr>
            <a:r>
              <a:rPr lang="en" sz="1400" dirty="0">
                <a:solidFill>
                  <a:srgbClr val="FFFFFF"/>
                </a:solidFill>
                <a:latin typeface="+mj-lt"/>
                <a:sym typeface="Muli Light"/>
              </a:rPr>
              <a:t>Metadata like publications / citations </a:t>
            </a:r>
            <a:r>
              <a:rPr lang="en" sz="1400" dirty="0" err="1">
                <a:solidFill>
                  <a:srgbClr val="FFFFFF"/>
                </a:solidFill>
                <a:latin typeface="+mj-lt"/>
                <a:sym typeface="Muli Light"/>
              </a:rPr>
              <a:t>etc</a:t>
            </a:r>
            <a:r>
              <a:rPr lang="en" sz="1400" dirty="0">
                <a:solidFill>
                  <a:srgbClr val="FFFFFF"/>
                </a:solidFill>
                <a:latin typeface="+mj-lt"/>
                <a:sym typeface="Muli Light"/>
              </a:rPr>
              <a:t>, main focus for decades - only reflecting research from 2-5 years ago</a:t>
            </a:r>
            <a:endParaRPr dirty="0">
              <a:latin typeface="+mj-lt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</a:pPr>
            <a:r>
              <a:rPr lang="en" sz="1400" dirty="0">
                <a:solidFill>
                  <a:srgbClr val="FFFFFF"/>
                </a:solidFill>
                <a:latin typeface="+mj-lt"/>
                <a:sym typeface="Muli Light"/>
              </a:rPr>
              <a:t>Relevant information for researchers, funders, universities etc. is highly fragmented and siloed (grants, publications, patents, clinical trials)</a:t>
            </a:r>
            <a:endParaRPr sz="1400" dirty="0">
              <a:solidFill>
                <a:srgbClr val="FFFFFF"/>
              </a:solidFill>
              <a:latin typeface="+mj-lt"/>
              <a:sym typeface="Muli Light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uli Light"/>
              <a:buChar char="●"/>
            </a:pPr>
            <a:r>
              <a:rPr lang="en" sz="1400" dirty="0">
                <a:solidFill>
                  <a:srgbClr val="FFFFFF"/>
                </a:solidFill>
                <a:latin typeface="+mj-lt"/>
                <a:sym typeface="Muli Light"/>
              </a:rPr>
              <a:t>Vital data for the management of research orgs not accessible for the research community as required due to commercial interests and data monopolising </a:t>
            </a:r>
            <a:r>
              <a:rPr lang="en" sz="1400" dirty="0" smtClean="0">
                <a:solidFill>
                  <a:srgbClr val="FFFFFF"/>
                </a:solidFill>
                <a:latin typeface="+mj-lt"/>
                <a:sym typeface="Muli Light"/>
              </a:rPr>
              <a:t>strategies</a:t>
            </a:r>
            <a:endParaRPr sz="1400" dirty="0">
              <a:solidFill>
                <a:srgbClr val="FFFFFF"/>
              </a:solidFill>
              <a:latin typeface="+mj-lt"/>
              <a:sym typeface="Muli Light"/>
            </a:endParaRPr>
          </a:p>
        </p:txBody>
      </p:sp>
      <p:sp>
        <p:nvSpPr>
          <p:cNvPr id="676" name="Google Shape;676;p62"/>
          <p:cNvSpPr txBox="1">
            <a:spLocks noGrp="1"/>
          </p:cNvSpPr>
          <p:nvPr>
            <p:ph type="title"/>
          </p:nvPr>
        </p:nvSpPr>
        <p:spPr>
          <a:xfrm>
            <a:off x="296848" y="196408"/>
            <a:ext cx="79389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 sz="2400" dirty="0">
                <a:solidFill>
                  <a:schemeClr val="lt1"/>
                </a:solidFill>
                <a:latin typeface="+mj-lt"/>
                <a:ea typeface="Muli Light"/>
                <a:cs typeface="Muli Light"/>
                <a:sym typeface="Muli Light"/>
              </a:rPr>
              <a:t>Challenges in the research information landscape</a:t>
            </a:r>
            <a:endParaRPr sz="2400" dirty="0">
              <a:solidFill>
                <a:srgbClr val="FFFFFF"/>
              </a:solidFill>
              <a:latin typeface="+mj-lt"/>
              <a:ea typeface="Muli Light"/>
              <a:cs typeface="Muli Light"/>
              <a:sym typeface="Mul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63"/>
          <p:cNvSpPr txBox="1">
            <a:spLocks noGrp="1"/>
          </p:cNvSpPr>
          <p:nvPr>
            <p:ph type="body" idx="1"/>
          </p:nvPr>
        </p:nvSpPr>
        <p:spPr>
          <a:xfrm>
            <a:off x="353625" y="1161925"/>
            <a:ext cx="8365800" cy="31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n" sz="1400">
                <a:solidFill>
                  <a:srgbClr val="FFFFFF"/>
                </a:solidFill>
                <a:latin typeface="+mn-lt"/>
              </a:rPr>
              <a:t>Democratise / commod</a:t>
            </a:r>
            <a:r>
              <a:rPr lang="en">
                <a:latin typeface="+mn-lt"/>
              </a:rPr>
              <a:t>itise </a:t>
            </a:r>
            <a:r>
              <a:rPr lang="en" sz="1400">
                <a:solidFill>
                  <a:srgbClr val="FFFFFF"/>
                </a:solidFill>
                <a:latin typeface="+mn-lt"/>
              </a:rPr>
              <a:t>data – a precondition for innovation</a:t>
            </a:r>
            <a:endParaRPr sz="1400">
              <a:solidFill>
                <a:srgbClr val="FFFFFF"/>
              </a:solidFill>
              <a:latin typeface="+mn-l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n" sz="1400">
                <a:solidFill>
                  <a:srgbClr val="FFFFFF"/>
                </a:solidFill>
                <a:latin typeface="+mn-lt"/>
              </a:rPr>
              <a:t>Broader view </a:t>
            </a:r>
            <a:endParaRPr sz="1400">
              <a:solidFill>
                <a:srgbClr val="FFFFFF"/>
              </a:solidFill>
              <a:latin typeface="+mn-l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n" sz="1400">
                <a:solidFill>
                  <a:srgbClr val="FFFFFF"/>
                </a:solidFill>
                <a:latin typeface="+mn-lt"/>
              </a:rPr>
              <a:t>Rich contextualisation for discovery and research management</a:t>
            </a:r>
            <a:endParaRPr sz="1400">
              <a:solidFill>
                <a:srgbClr val="FFFFFF"/>
              </a:solidFill>
              <a:latin typeface="+mn-l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n" sz="1400">
                <a:solidFill>
                  <a:srgbClr val="FFFFFF"/>
                </a:solidFill>
                <a:latin typeface="+mn-lt"/>
              </a:rPr>
              <a:t>Balance of interests – Digital Science in a unique position to do this</a:t>
            </a:r>
            <a:endParaRPr sz="1400">
              <a:solidFill>
                <a:srgbClr val="FFFFFF"/>
              </a:solidFill>
              <a:latin typeface="+mn-l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+mn-lt"/>
            </a:endParaRPr>
          </a:p>
        </p:txBody>
      </p:sp>
      <p:grpSp>
        <p:nvGrpSpPr>
          <p:cNvPr id="682" name="Google Shape;682;p63"/>
          <p:cNvGrpSpPr/>
          <p:nvPr/>
        </p:nvGrpSpPr>
        <p:grpSpPr>
          <a:xfrm>
            <a:off x="-839875" y="3110388"/>
            <a:ext cx="9515675" cy="1288287"/>
            <a:chOff x="-542925" y="3236088"/>
            <a:chExt cx="9515675" cy="1288287"/>
          </a:xfrm>
        </p:grpSpPr>
        <p:pic>
          <p:nvPicPr>
            <p:cNvPr id="683" name="Google Shape;683;p6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flipH="1">
              <a:off x="-542925" y="3286125"/>
              <a:ext cx="8639175" cy="123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4" name="Google Shape;684;p63"/>
            <p:cNvSpPr/>
            <p:nvPr/>
          </p:nvSpPr>
          <p:spPr>
            <a:xfrm>
              <a:off x="7734300" y="3486150"/>
              <a:ext cx="888000" cy="769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685" name="Google Shape;685;p6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651325" y="3236088"/>
              <a:ext cx="1321426" cy="12696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86" name="Google Shape;686;p63"/>
          <p:cNvSpPr txBox="1">
            <a:spLocks noGrp="1"/>
          </p:cNvSpPr>
          <p:nvPr>
            <p:ph type="title"/>
          </p:nvPr>
        </p:nvSpPr>
        <p:spPr>
          <a:xfrm>
            <a:off x="310325" y="230100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 dirty="0">
                <a:solidFill>
                  <a:srgbClr val="FFFFFF"/>
                </a:solidFill>
                <a:latin typeface="+mj-lt"/>
                <a:ea typeface="Muli Light"/>
                <a:cs typeface="Muli Light"/>
                <a:sym typeface="Muli Light"/>
              </a:rPr>
              <a:t>The Digital Science team’s vision</a:t>
            </a:r>
            <a:endParaRPr sz="2400" b="0" dirty="0">
              <a:solidFill>
                <a:srgbClr val="FFFFFF"/>
              </a:solidFill>
              <a:latin typeface="+mj-lt"/>
              <a:ea typeface="Muli Light"/>
              <a:cs typeface="Muli Light"/>
              <a:sym typeface="Mul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64"/>
          <p:cNvSpPr txBox="1"/>
          <p:nvPr/>
        </p:nvSpPr>
        <p:spPr>
          <a:xfrm>
            <a:off x="301862" y="317837"/>
            <a:ext cx="85218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+mj-lt"/>
                <a:ea typeface="Muli Light"/>
                <a:cs typeface="Muli Light"/>
                <a:sym typeface="Muli Light"/>
              </a:rPr>
              <a:t>Key aspects which we wanted to change</a:t>
            </a:r>
            <a:endParaRPr sz="2400" dirty="0">
              <a:solidFill>
                <a:srgbClr val="FFFFFF"/>
              </a:solidFill>
              <a:latin typeface="+mj-lt"/>
              <a:ea typeface="Muli Light"/>
              <a:cs typeface="Muli Light"/>
              <a:sym typeface="Muli Light"/>
            </a:endParaRPr>
          </a:p>
        </p:txBody>
      </p:sp>
      <p:grpSp>
        <p:nvGrpSpPr>
          <p:cNvPr id="692" name="Google Shape;692;p64"/>
          <p:cNvGrpSpPr/>
          <p:nvPr/>
        </p:nvGrpSpPr>
        <p:grpSpPr>
          <a:xfrm>
            <a:off x="3379333" y="2278257"/>
            <a:ext cx="4771692" cy="1085543"/>
            <a:chOff x="3379333" y="2278257"/>
            <a:chExt cx="4771692" cy="1085543"/>
          </a:xfrm>
        </p:grpSpPr>
        <p:pic>
          <p:nvPicPr>
            <p:cNvPr id="693" name="Google Shape;693;p6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379333" y="2278257"/>
              <a:ext cx="4723724" cy="1072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4" name="Google Shape;694;p64"/>
            <p:cNvSpPr txBox="1"/>
            <p:nvPr/>
          </p:nvSpPr>
          <p:spPr>
            <a:xfrm>
              <a:off x="4653625" y="2282000"/>
              <a:ext cx="3497400" cy="108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  <a:latin typeface="+mj-lt"/>
                  <a:ea typeface="Muli SemiBold"/>
                  <a:cs typeface="Muli SemiBold"/>
                  <a:sym typeface="Muli SemiBold"/>
                </a:rPr>
                <a:t>Data is available to fuel multiple metrics, developed by the community</a:t>
              </a:r>
              <a:endParaRPr>
                <a:solidFill>
                  <a:schemeClr val="lt1"/>
                </a:solidFill>
                <a:latin typeface="+mj-lt"/>
                <a:ea typeface="Muli SemiBold"/>
                <a:cs typeface="Muli SemiBold"/>
                <a:sym typeface="Muli SemiBold"/>
              </a:endParaRPr>
            </a:p>
          </p:txBody>
        </p:sp>
      </p:grpSp>
      <p:grpSp>
        <p:nvGrpSpPr>
          <p:cNvPr id="695" name="Google Shape;695;p64"/>
          <p:cNvGrpSpPr/>
          <p:nvPr/>
        </p:nvGrpSpPr>
        <p:grpSpPr>
          <a:xfrm>
            <a:off x="3379333" y="1075350"/>
            <a:ext cx="4723724" cy="1081800"/>
            <a:chOff x="3379333" y="1075350"/>
            <a:chExt cx="4723724" cy="1081800"/>
          </a:xfrm>
        </p:grpSpPr>
        <p:pic>
          <p:nvPicPr>
            <p:cNvPr id="696" name="Google Shape;696;p6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379333" y="1078221"/>
              <a:ext cx="4723724" cy="1072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7" name="Google Shape;697;p64"/>
            <p:cNvSpPr txBox="1"/>
            <p:nvPr/>
          </p:nvSpPr>
          <p:spPr>
            <a:xfrm>
              <a:off x="4631925" y="1075350"/>
              <a:ext cx="3471000" cy="108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+mj-lt"/>
                  <a:ea typeface="Muli SemiBold"/>
                  <a:cs typeface="Muli SemiBold"/>
                  <a:sym typeface="Muli SemiBold"/>
                </a:rPr>
                <a:t>… available for researchers </a:t>
              </a:r>
              <a:br>
                <a:rPr lang="en">
                  <a:solidFill>
                    <a:schemeClr val="lt1"/>
                  </a:solidFill>
                  <a:latin typeface="+mj-lt"/>
                  <a:ea typeface="Muli SemiBold"/>
                  <a:cs typeface="Muli SemiBold"/>
                  <a:sym typeface="Muli SemiBold"/>
                </a:rPr>
              </a:br>
              <a:r>
                <a:rPr lang="en">
                  <a:solidFill>
                    <a:schemeClr val="lt1"/>
                  </a:solidFill>
                  <a:latin typeface="+mj-lt"/>
                  <a:ea typeface="Muli SemiBold"/>
                  <a:cs typeface="Muli SemiBold"/>
                  <a:sym typeface="Muli SemiBold"/>
                </a:rPr>
                <a:t>at no cost, fair costs for institutions!</a:t>
              </a:r>
              <a:endParaRPr>
                <a:latin typeface="+mj-lt"/>
                <a:ea typeface="Muli SemiBold"/>
                <a:cs typeface="Muli SemiBold"/>
                <a:sym typeface="Muli SemiBold"/>
              </a:endParaRPr>
            </a:p>
          </p:txBody>
        </p:sp>
      </p:grpSp>
      <p:grpSp>
        <p:nvGrpSpPr>
          <p:cNvPr id="698" name="Google Shape;698;p64"/>
          <p:cNvGrpSpPr/>
          <p:nvPr/>
        </p:nvGrpSpPr>
        <p:grpSpPr>
          <a:xfrm>
            <a:off x="925477" y="1208669"/>
            <a:ext cx="3529526" cy="809132"/>
            <a:chOff x="1146988" y="1305000"/>
            <a:chExt cx="4031900" cy="924300"/>
          </a:xfrm>
        </p:grpSpPr>
        <p:pic>
          <p:nvPicPr>
            <p:cNvPr id="699" name="Google Shape;699;p6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46988" y="1305000"/>
              <a:ext cx="4031900" cy="924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0" name="Google Shape;700;p64"/>
            <p:cNvSpPr txBox="1"/>
            <p:nvPr/>
          </p:nvSpPr>
          <p:spPr>
            <a:xfrm>
              <a:off x="1147000" y="1305000"/>
              <a:ext cx="3083400" cy="9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+mj-lt"/>
                  <a:ea typeface="Muli Light"/>
                  <a:cs typeface="Muli Light"/>
                  <a:sym typeface="Muli Light"/>
                </a:rPr>
                <a:t>Citation data: High costs, limited use only!</a:t>
              </a:r>
              <a:endParaRPr>
                <a:solidFill>
                  <a:schemeClr val="lt1"/>
                </a:solidFill>
                <a:latin typeface="+mj-lt"/>
                <a:ea typeface="Muli Light"/>
                <a:cs typeface="Muli Light"/>
                <a:sym typeface="Muli Light"/>
              </a:endParaRPr>
            </a:p>
          </p:txBody>
        </p:sp>
      </p:grpSp>
      <p:grpSp>
        <p:nvGrpSpPr>
          <p:cNvPr id="701" name="Google Shape;701;p64"/>
          <p:cNvGrpSpPr/>
          <p:nvPr/>
        </p:nvGrpSpPr>
        <p:grpSpPr>
          <a:xfrm>
            <a:off x="925477" y="2415326"/>
            <a:ext cx="3529526" cy="809132"/>
            <a:chOff x="1146988" y="1305000"/>
            <a:chExt cx="4031900" cy="924300"/>
          </a:xfrm>
        </p:grpSpPr>
        <p:pic>
          <p:nvPicPr>
            <p:cNvPr id="702" name="Google Shape;702;p6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46988" y="1305000"/>
              <a:ext cx="4031900" cy="924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3" name="Google Shape;703;p64"/>
            <p:cNvSpPr txBox="1"/>
            <p:nvPr/>
          </p:nvSpPr>
          <p:spPr>
            <a:xfrm>
              <a:off x="1147000" y="1305000"/>
              <a:ext cx="3083400" cy="9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+mj-lt"/>
                  <a:ea typeface="Muli Light"/>
                  <a:cs typeface="Muli Light"/>
                  <a:sym typeface="Muli Light"/>
                </a:rPr>
                <a:t>Simplistic metric driven</a:t>
              </a:r>
              <a:br>
                <a:rPr lang="en">
                  <a:solidFill>
                    <a:schemeClr val="lt1"/>
                  </a:solidFill>
                  <a:latin typeface="+mj-lt"/>
                  <a:ea typeface="Muli Light"/>
                  <a:cs typeface="Muli Light"/>
                  <a:sym typeface="Muli Light"/>
                </a:rPr>
              </a:br>
              <a:r>
                <a:rPr lang="en">
                  <a:solidFill>
                    <a:schemeClr val="lt1"/>
                  </a:solidFill>
                  <a:latin typeface="+mj-lt"/>
                  <a:ea typeface="Muli Light"/>
                  <a:cs typeface="Muli Light"/>
                  <a:sym typeface="Muli Light"/>
                </a:rPr>
                <a:t>impact assessment</a:t>
              </a:r>
              <a:endParaRPr>
                <a:solidFill>
                  <a:schemeClr val="lt1"/>
                </a:solidFill>
                <a:latin typeface="+mj-lt"/>
                <a:ea typeface="Muli Light"/>
                <a:cs typeface="Muli Light"/>
                <a:sym typeface="Muli Light"/>
              </a:endParaRPr>
            </a:p>
          </p:txBody>
        </p:sp>
      </p:grpSp>
      <p:grpSp>
        <p:nvGrpSpPr>
          <p:cNvPr id="704" name="Google Shape;704;p64"/>
          <p:cNvGrpSpPr/>
          <p:nvPr/>
        </p:nvGrpSpPr>
        <p:grpSpPr>
          <a:xfrm>
            <a:off x="3382044" y="3487325"/>
            <a:ext cx="4896331" cy="1081800"/>
            <a:chOff x="3382044" y="3487325"/>
            <a:chExt cx="4896331" cy="1081800"/>
          </a:xfrm>
        </p:grpSpPr>
        <p:pic>
          <p:nvPicPr>
            <p:cNvPr id="705" name="Google Shape;705;p6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382044" y="3491744"/>
              <a:ext cx="4723724" cy="1072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6" name="Google Shape;706;p64"/>
            <p:cNvSpPr txBox="1"/>
            <p:nvPr/>
          </p:nvSpPr>
          <p:spPr>
            <a:xfrm>
              <a:off x="4687975" y="3487325"/>
              <a:ext cx="3590400" cy="108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+mj-lt"/>
                  <a:ea typeface="Muli SemiBold"/>
                  <a:cs typeface="Muli SemiBold"/>
                  <a:sym typeface="Muli SemiBold"/>
                </a:rPr>
                <a:t>… data is a commodity, full </a:t>
              </a:r>
              <a:br>
                <a:rPr lang="en">
                  <a:solidFill>
                    <a:schemeClr val="lt1"/>
                  </a:solidFill>
                  <a:latin typeface="+mj-lt"/>
                  <a:ea typeface="Muli SemiBold"/>
                  <a:cs typeface="Muli SemiBold"/>
                  <a:sym typeface="Muli SemiBold"/>
                </a:rPr>
              </a:br>
              <a:r>
                <a:rPr lang="en">
                  <a:solidFill>
                    <a:schemeClr val="lt1"/>
                  </a:solidFill>
                  <a:latin typeface="+mj-lt"/>
                  <a:ea typeface="Muli SemiBold"/>
                  <a:cs typeface="Muli SemiBold"/>
                  <a:sym typeface="Muli SemiBold"/>
                </a:rPr>
                <a:t>innovation potential of the research community is enabled</a:t>
              </a:r>
              <a:endParaRPr>
                <a:solidFill>
                  <a:schemeClr val="lt1"/>
                </a:solidFill>
                <a:latin typeface="+mj-lt"/>
                <a:ea typeface="Muli SemiBold"/>
                <a:cs typeface="Muli SemiBold"/>
                <a:sym typeface="Muli SemiBold"/>
              </a:endParaRPr>
            </a:p>
          </p:txBody>
        </p:sp>
      </p:grpSp>
      <p:grpSp>
        <p:nvGrpSpPr>
          <p:cNvPr id="707" name="Google Shape;707;p64"/>
          <p:cNvGrpSpPr/>
          <p:nvPr/>
        </p:nvGrpSpPr>
        <p:grpSpPr>
          <a:xfrm>
            <a:off x="925477" y="3621982"/>
            <a:ext cx="3529526" cy="809132"/>
            <a:chOff x="925477" y="3621982"/>
            <a:chExt cx="3529526" cy="809132"/>
          </a:xfrm>
        </p:grpSpPr>
        <p:pic>
          <p:nvPicPr>
            <p:cNvPr id="708" name="Google Shape;708;p6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925477" y="3621982"/>
              <a:ext cx="3529526" cy="8091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9" name="Google Shape;709;p64"/>
            <p:cNvSpPr txBox="1"/>
            <p:nvPr/>
          </p:nvSpPr>
          <p:spPr>
            <a:xfrm>
              <a:off x="925477" y="3621982"/>
              <a:ext cx="3133200" cy="80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45720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+mj-lt"/>
                  <a:ea typeface="Muli Light"/>
                  <a:cs typeface="Muli Light"/>
                  <a:sym typeface="Muli Light"/>
                </a:rPr>
                <a:t>Data monopoly </a:t>
              </a:r>
              <a:br>
                <a:rPr lang="en" dirty="0">
                  <a:solidFill>
                    <a:schemeClr val="lt1"/>
                  </a:solidFill>
                  <a:latin typeface="+mj-lt"/>
                  <a:ea typeface="Muli Light"/>
                  <a:cs typeface="Muli Light"/>
                  <a:sym typeface="Muli Light"/>
                </a:rPr>
              </a:br>
              <a:r>
                <a:rPr lang="en-GB" dirty="0" smtClean="0">
                  <a:solidFill>
                    <a:schemeClr val="lt1"/>
                  </a:solidFill>
                  <a:latin typeface="+mj-lt"/>
                  <a:ea typeface="Muli Light"/>
                  <a:cs typeface="Muli Light"/>
                  <a:sym typeface="Muli Light"/>
                </a:rPr>
                <a:t>         </a:t>
              </a:r>
              <a:r>
                <a:rPr lang="en" dirty="0" smtClean="0">
                  <a:solidFill>
                    <a:schemeClr val="lt1"/>
                  </a:solidFill>
                  <a:latin typeface="+mj-lt"/>
                  <a:ea typeface="Muli Light"/>
                  <a:cs typeface="Muli Light"/>
                  <a:sym typeface="Muli Light"/>
                </a:rPr>
                <a:t>blocks </a:t>
              </a:r>
              <a:r>
                <a:rPr lang="en" dirty="0">
                  <a:solidFill>
                    <a:schemeClr val="lt1"/>
                  </a:solidFill>
                  <a:latin typeface="+mj-lt"/>
                  <a:ea typeface="Muli Light"/>
                  <a:cs typeface="Muli Light"/>
                  <a:sym typeface="Muli Light"/>
                </a:rPr>
                <a:t>innovation</a:t>
              </a:r>
              <a:endParaRPr dirty="0">
                <a:solidFill>
                  <a:schemeClr val="lt1"/>
                </a:solidFill>
                <a:latin typeface="+mj-lt"/>
                <a:ea typeface="Muli Light"/>
                <a:cs typeface="Muli Light"/>
                <a:sym typeface="Muli Ligh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65"/>
          <p:cNvSpPr/>
          <p:nvPr/>
        </p:nvSpPr>
        <p:spPr>
          <a:xfrm>
            <a:off x="2965200" y="4013125"/>
            <a:ext cx="3066125" cy="527825"/>
          </a:xfrm>
          <a:custGeom>
            <a:avLst/>
            <a:gdLst/>
            <a:ahLst/>
            <a:cxnLst/>
            <a:rect l="l" t="t" r="r" b="b"/>
            <a:pathLst>
              <a:path w="122645" h="21113" extrusionOk="0">
                <a:moveTo>
                  <a:pt x="11799" y="0"/>
                </a:moveTo>
                <a:lnTo>
                  <a:pt x="110225" y="0"/>
                </a:lnTo>
                <a:lnTo>
                  <a:pt x="122645" y="21113"/>
                </a:lnTo>
                <a:lnTo>
                  <a:pt x="0" y="21113"/>
                </a:lnTo>
                <a:close/>
              </a:path>
            </a:pathLst>
          </a:custGeom>
          <a:gradFill>
            <a:gsLst>
              <a:gs pos="0">
                <a:srgbClr val="7A7A7A"/>
              </a:gs>
              <a:gs pos="100000">
                <a:srgbClr val="393939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715" name="Google Shape;715;p65"/>
          <p:cNvSpPr/>
          <p:nvPr/>
        </p:nvSpPr>
        <p:spPr>
          <a:xfrm>
            <a:off x="3306737" y="3407650"/>
            <a:ext cx="2375275" cy="543375"/>
          </a:xfrm>
          <a:custGeom>
            <a:avLst/>
            <a:gdLst/>
            <a:ahLst/>
            <a:cxnLst/>
            <a:rect l="l" t="t" r="r" b="b"/>
            <a:pathLst>
              <a:path w="95011" h="21735" extrusionOk="0">
                <a:moveTo>
                  <a:pt x="11488" y="0"/>
                </a:moveTo>
                <a:lnTo>
                  <a:pt x="82591" y="0"/>
                </a:lnTo>
                <a:lnTo>
                  <a:pt x="95011" y="21735"/>
                </a:lnTo>
                <a:lnTo>
                  <a:pt x="0" y="21735"/>
                </a:lnTo>
                <a:close/>
              </a:path>
            </a:pathLst>
          </a:custGeom>
          <a:gradFill>
            <a:gsLst>
              <a:gs pos="0">
                <a:srgbClr val="7A7A7A"/>
              </a:gs>
              <a:gs pos="100000">
                <a:srgbClr val="393939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716" name="Google Shape;716;p65"/>
          <p:cNvSpPr/>
          <p:nvPr/>
        </p:nvSpPr>
        <p:spPr>
          <a:xfrm>
            <a:off x="3617225" y="2817725"/>
            <a:ext cx="1723250" cy="535600"/>
          </a:xfrm>
          <a:custGeom>
            <a:avLst/>
            <a:gdLst/>
            <a:ahLst/>
            <a:cxnLst/>
            <a:rect l="l" t="t" r="r" b="b"/>
            <a:pathLst>
              <a:path w="68930" h="21424" extrusionOk="0">
                <a:moveTo>
                  <a:pt x="621" y="0"/>
                </a:moveTo>
                <a:lnTo>
                  <a:pt x="68309" y="0"/>
                </a:lnTo>
                <a:lnTo>
                  <a:pt x="62409" y="9935"/>
                </a:lnTo>
                <a:lnTo>
                  <a:pt x="68930" y="21424"/>
                </a:lnTo>
                <a:lnTo>
                  <a:pt x="0" y="21424"/>
                </a:lnTo>
                <a:lnTo>
                  <a:pt x="6210" y="10246"/>
                </a:lnTo>
                <a:close/>
              </a:path>
            </a:pathLst>
          </a:custGeom>
          <a:gradFill>
            <a:gsLst>
              <a:gs pos="0">
                <a:srgbClr val="7A7A7A"/>
              </a:gs>
              <a:gs pos="100000">
                <a:srgbClr val="393939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717" name="Google Shape;717;p65"/>
          <p:cNvSpPr/>
          <p:nvPr/>
        </p:nvSpPr>
        <p:spPr>
          <a:xfrm>
            <a:off x="3298975" y="2220013"/>
            <a:ext cx="2375161" cy="535600"/>
          </a:xfrm>
          <a:custGeom>
            <a:avLst/>
            <a:gdLst/>
            <a:ahLst/>
            <a:cxnLst/>
            <a:rect l="l" t="t" r="r" b="b"/>
            <a:pathLst>
              <a:path w="95321" h="21424" extrusionOk="0">
                <a:moveTo>
                  <a:pt x="0" y="0"/>
                </a:moveTo>
                <a:lnTo>
                  <a:pt x="95321" y="0"/>
                </a:lnTo>
                <a:lnTo>
                  <a:pt x="82281" y="21424"/>
                </a:lnTo>
                <a:lnTo>
                  <a:pt x="11178" y="21424"/>
                </a:lnTo>
                <a:close/>
              </a:path>
            </a:pathLst>
          </a:custGeom>
          <a:gradFill>
            <a:gsLst>
              <a:gs pos="0">
                <a:srgbClr val="7A7A7A"/>
              </a:gs>
              <a:gs pos="100000">
                <a:srgbClr val="393939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718" name="Google Shape;718;p65"/>
          <p:cNvSpPr/>
          <p:nvPr/>
        </p:nvSpPr>
        <p:spPr>
          <a:xfrm>
            <a:off x="2949675" y="1622325"/>
            <a:ext cx="3056668" cy="543350"/>
          </a:xfrm>
          <a:custGeom>
            <a:avLst/>
            <a:gdLst/>
            <a:ahLst/>
            <a:cxnLst/>
            <a:rect l="l" t="t" r="r" b="b"/>
            <a:pathLst>
              <a:path w="125750" h="21734" extrusionOk="0">
                <a:moveTo>
                  <a:pt x="0" y="0"/>
                </a:moveTo>
                <a:lnTo>
                  <a:pt x="125750" y="0"/>
                </a:lnTo>
                <a:lnTo>
                  <a:pt x="113019" y="21734"/>
                </a:lnTo>
                <a:lnTo>
                  <a:pt x="11488" y="21734"/>
                </a:lnTo>
                <a:close/>
              </a:path>
            </a:pathLst>
          </a:custGeom>
          <a:gradFill>
            <a:gsLst>
              <a:gs pos="0">
                <a:srgbClr val="7A7A7A"/>
              </a:gs>
              <a:gs pos="100000">
                <a:srgbClr val="393939"/>
              </a:gs>
            </a:gsLst>
            <a:lin ang="5400012" scaled="0"/>
          </a:gradFill>
          <a:ln>
            <a:noFill/>
          </a:ln>
        </p:spPr>
      </p:sp>
      <p:sp>
        <p:nvSpPr>
          <p:cNvPr id="719" name="Google Shape;719;p65"/>
          <p:cNvSpPr/>
          <p:nvPr/>
        </p:nvSpPr>
        <p:spPr>
          <a:xfrm rot="313">
            <a:off x="462264" y="1661286"/>
            <a:ext cx="3293400" cy="2871600"/>
          </a:xfrm>
          <a:prstGeom prst="hexagon">
            <a:avLst>
              <a:gd name="adj" fmla="val 28680"/>
              <a:gd name="vf" fmla="val 115470"/>
            </a:avLst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pic>
        <p:nvPicPr>
          <p:cNvPr id="720" name="Google Shape;720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000" y="1612075"/>
            <a:ext cx="3406874" cy="2947980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65"/>
          <p:cNvSpPr txBox="1">
            <a:spLocks noGrp="1"/>
          </p:cNvSpPr>
          <p:nvPr>
            <p:ph type="title"/>
          </p:nvPr>
        </p:nvSpPr>
        <p:spPr>
          <a:xfrm>
            <a:off x="310325" y="230100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rPr>
              <a:t>Enriched and interlinked – </a:t>
            </a:r>
            <a:br>
              <a:rPr lang="en" b="0" dirty="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rPr>
            </a:br>
            <a:r>
              <a:rPr lang="en" b="0" dirty="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rPr>
              <a:t>a modern approach to research data management</a:t>
            </a:r>
            <a:endParaRPr b="0" dirty="0">
              <a:solidFill>
                <a:srgbClr val="FFFFFF"/>
              </a:solidFill>
              <a:latin typeface="+mn-lt"/>
              <a:ea typeface="Muli Light"/>
              <a:cs typeface="Muli Light"/>
              <a:sym typeface="Muli Light"/>
            </a:endParaRPr>
          </a:p>
        </p:txBody>
      </p:sp>
      <p:sp>
        <p:nvSpPr>
          <p:cNvPr id="722" name="Google Shape;722;p65"/>
          <p:cNvSpPr txBox="1"/>
          <p:nvPr/>
        </p:nvSpPr>
        <p:spPr>
          <a:xfrm>
            <a:off x="1655265" y="2100254"/>
            <a:ext cx="9108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Clinical</a:t>
            </a:r>
            <a:b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</a:b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trials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23" name="Google Shape;723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15758" y="1817072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24" name="Google Shape;724;p65"/>
          <p:cNvSpPr txBox="1"/>
          <p:nvPr/>
        </p:nvSpPr>
        <p:spPr>
          <a:xfrm>
            <a:off x="791527" y="2524433"/>
            <a:ext cx="9108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Policy docs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25" name="Google Shape;725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2432" y="2244552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65"/>
          <p:cNvSpPr txBox="1"/>
          <p:nvPr/>
        </p:nvSpPr>
        <p:spPr>
          <a:xfrm>
            <a:off x="813271" y="3312290"/>
            <a:ext cx="9108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Patents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27" name="Google Shape;727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3323" y="3094919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28" name="Google Shape;728;p65"/>
          <p:cNvSpPr txBox="1"/>
          <p:nvPr/>
        </p:nvSpPr>
        <p:spPr>
          <a:xfrm>
            <a:off x="1207215" y="4053894"/>
            <a:ext cx="9108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Data sets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29" name="Google Shape;729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57267" y="3836523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Google Shape;730;p65"/>
          <p:cNvSpPr txBox="1"/>
          <p:nvPr/>
        </p:nvSpPr>
        <p:spPr>
          <a:xfrm>
            <a:off x="2179018" y="4063006"/>
            <a:ext cx="9108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Altmetric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31" name="Google Shape;731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9070" y="3845635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32" name="Google Shape;732;p65"/>
          <p:cNvSpPr txBox="1"/>
          <p:nvPr/>
        </p:nvSpPr>
        <p:spPr>
          <a:xfrm>
            <a:off x="2629780" y="3329176"/>
            <a:ext cx="7125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Grants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33" name="Google Shape;733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5460" y="3111788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p65"/>
          <p:cNvSpPr txBox="1"/>
          <p:nvPr/>
        </p:nvSpPr>
        <p:spPr>
          <a:xfrm>
            <a:off x="2536555" y="2493643"/>
            <a:ext cx="9108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Publications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35" name="Google Shape;735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6">
            <a:off x="2786606" y="2276272"/>
            <a:ext cx="374016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65"/>
          <p:cNvSpPr txBox="1"/>
          <p:nvPr/>
        </p:nvSpPr>
        <p:spPr>
          <a:xfrm>
            <a:off x="1248245" y="1097375"/>
            <a:ext cx="17232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rPr>
              <a:t>Dimensions data</a:t>
            </a:r>
            <a:endParaRPr>
              <a:latin typeface="+mn-lt"/>
            </a:endParaRPr>
          </a:p>
        </p:txBody>
      </p:sp>
      <p:sp>
        <p:nvSpPr>
          <p:cNvPr id="737" name="Google Shape;737;p65"/>
          <p:cNvSpPr txBox="1"/>
          <p:nvPr/>
        </p:nvSpPr>
        <p:spPr>
          <a:xfrm>
            <a:off x="3298975" y="1090400"/>
            <a:ext cx="21423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rPr>
              <a:t>Enrichment</a:t>
            </a:r>
            <a:endParaRPr>
              <a:latin typeface="+mn-lt"/>
            </a:endParaRPr>
          </a:p>
        </p:txBody>
      </p:sp>
      <p:pic>
        <p:nvPicPr>
          <p:cNvPr id="738" name="Google Shape;738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46675" y="1612075"/>
            <a:ext cx="3369025" cy="2911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9" name="Google Shape;739;p65"/>
          <p:cNvSpPr txBox="1"/>
          <p:nvPr/>
        </p:nvSpPr>
        <p:spPr>
          <a:xfrm>
            <a:off x="6054600" y="1090400"/>
            <a:ext cx="17931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rPr>
              <a:t>Enriched metadata</a:t>
            </a:r>
            <a:endParaRPr>
              <a:latin typeface="+mn-lt"/>
            </a:endParaRPr>
          </a:p>
        </p:txBody>
      </p:sp>
      <p:sp>
        <p:nvSpPr>
          <p:cNvPr id="740" name="Google Shape;740;p65"/>
          <p:cNvSpPr txBox="1"/>
          <p:nvPr/>
        </p:nvSpPr>
        <p:spPr>
          <a:xfrm>
            <a:off x="3359100" y="2216150"/>
            <a:ext cx="2315100" cy="5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Categorization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41" name="Google Shape;741;p65"/>
          <p:cNvSpPr txBox="1"/>
          <p:nvPr/>
        </p:nvSpPr>
        <p:spPr>
          <a:xfrm>
            <a:off x="3571375" y="2790600"/>
            <a:ext cx="17691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Concept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extraction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42" name="Google Shape;742;p65"/>
          <p:cNvSpPr txBox="1"/>
          <p:nvPr/>
        </p:nvSpPr>
        <p:spPr>
          <a:xfrm>
            <a:off x="3014950" y="3999900"/>
            <a:ext cx="3016500" cy="5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Reference extraction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43" name="Google Shape;743;p65"/>
          <p:cNvSpPr txBox="1"/>
          <p:nvPr/>
        </p:nvSpPr>
        <p:spPr>
          <a:xfrm>
            <a:off x="6571765" y="1721079"/>
            <a:ext cx="9108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Concepts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44" name="Google Shape;744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35458" y="1752772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p65"/>
          <p:cNvSpPr txBox="1"/>
          <p:nvPr/>
        </p:nvSpPr>
        <p:spPr>
          <a:xfrm>
            <a:off x="6695962" y="2290079"/>
            <a:ext cx="9108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Researchers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46" name="Google Shape;746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35458" y="2321772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47" name="Google Shape;747;p65"/>
          <p:cNvSpPr txBox="1"/>
          <p:nvPr/>
        </p:nvSpPr>
        <p:spPr>
          <a:xfrm>
            <a:off x="6618324" y="2890775"/>
            <a:ext cx="11541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Organizations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48" name="Google Shape;748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35458" y="2922472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49" name="Google Shape;749;p65"/>
          <p:cNvSpPr txBox="1"/>
          <p:nvPr/>
        </p:nvSpPr>
        <p:spPr>
          <a:xfrm>
            <a:off x="6618324" y="3444901"/>
            <a:ext cx="11541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Classifications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50" name="Google Shape;750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35458" y="3476599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p65"/>
          <p:cNvSpPr txBox="1"/>
          <p:nvPr/>
        </p:nvSpPr>
        <p:spPr>
          <a:xfrm>
            <a:off x="6104327" y="4060476"/>
            <a:ext cx="11541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References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52" name="Google Shape;752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6333" y="4092174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65"/>
          <p:cNvSpPr txBox="1"/>
          <p:nvPr/>
        </p:nvSpPr>
        <p:spPr>
          <a:xfrm>
            <a:off x="7016938" y="4060476"/>
            <a:ext cx="1154100" cy="3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rPr>
              <a:t>Metrics</a:t>
            </a:r>
            <a:endParaRPr sz="1000">
              <a:solidFill>
                <a:srgbClr val="FFFFFF"/>
              </a:solidFill>
              <a:latin typeface="+mn-lt"/>
              <a:ea typeface="Muli SemiBold"/>
              <a:cs typeface="Muli SemiBold"/>
              <a:sym typeface="Muli SemiBold"/>
            </a:endParaRPr>
          </a:p>
        </p:txBody>
      </p:sp>
      <p:pic>
        <p:nvPicPr>
          <p:cNvPr id="754" name="Google Shape;754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24008" y="4092174"/>
            <a:ext cx="374017" cy="334405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p65"/>
          <p:cNvSpPr txBox="1"/>
          <p:nvPr/>
        </p:nvSpPr>
        <p:spPr>
          <a:xfrm>
            <a:off x="2910075" y="1617575"/>
            <a:ext cx="3144600" cy="5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Institution identification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56" name="Google Shape;756;p65"/>
          <p:cNvSpPr txBox="1"/>
          <p:nvPr/>
        </p:nvSpPr>
        <p:spPr>
          <a:xfrm>
            <a:off x="3284501" y="3415500"/>
            <a:ext cx="2375100" cy="5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Researcher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disambiguation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cxnSp>
        <p:nvCxnSpPr>
          <p:cNvPr id="757" name="Google Shape;757;p65"/>
          <p:cNvCxnSpPr/>
          <p:nvPr/>
        </p:nvCxnSpPr>
        <p:spPr>
          <a:xfrm rot="9898898" flipH="1">
            <a:off x="2794893" y="3672484"/>
            <a:ext cx="191025" cy="188841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58" name="Google Shape;758;p65"/>
          <p:cNvCxnSpPr/>
          <p:nvPr/>
        </p:nvCxnSpPr>
        <p:spPr>
          <a:xfrm>
            <a:off x="2345585" y="2061863"/>
            <a:ext cx="425700" cy="212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59" name="Google Shape;759;p65"/>
          <p:cNvCxnSpPr>
            <a:stCxn id="727" idx="3"/>
            <a:endCxn id="733" idx="1"/>
          </p:cNvCxnSpPr>
          <p:nvPr/>
        </p:nvCxnSpPr>
        <p:spPr>
          <a:xfrm>
            <a:off x="1437340" y="3262121"/>
            <a:ext cx="1358100" cy="168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60" name="Google Shape;760;p65"/>
          <p:cNvCxnSpPr/>
          <p:nvPr/>
        </p:nvCxnSpPr>
        <p:spPr>
          <a:xfrm rot="-10501258" flipH="1">
            <a:off x="1824182" y="3321392"/>
            <a:ext cx="881426" cy="567363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61" name="Google Shape;761;p65"/>
          <p:cNvCxnSpPr/>
          <p:nvPr/>
        </p:nvCxnSpPr>
        <p:spPr>
          <a:xfrm rot="298752">
            <a:off x="1415956" y="2561977"/>
            <a:ext cx="1417148" cy="550497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62" name="Google Shape;762;p65"/>
          <p:cNvCxnSpPr/>
          <p:nvPr/>
        </p:nvCxnSpPr>
        <p:spPr>
          <a:xfrm>
            <a:off x="1437340" y="3308695"/>
            <a:ext cx="991800" cy="7506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763" name="Google Shape;763;p65"/>
          <p:cNvCxnSpPr/>
          <p:nvPr/>
        </p:nvCxnSpPr>
        <p:spPr>
          <a:xfrm rot="10800000" flipH="1">
            <a:off x="1400263" y="2051113"/>
            <a:ext cx="462600" cy="1959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764" name="Google Shape;764;p65"/>
          <p:cNvCxnSpPr/>
          <p:nvPr/>
        </p:nvCxnSpPr>
        <p:spPr>
          <a:xfrm rot="10800000">
            <a:off x="2170109" y="2501701"/>
            <a:ext cx="680400" cy="5868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65" name="Google Shape;765;p65"/>
          <p:cNvCxnSpPr/>
          <p:nvPr/>
        </p:nvCxnSpPr>
        <p:spPr>
          <a:xfrm rot="10800000" flipH="1">
            <a:off x="2623649" y="3374613"/>
            <a:ext cx="146700" cy="4416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766" name="Google Shape;766;p65"/>
          <p:cNvCxnSpPr/>
          <p:nvPr/>
        </p:nvCxnSpPr>
        <p:spPr>
          <a:xfrm rot="8825365" flipH="1">
            <a:off x="992630" y="2929262"/>
            <a:ext cx="159020" cy="243145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67" name="Google Shape;767;p65"/>
          <p:cNvCxnSpPr/>
          <p:nvPr/>
        </p:nvCxnSpPr>
        <p:spPr>
          <a:xfrm rot="10800000">
            <a:off x="2110525" y="2544774"/>
            <a:ext cx="420000" cy="12510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768" name="Google Shape;768;p65"/>
          <p:cNvCxnSpPr/>
          <p:nvPr/>
        </p:nvCxnSpPr>
        <p:spPr>
          <a:xfrm>
            <a:off x="6770715" y="4015984"/>
            <a:ext cx="4140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3" name="Google Shape;773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2500" y="1080500"/>
            <a:ext cx="6443023" cy="1192550"/>
          </a:xfrm>
          <a:prstGeom prst="rect">
            <a:avLst/>
          </a:prstGeom>
          <a:noFill/>
          <a:ln>
            <a:noFill/>
          </a:ln>
        </p:spPr>
      </p:pic>
      <p:sp>
        <p:nvSpPr>
          <p:cNvPr id="774" name="Google Shape;774;p66"/>
          <p:cNvSpPr/>
          <p:nvPr/>
        </p:nvSpPr>
        <p:spPr>
          <a:xfrm>
            <a:off x="514440" y="3892675"/>
            <a:ext cx="3810000" cy="352200"/>
          </a:xfrm>
          <a:prstGeom prst="homePlate">
            <a:avLst>
              <a:gd name="adj" fmla="val 50000"/>
            </a:avLst>
          </a:prstGeom>
          <a:solidFill>
            <a:srgbClr val="3D85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1-5 years from grant to publication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75" name="Google Shape;775;p66"/>
          <p:cNvSpPr/>
          <p:nvPr/>
        </p:nvSpPr>
        <p:spPr>
          <a:xfrm>
            <a:off x="4200525" y="3892675"/>
            <a:ext cx="1056300" cy="352200"/>
          </a:xfrm>
          <a:prstGeom prst="chevron">
            <a:avLst>
              <a:gd name="adj" fmla="val 50000"/>
            </a:avLst>
          </a:prstGeom>
          <a:solidFill>
            <a:srgbClr val="1C45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immediate</a:t>
            </a:r>
            <a:endParaRPr sz="8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76" name="Google Shape;776;p66"/>
          <p:cNvSpPr/>
          <p:nvPr/>
        </p:nvSpPr>
        <p:spPr>
          <a:xfrm>
            <a:off x="5119691" y="3892675"/>
            <a:ext cx="999600" cy="352200"/>
          </a:xfrm>
          <a:prstGeom prst="chevron">
            <a:avLst>
              <a:gd name="adj" fmla="val 50000"/>
            </a:avLst>
          </a:prstGeom>
          <a:solidFill>
            <a:srgbClr val="1C45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2-3 years</a:t>
            </a:r>
            <a:endParaRPr sz="8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77" name="Google Shape;777;p66"/>
          <p:cNvSpPr/>
          <p:nvPr/>
        </p:nvSpPr>
        <p:spPr>
          <a:xfrm>
            <a:off x="5982016" y="3892675"/>
            <a:ext cx="999600" cy="352200"/>
          </a:xfrm>
          <a:prstGeom prst="chevron">
            <a:avLst>
              <a:gd name="adj" fmla="val 50000"/>
            </a:avLst>
          </a:prstGeom>
          <a:solidFill>
            <a:srgbClr val="1C45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years</a:t>
            </a:r>
            <a:endParaRPr sz="8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78" name="Google Shape;778;p66"/>
          <p:cNvSpPr/>
          <p:nvPr/>
        </p:nvSpPr>
        <p:spPr>
          <a:xfrm>
            <a:off x="6844341" y="3892675"/>
            <a:ext cx="999600" cy="352200"/>
          </a:xfrm>
          <a:prstGeom prst="chevron">
            <a:avLst>
              <a:gd name="adj" fmla="val 50000"/>
            </a:avLst>
          </a:prstGeom>
          <a:solidFill>
            <a:srgbClr val="1C45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years</a:t>
            </a:r>
            <a:endParaRPr sz="8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79" name="Google Shape;779;p66"/>
          <p:cNvSpPr/>
          <p:nvPr/>
        </p:nvSpPr>
        <p:spPr>
          <a:xfrm>
            <a:off x="7706666" y="3892675"/>
            <a:ext cx="1056300" cy="352200"/>
          </a:xfrm>
          <a:prstGeom prst="chevron">
            <a:avLst>
              <a:gd name="adj" fmla="val 50000"/>
            </a:avLst>
          </a:prstGeom>
          <a:solidFill>
            <a:srgbClr val="1C45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decades</a:t>
            </a:r>
            <a:endParaRPr sz="8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80" name="Google Shape;780;p66"/>
          <p:cNvSpPr/>
          <p:nvPr/>
        </p:nvSpPr>
        <p:spPr>
          <a:xfrm>
            <a:off x="514350" y="3505100"/>
            <a:ext cx="3810000" cy="352200"/>
          </a:xfrm>
          <a:prstGeom prst="homePlate">
            <a:avLst>
              <a:gd name="adj" fmla="val 50000"/>
            </a:avLst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Pre-publication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81" name="Google Shape;781;p66"/>
          <p:cNvSpPr/>
          <p:nvPr/>
        </p:nvSpPr>
        <p:spPr>
          <a:xfrm>
            <a:off x="4200525" y="3505100"/>
            <a:ext cx="4562400" cy="352200"/>
          </a:xfrm>
          <a:prstGeom prst="chevron">
            <a:avLst>
              <a:gd name="adj" fmla="val 50000"/>
            </a:avLst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Post publication</a:t>
            </a:r>
            <a:endParaRPr sz="1200">
              <a:solidFill>
                <a:srgbClr val="FFFFFF"/>
              </a:solidFill>
              <a:latin typeface="+mn-lt"/>
              <a:ea typeface="Muli"/>
              <a:cs typeface="Muli"/>
              <a:sym typeface="Muli"/>
            </a:endParaRPr>
          </a:p>
        </p:txBody>
      </p:sp>
      <p:sp>
        <p:nvSpPr>
          <p:cNvPr id="782" name="Google Shape;782;p66"/>
          <p:cNvSpPr txBox="1">
            <a:spLocks noGrp="1"/>
          </p:cNvSpPr>
          <p:nvPr>
            <p:ph type="title" idx="2"/>
          </p:nvPr>
        </p:nvSpPr>
        <p:spPr>
          <a:xfrm>
            <a:off x="310325" y="237589"/>
            <a:ext cx="79389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+mn-lt"/>
              </a:rPr>
              <a:t>Data integrated in multiple dimensions - pun intended</a:t>
            </a:r>
            <a:endParaRPr>
              <a:solidFill>
                <a:srgbClr val="FFFFFF"/>
              </a:solidFill>
              <a:latin typeface="+mn-lt"/>
            </a:endParaRPr>
          </a:p>
        </p:txBody>
      </p:sp>
      <p:grpSp>
        <p:nvGrpSpPr>
          <p:cNvPr id="783" name="Google Shape;783;p66"/>
          <p:cNvGrpSpPr/>
          <p:nvPr/>
        </p:nvGrpSpPr>
        <p:grpSpPr>
          <a:xfrm>
            <a:off x="421408" y="1899362"/>
            <a:ext cx="8301170" cy="1420780"/>
            <a:chOff x="127550" y="1136000"/>
            <a:chExt cx="8749125" cy="1497450"/>
          </a:xfrm>
        </p:grpSpPr>
        <p:pic>
          <p:nvPicPr>
            <p:cNvPr id="784" name="Google Shape;784;p6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7550" y="1136000"/>
              <a:ext cx="8749125" cy="14974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5" name="Google Shape;785;p6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137603" y="1723294"/>
              <a:ext cx="326675" cy="319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6" name="Google Shape;786;p66"/>
            <p:cNvPicPr preferRelativeResize="0"/>
            <p:nvPr/>
          </p:nvPicPr>
          <p:blipFill rotWithShape="1">
            <a:blip r:embed="rId6">
              <a:alphaModFix/>
            </a:blip>
            <a:srcRect t="9" r="75259"/>
            <a:stretch/>
          </p:blipFill>
          <p:spPr>
            <a:xfrm>
              <a:off x="424624" y="1776151"/>
              <a:ext cx="452074" cy="281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7" name="Google Shape;787;p66"/>
            <p:cNvSpPr txBox="1"/>
            <p:nvPr/>
          </p:nvSpPr>
          <p:spPr>
            <a:xfrm>
              <a:off x="165925" y="2003600"/>
              <a:ext cx="9600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Grants</a:t>
              </a:r>
              <a:endParaRPr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sp>
          <p:nvSpPr>
            <p:cNvPr id="788" name="Google Shape;788;p66"/>
            <p:cNvSpPr txBox="1"/>
            <p:nvPr/>
          </p:nvSpPr>
          <p:spPr>
            <a:xfrm>
              <a:off x="981583" y="1548300"/>
              <a:ext cx="9600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Research</a:t>
              </a:r>
              <a:endParaRPr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sp>
          <p:nvSpPr>
            <p:cNvPr id="789" name="Google Shape;789;p66"/>
            <p:cNvSpPr txBox="1"/>
            <p:nvPr/>
          </p:nvSpPr>
          <p:spPr>
            <a:xfrm>
              <a:off x="1773542" y="1939450"/>
              <a:ext cx="10536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Conferences</a:t>
              </a:r>
              <a:endParaRPr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sp>
          <p:nvSpPr>
            <p:cNvPr id="790" name="Google Shape;790;p66"/>
            <p:cNvSpPr txBox="1"/>
            <p:nvPr/>
          </p:nvSpPr>
          <p:spPr>
            <a:xfrm>
              <a:off x="2643309" y="1513429"/>
              <a:ext cx="9600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Data sets</a:t>
              </a:r>
              <a:endParaRPr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sp>
          <p:nvSpPr>
            <p:cNvPr id="791" name="Google Shape;791;p66"/>
            <p:cNvSpPr txBox="1"/>
            <p:nvPr/>
          </p:nvSpPr>
          <p:spPr>
            <a:xfrm>
              <a:off x="3474750" y="1943600"/>
              <a:ext cx="9600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Publications</a:t>
              </a:r>
              <a:endParaRPr sz="9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sp>
          <p:nvSpPr>
            <p:cNvPr id="792" name="Google Shape;792;p66"/>
            <p:cNvSpPr txBox="1"/>
            <p:nvPr/>
          </p:nvSpPr>
          <p:spPr>
            <a:xfrm>
              <a:off x="4321000" y="1592438"/>
              <a:ext cx="9600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Tweets</a:t>
              </a:r>
              <a:b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</a:b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Blogs</a:t>
              </a:r>
              <a:endParaRPr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sp>
          <p:nvSpPr>
            <p:cNvPr id="793" name="Google Shape;793;p66"/>
            <p:cNvSpPr txBox="1"/>
            <p:nvPr/>
          </p:nvSpPr>
          <p:spPr>
            <a:xfrm>
              <a:off x="5174775" y="2089513"/>
              <a:ext cx="9600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Citations</a:t>
              </a:r>
              <a:endParaRPr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sp>
          <p:nvSpPr>
            <p:cNvPr id="794" name="Google Shape;794;p66"/>
            <p:cNvSpPr txBox="1"/>
            <p:nvPr/>
          </p:nvSpPr>
          <p:spPr>
            <a:xfrm>
              <a:off x="6052600" y="1616288"/>
              <a:ext cx="9600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Clinical</a:t>
              </a:r>
              <a:b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</a:b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Trials</a:t>
              </a:r>
              <a:endParaRPr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sp>
          <p:nvSpPr>
            <p:cNvPr id="795" name="Google Shape;795;p66"/>
            <p:cNvSpPr txBox="1"/>
            <p:nvPr/>
          </p:nvSpPr>
          <p:spPr>
            <a:xfrm>
              <a:off x="6955000" y="2146875"/>
              <a:ext cx="9600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Patents</a:t>
              </a:r>
              <a:endParaRPr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sp>
          <p:nvSpPr>
            <p:cNvPr id="796" name="Google Shape;796;p66"/>
            <p:cNvSpPr txBox="1"/>
            <p:nvPr/>
          </p:nvSpPr>
          <p:spPr>
            <a:xfrm>
              <a:off x="7831675" y="1639000"/>
              <a:ext cx="960000" cy="41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Policy</a:t>
              </a:r>
              <a:b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</a:br>
              <a:r>
                <a:rPr lang="en" sz="1000">
                  <a:solidFill>
                    <a:srgbClr val="FFFFFF"/>
                  </a:solidFill>
                  <a:latin typeface="+mn-lt"/>
                  <a:ea typeface="Muli SemiBold"/>
                  <a:cs typeface="Muli SemiBold"/>
                  <a:sym typeface="Muli SemiBold"/>
                </a:rPr>
                <a:t>docs</a:t>
              </a:r>
              <a:endParaRPr sz="1000">
                <a:solidFill>
                  <a:srgbClr val="FFFFFF"/>
                </a:solidFill>
                <a:latin typeface="+mn-lt"/>
                <a:ea typeface="Muli SemiBold"/>
                <a:cs typeface="Muli SemiBold"/>
                <a:sym typeface="Muli SemiBold"/>
              </a:endParaRPr>
            </a:p>
          </p:txBody>
        </p:sp>
        <p:pic>
          <p:nvPicPr>
            <p:cNvPr id="797" name="Google Shape;797;p6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291397" y="1338525"/>
              <a:ext cx="340350" cy="3004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8" name="Google Shape;798;p66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911562" y="1304996"/>
              <a:ext cx="394200" cy="3524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9" name="Google Shape;799;p66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3782341" y="1732217"/>
              <a:ext cx="340350" cy="3333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0" name="Google Shape;800;p66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4577866" y="1220675"/>
              <a:ext cx="422350" cy="422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1" name="Google Shape;801;p66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5268575" y="1627700"/>
              <a:ext cx="772399" cy="668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2" name="Google Shape;802;p66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6339026" y="1273777"/>
              <a:ext cx="366100" cy="358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3" name="Google Shape;803;p66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7211984" y="1802541"/>
              <a:ext cx="450475" cy="441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4" name="Google Shape;804;p66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8018942" y="1209900"/>
              <a:ext cx="644350" cy="55772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05" name="Google Shape;805;p66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872500" y="1080500"/>
            <a:ext cx="3177449" cy="119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6" name="Google Shape;806;p66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872500" y="1283675"/>
            <a:ext cx="2356649" cy="96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7" name="Google Shape;807;p66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3214075" y="1554900"/>
            <a:ext cx="835875" cy="70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8" name="Google Shape;808;p66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4034858" y="1558671"/>
            <a:ext cx="835875" cy="70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9" name="Google Shape;809;p66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4034850" y="1365444"/>
            <a:ext cx="2356650" cy="900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0" name="Google Shape;810;p66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4034850" y="1105762"/>
            <a:ext cx="3275001" cy="1141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11" name="Google Shape;811;p66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4034850" y="1127025"/>
            <a:ext cx="4128698" cy="114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2" name="Google Shape;812;p66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4034850" y="1654800"/>
            <a:ext cx="1575375" cy="64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7" name="Google Shape;817;p67"/>
          <p:cNvGrpSpPr/>
          <p:nvPr/>
        </p:nvGrpSpPr>
        <p:grpSpPr>
          <a:xfrm>
            <a:off x="2573110" y="1105863"/>
            <a:ext cx="1396800" cy="1209900"/>
            <a:chOff x="2573110" y="1105863"/>
            <a:chExt cx="1396800" cy="1209900"/>
          </a:xfrm>
        </p:grpSpPr>
        <p:sp>
          <p:nvSpPr>
            <p:cNvPr id="818" name="Google Shape;818;p67"/>
            <p:cNvSpPr/>
            <p:nvPr/>
          </p:nvSpPr>
          <p:spPr>
            <a:xfrm>
              <a:off x="2573110" y="1105863"/>
              <a:ext cx="1396800" cy="1209900"/>
            </a:xfrm>
            <a:prstGeom prst="hexagon">
              <a:avLst>
                <a:gd name="adj" fmla="val 28868"/>
                <a:gd name="vf" fmla="val 115470"/>
              </a:avLst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n-lt"/>
              </a:endParaRPr>
            </a:p>
          </p:txBody>
        </p:sp>
        <p:sp>
          <p:nvSpPr>
            <p:cNvPr id="819" name="Google Shape;819;p67"/>
            <p:cNvSpPr txBox="1"/>
            <p:nvPr/>
          </p:nvSpPr>
          <p:spPr>
            <a:xfrm>
              <a:off x="2796686" y="2047634"/>
              <a:ext cx="9765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1.0bn 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links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 Light"/>
                  <a:cs typeface="Muli Light"/>
                  <a:sym typeface="Muli Light"/>
                </a:rPr>
                <a:t> </a:t>
              </a:r>
              <a:endParaRPr sz="100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</p:grpSp>
      <p:sp>
        <p:nvSpPr>
          <p:cNvPr id="820" name="Google Shape;820;p67"/>
          <p:cNvSpPr txBox="1">
            <a:spLocks noGrp="1"/>
          </p:cNvSpPr>
          <p:nvPr>
            <p:ph type="title" idx="2"/>
          </p:nvPr>
        </p:nvSpPr>
        <p:spPr>
          <a:xfrm>
            <a:off x="310325" y="237600"/>
            <a:ext cx="6761100" cy="7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+mn-lt"/>
              </a:rPr>
              <a:t>The data and links dri</a:t>
            </a:r>
            <a:r>
              <a:rPr lang="en">
                <a:latin typeface="+mn-lt"/>
              </a:rPr>
              <a:t>ving </a:t>
            </a:r>
            <a:r>
              <a:rPr lang="en">
                <a:solidFill>
                  <a:srgbClr val="FFFFFF"/>
                </a:solidFill>
                <a:latin typeface="+mn-lt"/>
              </a:rPr>
              <a:t>Dimensions...</a:t>
            </a:r>
            <a:endParaRPr>
              <a:solidFill>
                <a:srgbClr val="FFFFFF"/>
              </a:solidFill>
              <a:latin typeface="+mn-lt"/>
            </a:endParaRPr>
          </a:p>
        </p:txBody>
      </p:sp>
      <p:grpSp>
        <p:nvGrpSpPr>
          <p:cNvPr id="821" name="Google Shape;821;p67"/>
          <p:cNvGrpSpPr/>
          <p:nvPr/>
        </p:nvGrpSpPr>
        <p:grpSpPr>
          <a:xfrm>
            <a:off x="2666857" y="3632489"/>
            <a:ext cx="1012801" cy="870975"/>
            <a:chOff x="1715376" y="1468836"/>
            <a:chExt cx="1106161" cy="951261"/>
          </a:xfrm>
        </p:grpSpPr>
        <p:pic>
          <p:nvPicPr>
            <p:cNvPr id="822" name="Google Shape;822;p6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719517" y="1468836"/>
              <a:ext cx="1102021" cy="951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3" name="Google Shape;823;p67"/>
            <p:cNvSpPr txBox="1"/>
            <p:nvPr/>
          </p:nvSpPr>
          <p:spPr>
            <a:xfrm>
              <a:off x="1715376" y="1526125"/>
              <a:ext cx="1083600" cy="83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rPr>
                <a:t>4.2m</a:t>
              </a:r>
              <a:endParaRPr sz="1200" b="1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rPr>
                <a:t>Grants</a:t>
              </a:r>
              <a:endParaRPr sz="1000" b="1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+mn-lt"/>
                  <a:ea typeface="Muli Light"/>
                  <a:cs typeface="Muli Light"/>
                  <a:sym typeface="Muli Light"/>
                </a:rPr>
                <a:t>$1.3 trillion in funding</a:t>
              </a:r>
              <a:endParaRPr sz="900">
                <a:solidFill>
                  <a:schemeClr val="lt1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</p:grpSp>
      <p:grpSp>
        <p:nvGrpSpPr>
          <p:cNvPr id="824" name="Google Shape;824;p67"/>
          <p:cNvGrpSpPr/>
          <p:nvPr/>
        </p:nvGrpSpPr>
        <p:grpSpPr>
          <a:xfrm>
            <a:off x="5219558" y="3620603"/>
            <a:ext cx="1031585" cy="894633"/>
            <a:chOff x="2935738" y="3485136"/>
            <a:chExt cx="1126676" cy="977100"/>
          </a:xfrm>
        </p:grpSpPr>
        <p:pic>
          <p:nvPicPr>
            <p:cNvPr id="825" name="Google Shape;825;p6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935738" y="3485136"/>
              <a:ext cx="1126676" cy="977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6" name="Google Shape;826;p67"/>
            <p:cNvSpPr txBox="1"/>
            <p:nvPr/>
          </p:nvSpPr>
          <p:spPr>
            <a:xfrm>
              <a:off x="2957276" y="3555625"/>
              <a:ext cx="1083600" cy="83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rPr>
                <a:t>368k</a:t>
              </a:r>
              <a:endParaRPr sz="1200" b="1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rPr>
                <a:t>Policy documents</a:t>
              </a:r>
              <a:endParaRPr sz="800">
                <a:solidFill>
                  <a:schemeClr val="lt1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</p:grpSp>
      <p:grpSp>
        <p:nvGrpSpPr>
          <p:cNvPr id="827" name="Google Shape;827;p67"/>
          <p:cNvGrpSpPr/>
          <p:nvPr/>
        </p:nvGrpSpPr>
        <p:grpSpPr>
          <a:xfrm>
            <a:off x="3942150" y="1072675"/>
            <a:ext cx="2314655" cy="930150"/>
            <a:chOff x="3942150" y="1072675"/>
            <a:chExt cx="2314655" cy="930150"/>
          </a:xfrm>
        </p:grpSpPr>
        <p:grpSp>
          <p:nvGrpSpPr>
            <p:cNvPr id="828" name="Google Shape;828;p67"/>
            <p:cNvGrpSpPr/>
            <p:nvPr/>
          </p:nvGrpSpPr>
          <p:grpSpPr>
            <a:xfrm>
              <a:off x="3942150" y="1072675"/>
              <a:ext cx="1201437" cy="286950"/>
              <a:chOff x="3942150" y="1072675"/>
              <a:chExt cx="1201437" cy="286950"/>
            </a:xfrm>
          </p:grpSpPr>
          <p:sp>
            <p:nvSpPr>
              <p:cNvPr id="829" name="Google Shape;829;p67"/>
              <p:cNvSpPr/>
              <p:nvPr/>
            </p:nvSpPr>
            <p:spPr>
              <a:xfrm>
                <a:off x="3958887" y="1218025"/>
                <a:ext cx="1184700" cy="141600"/>
              </a:xfrm>
              <a:prstGeom prst="rightArrow">
                <a:avLst>
                  <a:gd name="adj1" fmla="val 14018"/>
                  <a:gd name="adj2" fmla="val 93331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B3B3B3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+mn-lt"/>
                </a:endParaRPr>
              </a:p>
            </p:txBody>
          </p:sp>
          <p:sp>
            <p:nvSpPr>
              <p:cNvPr id="830" name="Google Shape;830;p67"/>
              <p:cNvSpPr txBox="1"/>
              <p:nvPr/>
            </p:nvSpPr>
            <p:spPr>
              <a:xfrm>
                <a:off x="3942150" y="1072675"/>
                <a:ext cx="1184700" cy="21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b="1">
                    <a:solidFill>
                      <a:srgbClr val="FFFFFF"/>
                    </a:solidFill>
                    <a:latin typeface="+mn-lt"/>
                    <a:ea typeface="Muli"/>
                    <a:cs typeface="Muli"/>
                    <a:sym typeface="Muli"/>
                  </a:rPr>
                  <a:t>700k </a:t>
                </a:r>
                <a:r>
                  <a:rPr lang="en" sz="1000">
                    <a:solidFill>
                      <a:srgbClr val="FFFFFF"/>
                    </a:solidFill>
                    <a:latin typeface="+mn-lt"/>
                    <a:ea typeface="Muli"/>
                    <a:cs typeface="Muli"/>
                    <a:sym typeface="Muli"/>
                  </a:rPr>
                  <a:t>links</a:t>
                </a:r>
                <a:r>
                  <a:rPr lang="en" sz="1000">
                    <a:solidFill>
                      <a:srgbClr val="FFFFFF"/>
                    </a:solidFill>
                    <a:latin typeface="+mn-lt"/>
                    <a:ea typeface="Muli Light"/>
                    <a:cs typeface="Muli Light"/>
                    <a:sym typeface="Muli Light"/>
                  </a:rPr>
                  <a:t> </a:t>
                </a:r>
                <a:endParaRPr sz="1000">
                  <a:solidFill>
                    <a:srgbClr val="FFFFFF"/>
                  </a:solidFill>
                  <a:latin typeface="+mn-lt"/>
                  <a:ea typeface="Muli Light"/>
                  <a:cs typeface="Muli Light"/>
                  <a:sym typeface="Muli Light"/>
                </a:endParaRPr>
              </a:p>
            </p:txBody>
          </p:sp>
        </p:grpSp>
        <p:sp>
          <p:nvSpPr>
            <p:cNvPr id="831" name="Google Shape;831;p67"/>
            <p:cNvSpPr txBox="1"/>
            <p:nvPr/>
          </p:nvSpPr>
          <p:spPr>
            <a:xfrm>
              <a:off x="3951892" y="1330650"/>
              <a:ext cx="1184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399k 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links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 Light"/>
                  <a:cs typeface="Muli Light"/>
                  <a:sym typeface="Muli Light"/>
                </a:rPr>
                <a:t> </a:t>
              </a:r>
              <a:endParaRPr sz="100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  <p:sp>
          <p:nvSpPr>
            <p:cNvPr id="832" name="Google Shape;832;p67"/>
            <p:cNvSpPr/>
            <p:nvPr/>
          </p:nvSpPr>
          <p:spPr>
            <a:xfrm rot="10800000">
              <a:off x="3942150" y="1476050"/>
              <a:ext cx="1184700" cy="141600"/>
            </a:xfrm>
            <a:prstGeom prst="rightArrow">
              <a:avLst>
                <a:gd name="adj1" fmla="val 13770"/>
                <a:gd name="adj2" fmla="val 93331"/>
              </a:avLst>
            </a:prstGeom>
            <a:gradFill>
              <a:gsLst>
                <a:gs pos="0">
                  <a:srgbClr val="FFFFFF"/>
                </a:gs>
                <a:gs pos="100000">
                  <a:srgbClr val="B3B3B3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n-lt"/>
              </a:endParaRPr>
            </a:p>
          </p:txBody>
        </p:sp>
        <p:grpSp>
          <p:nvGrpSpPr>
            <p:cNvPr id="833" name="Google Shape;833;p67"/>
            <p:cNvGrpSpPr/>
            <p:nvPr/>
          </p:nvGrpSpPr>
          <p:grpSpPr>
            <a:xfrm>
              <a:off x="5213891" y="1095946"/>
              <a:ext cx="1042914" cy="906879"/>
              <a:chOff x="6114091" y="1095946"/>
              <a:chExt cx="1042914" cy="906879"/>
            </a:xfrm>
          </p:grpSpPr>
          <p:pic>
            <p:nvPicPr>
              <p:cNvPr id="834" name="Google Shape;834;p67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6114091" y="1095946"/>
                <a:ext cx="1042914" cy="90687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35" name="Google Shape;835;p67"/>
              <p:cNvSpPr txBox="1"/>
              <p:nvPr/>
            </p:nvSpPr>
            <p:spPr>
              <a:xfrm>
                <a:off x="6114097" y="1166547"/>
                <a:ext cx="992100" cy="76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435k</a:t>
                </a:r>
                <a:endParaRPr sz="12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Clinical</a:t>
                </a:r>
                <a:br>
                  <a:rPr lang="en" sz="10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</a:br>
                <a:r>
                  <a:rPr lang="en" sz="10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trials</a:t>
                </a:r>
                <a:endParaRPr sz="10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</p:grpSp>
      <p:cxnSp>
        <p:nvCxnSpPr>
          <p:cNvPr id="836" name="Google Shape;836;p67"/>
          <p:cNvCxnSpPr/>
          <p:nvPr/>
        </p:nvCxnSpPr>
        <p:spPr>
          <a:xfrm>
            <a:off x="3680500" y="2350750"/>
            <a:ext cx="1758600" cy="1223400"/>
          </a:xfrm>
          <a:prstGeom prst="straightConnector1">
            <a:avLst/>
          </a:prstGeom>
          <a:noFill/>
          <a:ln w="19050" cap="flat" cmpd="sng">
            <a:solidFill>
              <a:srgbClr val="EFEFE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37" name="Google Shape;837;p67"/>
          <p:cNvGrpSpPr/>
          <p:nvPr/>
        </p:nvGrpSpPr>
        <p:grpSpPr>
          <a:xfrm>
            <a:off x="3930025" y="1824786"/>
            <a:ext cx="3165000" cy="965100"/>
            <a:chOff x="3930025" y="1824786"/>
            <a:chExt cx="3165000" cy="965100"/>
          </a:xfrm>
        </p:grpSpPr>
        <p:sp>
          <p:nvSpPr>
            <p:cNvPr id="838" name="Google Shape;838;p67"/>
            <p:cNvSpPr/>
            <p:nvPr/>
          </p:nvSpPr>
          <p:spPr>
            <a:xfrm rot="889399">
              <a:off x="3894320" y="2236424"/>
              <a:ext cx="3236410" cy="141824"/>
            </a:xfrm>
            <a:prstGeom prst="rightArrow">
              <a:avLst>
                <a:gd name="adj1" fmla="val 14646"/>
                <a:gd name="adj2" fmla="val 93331"/>
              </a:avLst>
            </a:prstGeom>
            <a:gradFill>
              <a:gsLst>
                <a:gs pos="0">
                  <a:srgbClr val="FFFFFF"/>
                </a:gs>
                <a:gs pos="100000">
                  <a:srgbClr val="B3B3B3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n-lt"/>
              </a:endParaRPr>
            </a:p>
          </p:txBody>
        </p:sp>
        <p:sp>
          <p:nvSpPr>
            <p:cNvPr id="839" name="Google Shape;839;p67"/>
            <p:cNvSpPr txBox="1"/>
            <p:nvPr/>
          </p:nvSpPr>
          <p:spPr>
            <a:xfrm rot="897287">
              <a:off x="4914428" y="2086055"/>
              <a:ext cx="1184623" cy="216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11m 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links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 Light"/>
                  <a:cs typeface="Muli Light"/>
                  <a:sym typeface="Muli Light"/>
                </a:rPr>
                <a:t> </a:t>
              </a:r>
              <a:endParaRPr sz="100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</p:grpSp>
      <p:grpSp>
        <p:nvGrpSpPr>
          <p:cNvPr id="840" name="Google Shape;840;p67"/>
          <p:cNvGrpSpPr/>
          <p:nvPr/>
        </p:nvGrpSpPr>
        <p:grpSpPr>
          <a:xfrm>
            <a:off x="3809995" y="2058337"/>
            <a:ext cx="3261300" cy="1000800"/>
            <a:chOff x="3809995" y="2058337"/>
            <a:chExt cx="3261300" cy="1000800"/>
          </a:xfrm>
        </p:grpSpPr>
        <p:sp>
          <p:nvSpPr>
            <p:cNvPr id="841" name="Google Shape;841;p67"/>
            <p:cNvSpPr/>
            <p:nvPr/>
          </p:nvSpPr>
          <p:spPr>
            <a:xfrm rot="-9900354">
              <a:off x="3771464" y="2487786"/>
              <a:ext cx="3338363" cy="141901"/>
            </a:xfrm>
            <a:prstGeom prst="rightArrow">
              <a:avLst>
                <a:gd name="adj1" fmla="val 14225"/>
                <a:gd name="adj2" fmla="val 93331"/>
              </a:avLst>
            </a:prstGeom>
            <a:gradFill>
              <a:gsLst>
                <a:gs pos="0">
                  <a:srgbClr val="FFFFFF"/>
                </a:gs>
                <a:gs pos="100000">
                  <a:srgbClr val="B3B3B3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n-lt"/>
              </a:endParaRPr>
            </a:p>
          </p:txBody>
        </p:sp>
        <p:sp>
          <p:nvSpPr>
            <p:cNvPr id="842" name="Google Shape;842;p67"/>
            <p:cNvSpPr txBox="1"/>
            <p:nvPr/>
          </p:nvSpPr>
          <p:spPr>
            <a:xfrm rot="897287">
              <a:off x="4814715" y="2328889"/>
              <a:ext cx="1184623" cy="216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10m 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links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 Light"/>
                  <a:cs typeface="Muli Light"/>
                  <a:sym typeface="Muli Light"/>
                </a:rPr>
                <a:t> </a:t>
              </a:r>
              <a:endParaRPr sz="100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</p:grpSp>
      <p:grpSp>
        <p:nvGrpSpPr>
          <p:cNvPr id="843" name="Google Shape;843;p67"/>
          <p:cNvGrpSpPr/>
          <p:nvPr/>
        </p:nvGrpSpPr>
        <p:grpSpPr>
          <a:xfrm>
            <a:off x="7103852" y="2219164"/>
            <a:ext cx="1396800" cy="1227141"/>
            <a:chOff x="7103852" y="2219164"/>
            <a:chExt cx="1396800" cy="1227141"/>
          </a:xfrm>
        </p:grpSpPr>
        <p:sp>
          <p:nvSpPr>
            <p:cNvPr id="844" name="Google Shape;844;p67"/>
            <p:cNvSpPr/>
            <p:nvPr/>
          </p:nvSpPr>
          <p:spPr>
            <a:xfrm>
              <a:off x="7103852" y="2236404"/>
              <a:ext cx="1396800" cy="1209900"/>
            </a:xfrm>
            <a:prstGeom prst="hexagon">
              <a:avLst>
                <a:gd name="adj" fmla="val 28868"/>
                <a:gd name="vf" fmla="val 115470"/>
              </a:avLst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n-lt"/>
              </a:endParaRPr>
            </a:p>
          </p:txBody>
        </p:sp>
        <p:grpSp>
          <p:nvGrpSpPr>
            <p:cNvPr id="845" name="Google Shape;845;p67"/>
            <p:cNvGrpSpPr/>
            <p:nvPr/>
          </p:nvGrpSpPr>
          <p:grpSpPr>
            <a:xfrm>
              <a:off x="7187928" y="2219164"/>
              <a:ext cx="1023091" cy="892012"/>
              <a:chOff x="2910975" y="2099775"/>
              <a:chExt cx="1117400" cy="974237"/>
            </a:xfrm>
          </p:grpSpPr>
          <p:pic>
            <p:nvPicPr>
              <p:cNvPr id="846" name="Google Shape;846;p67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2910975" y="2103388"/>
                <a:ext cx="1117400" cy="9706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47" name="Google Shape;847;p67"/>
              <p:cNvSpPr txBox="1"/>
              <p:nvPr/>
            </p:nvSpPr>
            <p:spPr>
              <a:xfrm>
                <a:off x="2935750" y="2099775"/>
                <a:ext cx="1067700" cy="95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37m</a:t>
                </a:r>
                <a:endParaRPr sz="12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chemeClr val="lt1"/>
                    </a:solidFill>
                    <a:latin typeface="+mn-lt"/>
                    <a:ea typeface="Muli SemiBold"/>
                    <a:cs typeface="Muli SemiBold"/>
                    <a:sym typeface="Muli SemiBold"/>
                  </a:rPr>
                  <a:t>Patents</a:t>
                </a:r>
                <a:endParaRPr sz="1000">
                  <a:latin typeface="+mn-lt"/>
                  <a:ea typeface="Muli SemiBold"/>
                  <a:cs typeface="Muli SemiBold"/>
                  <a:sym typeface="Muli SemiBold"/>
                </a:endParaRPr>
              </a:p>
            </p:txBody>
          </p:sp>
        </p:grpSp>
        <p:sp>
          <p:nvSpPr>
            <p:cNvPr id="848" name="Google Shape;848;p67"/>
            <p:cNvSpPr txBox="1"/>
            <p:nvPr/>
          </p:nvSpPr>
          <p:spPr>
            <a:xfrm>
              <a:off x="7312034" y="3167725"/>
              <a:ext cx="9765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318m 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links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 Light"/>
                  <a:cs typeface="Muli Light"/>
                  <a:sym typeface="Muli Light"/>
                </a:rPr>
                <a:t> </a:t>
              </a:r>
              <a:endParaRPr sz="100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</p:grpSp>
      <p:grpSp>
        <p:nvGrpSpPr>
          <p:cNvPr id="849" name="Google Shape;849;p67"/>
          <p:cNvGrpSpPr/>
          <p:nvPr/>
        </p:nvGrpSpPr>
        <p:grpSpPr>
          <a:xfrm>
            <a:off x="3619550" y="3082558"/>
            <a:ext cx="3576600" cy="722867"/>
            <a:chOff x="3619550" y="3082558"/>
            <a:chExt cx="3576600" cy="722867"/>
          </a:xfrm>
        </p:grpSpPr>
        <p:cxnSp>
          <p:nvCxnSpPr>
            <p:cNvPr id="850" name="Google Shape;850;p67"/>
            <p:cNvCxnSpPr/>
            <p:nvPr/>
          </p:nvCxnSpPr>
          <p:spPr>
            <a:xfrm flipH="1">
              <a:off x="3619550" y="3171825"/>
              <a:ext cx="3576600" cy="633600"/>
            </a:xfrm>
            <a:prstGeom prst="straightConnector1">
              <a:avLst/>
            </a:prstGeom>
            <a:noFill/>
            <a:ln w="19050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51" name="Google Shape;851;p67"/>
            <p:cNvSpPr txBox="1"/>
            <p:nvPr/>
          </p:nvSpPr>
          <p:spPr>
            <a:xfrm rot="-585198">
              <a:off x="5380609" y="3233976"/>
              <a:ext cx="1806308" cy="2167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155k 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links</a:t>
              </a:r>
              <a:endParaRPr sz="10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202k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 Light"/>
                  <a:cs typeface="Muli Light"/>
                  <a:sym typeface="Muli Light"/>
                </a:rPr>
                <a:t> to funders </a:t>
              </a:r>
              <a:endParaRPr sz="100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</p:grpSp>
      <p:grpSp>
        <p:nvGrpSpPr>
          <p:cNvPr id="852" name="Google Shape;852;p67"/>
          <p:cNvGrpSpPr/>
          <p:nvPr/>
        </p:nvGrpSpPr>
        <p:grpSpPr>
          <a:xfrm>
            <a:off x="3342150" y="1832075"/>
            <a:ext cx="1933225" cy="1734001"/>
            <a:chOff x="3342150" y="1832075"/>
            <a:chExt cx="1933225" cy="1734001"/>
          </a:xfrm>
        </p:grpSpPr>
        <p:cxnSp>
          <p:nvCxnSpPr>
            <p:cNvPr id="853" name="Google Shape;853;p67"/>
            <p:cNvCxnSpPr/>
            <p:nvPr/>
          </p:nvCxnSpPr>
          <p:spPr>
            <a:xfrm flipH="1">
              <a:off x="3492175" y="1832075"/>
              <a:ext cx="1783200" cy="1734000"/>
            </a:xfrm>
            <a:prstGeom prst="straightConnector1">
              <a:avLst/>
            </a:prstGeom>
            <a:noFill/>
            <a:ln w="19050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54" name="Google Shape;854;p67"/>
            <p:cNvSpPr txBox="1"/>
            <p:nvPr/>
          </p:nvSpPr>
          <p:spPr>
            <a:xfrm rot="-2701295">
              <a:off x="3253751" y="2982776"/>
              <a:ext cx="1125997" cy="2167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370k 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to funders</a:t>
              </a:r>
              <a:endParaRPr sz="100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</p:grpSp>
      <p:grpSp>
        <p:nvGrpSpPr>
          <p:cNvPr id="855" name="Google Shape;855;p67"/>
          <p:cNvGrpSpPr/>
          <p:nvPr/>
        </p:nvGrpSpPr>
        <p:grpSpPr>
          <a:xfrm>
            <a:off x="927314" y="1816852"/>
            <a:ext cx="1739007" cy="1295051"/>
            <a:chOff x="927314" y="1816852"/>
            <a:chExt cx="1739007" cy="1295051"/>
          </a:xfrm>
        </p:grpSpPr>
        <p:grpSp>
          <p:nvGrpSpPr>
            <p:cNvPr id="856" name="Google Shape;856;p67"/>
            <p:cNvGrpSpPr/>
            <p:nvPr/>
          </p:nvGrpSpPr>
          <p:grpSpPr>
            <a:xfrm>
              <a:off x="927314" y="2218438"/>
              <a:ext cx="1027464" cy="893465"/>
              <a:chOff x="4176650" y="2865275"/>
              <a:chExt cx="1122176" cy="975825"/>
            </a:xfrm>
          </p:grpSpPr>
          <p:pic>
            <p:nvPicPr>
              <p:cNvPr id="857" name="Google Shape;857;p67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4176650" y="2865275"/>
                <a:ext cx="1122175" cy="9758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58" name="Google Shape;858;p67"/>
              <p:cNvSpPr txBox="1"/>
              <p:nvPr/>
            </p:nvSpPr>
            <p:spPr>
              <a:xfrm>
                <a:off x="4215226" y="2935138"/>
                <a:ext cx="1083600" cy="836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84m</a:t>
                </a:r>
                <a:endParaRPr sz="12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Altmetric</a:t>
                </a:r>
                <a:br>
                  <a:rPr lang="en" sz="10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</a:br>
                <a:r>
                  <a:rPr lang="en" sz="10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data </a:t>
                </a:r>
                <a:endParaRPr sz="10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b="1">
                    <a:solidFill>
                      <a:schemeClr val="lt1"/>
                    </a:solidFill>
                    <a:latin typeface="+mn-lt"/>
                    <a:ea typeface="Muli"/>
                    <a:cs typeface="Muli"/>
                    <a:sym typeface="Muli"/>
                  </a:rPr>
                  <a:t>points</a:t>
                </a:r>
                <a:endParaRPr sz="10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endParaRPr>
              </a:p>
            </p:txBody>
          </p:sp>
        </p:grpSp>
        <p:grpSp>
          <p:nvGrpSpPr>
            <p:cNvPr id="859" name="Google Shape;859;p67"/>
            <p:cNvGrpSpPr/>
            <p:nvPr/>
          </p:nvGrpSpPr>
          <p:grpSpPr>
            <a:xfrm>
              <a:off x="1783450" y="1816852"/>
              <a:ext cx="882871" cy="605400"/>
              <a:chOff x="1783450" y="1816852"/>
              <a:chExt cx="882871" cy="605400"/>
            </a:xfrm>
          </p:grpSpPr>
          <p:cxnSp>
            <p:nvCxnSpPr>
              <p:cNvPr id="860" name="Google Shape;860;p67"/>
              <p:cNvCxnSpPr/>
              <p:nvPr/>
            </p:nvCxnSpPr>
            <p:spPr>
              <a:xfrm flipH="1">
                <a:off x="1884221" y="2003837"/>
                <a:ext cx="782100" cy="4020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F3F3F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61" name="Google Shape;861;p67"/>
              <p:cNvSpPr txBox="1"/>
              <p:nvPr/>
            </p:nvSpPr>
            <p:spPr>
              <a:xfrm rot="-1703412">
                <a:off x="1782464" y="2011163"/>
                <a:ext cx="871972" cy="2167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b="1">
                    <a:solidFill>
                      <a:srgbClr val="FFFFFF"/>
                    </a:solidFill>
                    <a:latin typeface="+mn-lt"/>
                    <a:ea typeface="Muli"/>
                    <a:cs typeface="Muli"/>
                    <a:sym typeface="Muli"/>
                  </a:rPr>
                  <a:t>12m </a:t>
                </a:r>
                <a:r>
                  <a:rPr lang="en" sz="1000">
                    <a:solidFill>
                      <a:srgbClr val="FFFFFF"/>
                    </a:solidFill>
                    <a:latin typeface="+mn-lt"/>
                    <a:ea typeface="Muli"/>
                    <a:cs typeface="Muli"/>
                    <a:sym typeface="Muli"/>
                  </a:rPr>
                  <a:t>links</a:t>
                </a:r>
                <a:endParaRPr sz="1000">
                  <a:solidFill>
                    <a:srgbClr val="FFFFFF"/>
                  </a:solidFill>
                  <a:latin typeface="+mn-lt"/>
                  <a:ea typeface="Muli Light"/>
                  <a:cs typeface="Muli Light"/>
                  <a:sym typeface="Muli Light"/>
                </a:endParaRPr>
              </a:p>
            </p:txBody>
          </p:sp>
        </p:grpSp>
      </p:grpSp>
      <p:grpSp>
        <p:nvGrpSpPr>
          <p:cNvPr id="862" name="Google Shape;862;p67"/>
          <p:cNvGrpSpPr/>
          <p:nvPr/>
        </p:nvGrpSpPr>
        <p:grpSpPr>
          <a:xfrm>
            <a:off x="2658074" y="1093716"/>
            <a:ext cx="1047143" cy="894873"/>
            <a:chOff x="2658074" y="1093716"/>
            <a:chExt cx="1047143" cy="894873"/>
          </a:xfrm>
        </p:grpSpPr>
        <p:pic>
          <p:nvPicPr>
            <p:cNvPr id="863" name="Google Shape;863;p67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658074" y="1093716"/>
              <a:ext cx="1031584" cy="8948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64" name="Google Shape;864;p67"/>
            <p:cNvSpPr txBox="1"/>
            <p:nvPr/>
          </p:nvSpPr>
          <p:spPr>
            <a:xfrm>
              <a:off x="2662117" y="1173233"/>
              <a:ext cx="1043100" cy="76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rPr>
                <a:t>97m</a:t>
              </a:r>
              <a:endParaRPr sz="1200" b="1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rPr>
                <a:t>Publications</a:t>
              </a:r>
              <a:r>
                <a:rPr lang="en" sz="12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rPr>
                <a:t/>
              </a:r>
              <a:br>
                <a:rPr lang="en" sz="1200" b="1">
                  <a:solidFill>
                    <a:schemeClr val="lt1"/>
                  </a:solidFill>
                  <a:latin typeface="+mn-lt"/>
                  <a:ea typeface="Muli"/>
                  <a:cs typeface="Muli"/>
                  <a:sym typeface="Muli"/>
                </a:rPr>
              </a:br>
              <a:r>
                <a:rPr lang="en" sz="900">
                  <a:solidFill>
                    <a:schemeClr val="lt1"/>
                  </a:solidFill>
                  <a:latin typeface="+mn-lt"/>
                  <a:ea typeface="Muli Light"/>
                  <a:cs typeface="Muli Light"/>
                  <a:sym typeface="Muli Light"/>
                </a:rPr>
                <a:t>improved metadata</a:t>
              </a:r>
              <a:endParaRPr sz="900">
                <a:solidFill>
                  <a:schemeClr val="lt1"/>
                </a:solidFill>
                <a:latin typeface="+mn-lt"/>
                <a:ea typeface="Muli Light"/>
                <a:cs typeface="Muli Light"/>
                <a:sym typeface="Muli Light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900">
                  <a:solidFill>
                    <a:schemeClr val="lt1"/>
                  </a:solidFill>
                  <a:latin typeface="+mn-lt"/>
                  <a:ea typeface="Muli Light"/>
                  <a:cs typeface="Muli Light"/>
                  <a:sym typeface="Muli Light"/>
                </a:rPr>
                <a:t>of 60m</a:t>
              </a:r>
              <a:endParaRPr sz="900" b="1">
                <a:solidFill>
                  <a:schemeClr val="lt1"/>
                </a:solidFill>
                <a:latin typeface="+mn-lt"/>
                <a:ea typeface="Muli"/>
                <a:cs typeface="Muli"/>
                <a:sym typeface="Muli"/>
              </a:endParaRPr>
            </a:p>
          </p:txBody>
        </p:sp>
      </p:grpSp>
      <p:grpSp>
        <p:nvGrpSpPr>
          <p:cNvPr id="865" name="Google Shape;865;p67"/>
          <p:cNvGrpSpPr/>
          <p:nvPr/>
        </p:nvGrpSpPr>
        <p:grpSpPr>
          <a:xfrm>
            <a:off x="3075149" y="2415562"/>
            <a:ext cx="217200" cy="1140300"/>
            <a:chOff x="3075149" y="2415562"/>
            <a:chExt cx="217200" cy="1140300"/>
          </a:xfrm>
        </p:grpSpPr>
        <p:cxnSp>
          <p:nvCxnSpPr>
            <p:cNvPr id="866" name="Google Shape;866;p67"/>
            <p:cNvCxnSpPr>
              <a:stCxn id="867" idx="3"/>
            </p:cNvCxnSpPr>
            <p:nvPr/>
          </p:nvCxnSpPr>
          <p:spPr>
            <a:xfrm>
              <a:off x="3183599" y="2415562"/>
              <a:ext cx="300" cy="1140300"/>
            </a:xfrm>
            <a:prstGeom prst="straightConnector1">
              <a:avLst/>
            </a:prstGeom>
            <a:noFill/>
            <a:ln w="19050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7" name="Google Shape;867;p67"/>
            <p:cNvSpPr txBox="1"/>
            <p:nvPr/>
          </p:nvSpPr>
          <p:spPr>
            <a:xfrm rot="-5400916">
              <a:off x="2620799" y="2870062"/>
              <a:ext cx="1125900" cy="2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9.9m </a:t>
              </a:r>
              <a: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links</a:t>
              </a:r>
              <a:b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</a:br>
              <a:r>
                <a:rPr lang="en" sz="1000">
                  <a:solidFill>
                    <a:srgbClr val="FFFFFF"/>
                  </a:solidFill>
                  <a:latin typeface="+mn-lt"/>
                  <a:ea typeface="Muli"/>
                  <a:cs typeface="Muli"/>
                  <a:sym typeface="Muli"/>
                </a:rPr>
                <a:t>16m to funders</a:t>
              </a:r>
              <a:endParaRPr sz="1000">
                <a:solidFill>
                  <a:srgbClr val="FFFFFF"/>
                </a:solidFill>
                <a:latin typeface="+mn-lt"/>
                <a:ea typeface="Muli Light"/>
                <a:cs typeface="Muli Light"/>
                <a:sym typeface="Muli Light"/>
              </a:endParaRPr>
            </a:p>
          </p:txBody>
        </p:sp>
      </p:grpSp>
      <p:sp>
        <p:nvSpPr>
          <p:cNvPr id="868" name="Google Shape;868;p67"/>
          <p:cNvSpPr txBox="1"/>
          <p:nvPr/>
        </p:nvSpPr>
        <p:spPr>
          <a:xfrm rot="2088718">
            <a:off x="4285097" y="2935804"/>
            <a:ext cx="1126146" cy="216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865k </a:t>
            </a:r>
            <a:r>
              <a:rPr lang="en" sz="1000">
                <a:solidFill>
                  <a:srgbClr val="FFFFFF"/>
                </a:solidFill>
                <a:latin typeface="+mn-lt"/>
                <a:ea typeface="Muli"/>
                <a:cs typeface="Muli"/>
                <a:sym typeface="Muli"/>
              </a:rPr>
              <a:t>links</a:t>
            </a:r>
            <a:endParaRPr sz="1000">
              <a:solidFill>
                <a:srgbClr val="FFFFFF"/>
              </a:solidFill>
              <a:latin typeface="+mn-lt"/>
              <a:ea typeface="Muli Light"/>
              <a:cs typeface="Muli Light"/>
              <a:sym typeface="Mul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mension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mension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919</Words>
  <Application>Microsoft Office PowerPoint</Application>
  <PresentationFormat>Ekran Gösterisi (16:9)</PresentationFormat>
  <Paragraphs>221</Paragraphs>
  <Slides>26</Slides>
  <Notes>26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26</vt:i4>
      </vt:variant>
    </vt:vector>
  </HeadingPairs>
  <TitlesOfParts>
    <vt:vector size="36" baseType="lpstr">
      <vt:lpstr>Arial</vt:lpstr>
      <vt:lpstr>Avenir</vt:lpstr>
      <vt:lpstr>Lato</vt:lpstr>
      <vt:lpstr>Lato Light</vt:lpstr>
      <vt:lpstr>Muli</vt:lpstr>
      <vt:lpstr>Muli Light</vt:lpstr>
      <vt:lpstr>Muli SemiBold</vt:lpstr>
      <vt:lpstr>Verdana</vt:lpstr>
      <vt:lpstr>Dimensions</vt:lpstr>
      <vt:lpstr>Dimensions</vt:lpstr>
      <vt:lpstr> Using Dimensions to Drive Insight</vt:lpstr>
      <vt:lpstr>PowerPoint Sunusu</vt:lpstr>
      <vt:lpstr>Digital Science – a portfolio of innovative companies</vt:lpstr>
      <vt:lpstr>Challenges in the research information landscape</vt:lpstr>
      <vt:lpstr>The Digital Science team’s vision</vt:lpstr>
      <vt:lpstr>PowerPoint Sunusu</vt:lpstr>
      <vt:lpstr>Enriched and interlinked –  a modern approach to research data management</vt:lpstr>
      <vt:lpstr>Data integrated in multiple dimensions - pun intended</vt:lpstr>
      <vt:lpstr>The data and links driving Dimensions...</vt:lpstr>
      <vt:lpstr>Dimensions and metrics</vt:lpstr>
      <vt:lpstr>The metrics in Dimensions - close to the data...</vt:lpstr>
      <vt:lpstr>Dimensions Badges and  open Metrics API</vt:lpstr>
      <vt:lpstr>The Dimensions API </vt:lpstr>
      <vt:lpstr>Free DOI Analysis</vt:lpstr>
      <vt:lpstr>Use cases</vt:lpstr>
      <vt:lpstr>Dimensions application overview </vt:lpstr>
      <vt:lpstr>What can Dimensions tell us about research output in Turkey?</vt:lpstr>
      <vt:lpstr>Let’s take a look at Yusef’s output! </vt:lpstr>
      <vt:lpstr>600 citations… what about the Altmetric data?</vt:lpstr>
      <vt:lpstr>25 patents associated with this one article!</vt:lpstr>
      <vt:lpstr>Grant funding in Turkey - future outlook</vt:lpstr>
      <vt:lpstr>Grant funding in Turkey - international funding</vt:lpstr>
      <vt:lpstr>Industrial impact integrated in Dimensions - patents </vt:lpstr>
      <vt:lpstr>How Dimensions works with publishers</vt:lpstr>
      <vt:lpstr>How Dimensions works with publishers</vt:lpstr>
      <vt:lpstr>Questions?  s.grimme@digital-science.com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Dimensions to Drive Insight</dc:title>
  <dc:creator>Personel</dc:creator>
  <cp:lastModifiedBy>Personel</cp:lastModifiedBy>
  <cp:revision>4</cp:revision>
  <dcterms:modified xsi:type="dcterms:W3CDTF">2018-11-09T06:36:40Z</dcterms:modified>
</cp:coreProperties>
</file>