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61" r:id="rId3"/>
    <p:sldId id="284" r:id="rId4"/>
    <p:sldId id="285" r:id="rId5"/>
    <p:sldId id="295" r:id="rId6"/>
    <p:sldId id="287" r:id="rId7"/>
    <p:sldId id="288" r:id="rId8"/>
    <p:sldId id="289" r:id="rId9"/>
    <p:sldId id="297" r:id="rId10"/>
    <p:sldId id="307" r:id="rId11"/>
    <p:sldId id="309" r:id="rId12"/>
    <p:sldId id="312" r:id="rId13"/>
    <p:sldId id="313" r:id="rId14"/>
    <p:sldId id="302" r:id="rId15"/>
    <p:sldId id="318" r:id="rId16"/>
    <p:sldId id="319" r:id="rId17"/>
    <p:sldId id="308" r:id="rId18"/>
    <p:sldId id="314" r:id="rId19"/>
    <p:sldId id="316" r:id="rId20"/>
    <p:sldId id="317" r:id="rId21"/>
    <p:sldId id="306" r:id="rId22"/>
    <p:sldId id="298" r:id="rId23"/>
    <p:sldId id="299" r:id="rId24"/>
    <p:sldId id="303" r:id="rId25"/>
    <p:sldId id="300" r:id="rId26"/>
    <p:sldId id="305" r:id="rId27"/>
    <p:sldId id="278" r:id="rId28"/>
  </p:sldIdLst>
  <p:sldSz cx="9144000" cy="5143500" type="screen16x9"/>
  <p:notesSz cx="6858000" cy="9144000"/>
  <p:embeddedFontLst>
    <p:embeddedFont>
      <p:font typeface="ＭＳ Ｐゴシック" panose="020B0600070205080204" pitchFamily="34" charset="-128"/>
      <p:regular r:id="rId30"/>
    </p:embeddedFont>
    <p:embeddedFont>
      <p:font typeface="Poppins Light" panose="020B0604020202020204" charset="-94"/>
      <p:regular r:id="rId31"/>
      <p:bold r:id="rId32"/>
      <p:italic r:id="rId33"/>
      <p:boldItalic r:id="rId34"/>
    </p:embeddedFont>
    <p:embeddedFont>
      <p:font typeface="Verdana" panose="020B0604030504040204" pitchFamily="34" charset="0"/>
      <p:regular r:id="rId35"/>
      <p:bold r:id="rId36"/>
      <p:italic r:id="rId37"/>
      <p:boldItalic r:id="rId38"/>
    </p:embeddedFont>
    <p:embeddedFont>
      <p:font typeface="Poppins" panose="020B0604020202020204" charset="-94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CE3"/>
    <a:srgbClr val="381C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FCABE27-EB83-4505-B3F6-6C4442D6815C}">
  <a:tblStyle styleId="{3FCABE27-EB83-4505-B3F6-6C4442D681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80378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9008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4152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8749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2987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54581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6157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61364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5615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4529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1704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6194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6988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4727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8559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7191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42122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57311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5280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186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1764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6364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1183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20317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647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8942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180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A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/>
          <p:nvPr/>
        </p:nvSpPr>
        <p:spPr>
          <a:xfrm>
            <a:off x="764000" y="-1236275"/>
            <a:ext cx="7616100" cy="76161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1"/>
          <p:cNvSpPr/>
          <p:nvPr/>
        </p:nvSpPr>
        <p:spPr>
          <a:xfrm>
            <a:off x="1198300" y="-801975"/>
            <a:ext cx="6747000" cy="67470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"/>
          <p:cNvSpPr/>
          <p:nvPr/>
        </p:nvSpPr>
        <p:spPr>
          <a:xfrm>
            <a:off x="2267900" y="267625"/>
            <a:ext cx="4608300" cy="46083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1"/>
          <p:cNvSpPr/>
          <p:nvPr/>
        </p:nvSpPr>
        <p:spPr>
          <a:xfrm>
            <a:off x="-704850" y="-2705100"/>
            <a:ext cx="10553700" cy="10553700"/>
          </a:xfrm>
          <a:prstGeom prst="donut">
            <a:avLst>
              <a:gd name="adj" fmla="val 10467"/>
            </a:avLst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type B">
  <p:cSld name="BLANK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4" name="Google Shape;124;p12"/>
          <p:cNvGrpSpPr/>
          <p:nvPr/>
        </p:nvGrpSpPr>
        <p:grpSpPr>
          <a:xfrm>
            <a:off x="818844" y="502333"/>
            <a:ext cx="2324700" cy="2324700"/>
            <a:chOff x="-474900" y="321200"/>
            <a:chExt cx="2324700" cy="2324700"/>
          </a:xfrm>
        </p:grpSpPr>
        <p:sp>
          <p:nvSpPr>
            <p:cNvPr id="125" name="Google Shape;125;p1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12"/>
          <p:cNvSpPr/>
          <p:nvPr/>
        </p:nvSpPr>
        <p:spPr>
          <a:xfrm>
            <a:off x="1794525" y="-407900"/>
            <a:ext cx="5959200" cy="59592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7" r:id="rId3"/>
    <p:sldLayoutId id="2147483658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8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1197272" y="-249964"/>
            <a:ext cx="7308621" cy="45278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5000" dirty="0" smtClean="0">
                <a:solidFill>
                  <a:srgbClr val="FFC000"/>
                </a:solidFill>
              </a:rPr>
              <a:t>Sabancı Üniversitesi </a:t>
            </a:r>
            <a:br>
              <a:rPr lang="tr-TR" sz="5000" dirty="0" smtClean="0">
                <a:solidFill>
                  <a:srgbClr val="FFC000"/>
                </a:solidFill>
              </a:rPr>
            </a:br>
            <a:r>
              <a:rPr lang="tr-TR" sz="5000" dirty="0" smtClean="0">
                <a:solidFill>
                  <a:srgbClr val="FFC000"/>
                </a:solidFill>
              </a:rPr>
              <a:t>Bilgi Merkezi </a:t>
            </a:r>
            <a:r>
              <a:rPr lang="tr-TR" sz="5400" dirty="0" smtClean="0">
                <a:solidFill>
                  <a:srgbClr val="FFC000"/>
                </a:solidFill>
              </a:rPr>
              <a:t/>
            </a:r>
            <a:br>
              <a:rPr lang="tr-TR" sz="5400" dirty="0" smtClean="0">
                <a:solidFill>
                  <a:srgbClr val="FFC000"/>
                </a:solidFill>
              </a:rPr>
            </a:br>
            <a:r>
              <a:rPr lang="tr-TR" sz="1200" dirty="0" smtClean="0">
                <a:solidFill>
                  <a:srgbClr val="FFC000"/>
                </a:solidFill>
              </a:rPr>
              <a:t/>
            </a:r>
            <a:br>
              <a:rPr lang="tr-TR" sz="1200" dirty="0" smtClean="0">
                <a:solidFill>
                  <a:srgbClr val="FFC000"/>
                </a:solidFill>
              </a:rPr>
            </a:br>
            <a:r>
              <a:rPr lang="tr-TR" sz="3200" dirty="0" smtClean="0">
                <a:solidFill>
                  <a:srgbClr val="FFC000"/>
                </a:solidFill>
              </a:rPr>
              <a:t>Bibliyometri Uygulamaları</a:t>
            </a:r>
            <a:r>
              <a:rPr lang="tr-TR" dirty="0" smtClean="0">
                <a:solidFill>
                  <a:srgbClr val="C00000"/>
                </a:solidFill>
              </a:rPr>
              <a:t/>
            </a:r>
            <a:br>
              <a:rPr lang="tr-TR" dirty="0" smtClean="0">
                <a:solidFill>
                  <a:srgbClr val="C00000"/>
                </a:solidFill>
              </a:rPr>
            </a:br>
            <a:r>
              <a:rPr lang="tr-TR" sz="1000" dirty="0">
                <a:solidFill>
                  <a:srgbClr val="C00000"/>
                </a:solidFill>
              </a:rPr>
              <a:t/>
            </a:r>
            <a:br>
              <a:rPr lang="tr-TR" sz="1000" dirty="0">
                <a:solidFill>
                  <a:srgbClr val="C00000"/>
                </a:solidFill>
              </a:rPr>
            </a:br>
            <a:r>
              <a:rPr lang="tr-TR" sz="1000" dirty="0" smtClean="0">
                <a:solidFill>
                  <a:srgbClr val="C00000"/>
                </a:solidFill>
              </a:rPr>
              <a:t/>
            </a:r>
            <a:br>
              <a:rPr lang="tr-TR" sz="1000" dirty="0" smtClean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1B3CE3"/>
                </a:solidFill>
              </a:rPr>
              <a:t>Cem Özel</a:t>
            </a:r>
            <a:endParaRPr dirty="0">
              <a:solidFill>
                <a:srgbClr val="1B3CE3"/>
              </a:solidFill>
            </a:endParaRPr>
          </a:p>
        </p:txBody>
      </p:sp>
      <p:grpSp>
        <p:nvGrpSpPr>
          <p:cNvPr id="142" name="Google Shape;142;p14"/>
          <p:cNvGrpSpPr/>
          <p:nvPr/>
        </p:nvGrpSpPr>
        <p:grpSpPr>
          <a:xfrm>
            <a:off x="1311079" y="985525"/>
            <a:ext cx="832106" cy="832102"/>
            <a:chOff x="1923675" y="1633650"/>
            <a:chExt cx="436000" cy="435975"/>
          </a:xfrm>
        </p:grpSpPr>
        <p:sp>
          <p:nvSpPr>
            <p:cNvPr id="143" name="Google Shape;143;p1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4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4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4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698" y="4030677"/>
            <a:ext cx="1849768" cy="808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716" y="293278"/>
            <a:ext cx="6216294" cy="99964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937" y="1791461"/>
            <a:ext cx="6073853" cy="8152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1023937" y="1476768"/>
            <a:ext cx="21226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7030A0"/>
                </a:solidFill>
              </a:rPr>
              <a:t>Scopus’taki görünümü</a:t>
            </a:r>
            <a:endParaRPr lang="tr-TR" b="1" dirty="0">
              <a:solidFill>
                <a:srgbClr val="7030A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051" y="3095020"/>
            <a:ext cx="5556771" cy="9998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6" name="TextBox 15"/>
          <p:cNvSpPr txBox="1"/>
          <p:nvPr/>
        </p:nvSpPr>
        <p:spPr>
          <a:xfrm>
            <a:off x="1021051" y="2782649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7030A0"/>
                </a:solidFill>
              </a:rPr>
              <a:t>WoS’taki görünümü</a:t>
            </a:r>
            <a:endParaRPr lang="tr-TR" b="1" dirty="0">
              <a:solidFill>
                <a:srgbClr val="7030A0"/>
              </a:solidFill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83" y="238906"/>
            <a:ext cx="4514850" cy="11811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662" y="2104797"/>
            <a:ext cx="8831356" cy="18626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3662" y="1789509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7030A0"/>
                </a:solidFill>
              </a:rPr>
              <a:t>Scopus</a:t>
            </a:r>
            <a:endParaRPr lang="tr-TR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95" y="401283"/>
            <a:ext cx="8617692" cy="35638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1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89" y="828118"/>
            <a:ext cx="8734986" cy="31370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1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02" y="600448"/>
            <a:ext cx="5792913" cy="1747970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596" y="2348418"/>
            <a:ext cx="5798019" cy="1734778"/>
          </a:xfrm>
          <a:prstGeom prst="rect">
            <a:avLst/>
          </a:prstGeom>
        </p:spPr>
      </p:pic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3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022" y="201119"/>
            <a:ext cx="7822510" cy="348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59" y="703383"/>
            <a:ext cx="8781416" cy="27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8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25" y="816897"/>
            <a:ext cx="8870074" cy="26728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4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8" y="1348575"/>
            <a:ext cx="8836707" cy="14431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78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143946" cy="19290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929067"/>
            <a:ext cx="3810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4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739491" y="1223861"/>
            <a:ext cx="8485095" cy="27200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 (Araştırma ve Lisansüstü Politikalar)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Fakültelerden gelen istekler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İnsan Kaynaklarından gelen istekler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Öğretim üyelerinden gelen bireysel istekler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0340" y="502965"/>
            <a:ext cx="5894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Paydaşlarımız...</a:t>
            </a:r>
            <a:endParaRPr lang="tr-TR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6137"/>
            <a:ext cx="8582025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1571419" y="874929"/>
            <a:ext cx="6102063" cy="17100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Kayıtların 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Sürekli Kontrolü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 yıl kontrollerin devamlı yapılması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2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430306" y="1327390"/>
            <a:ext cx="8485095" cy="113293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Üniversiteye yeniden kazandırılan makaleler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100’e Yakın </a:t>
            </a:r>
            <a:r>
              <a:rPr lang="tr-TR" sz="24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akale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1496827" y="2688981"/>
            <a:ext cx="3635157" cy="51311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Küresel Sorun</a:t>
            </a:r>
            <a:endParaRPr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516"/>
            <a:ext cx="3267075" cy="1428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392" y="395416"/>
            <a:ext cx="3077757" cy="46166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277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5908"/>
            <a:ext cx="3267739" cy="1426588"/>
          </a:xfrm>
          <a:prstGeom prst="rect">
            <a:avLst/>
          </a:prstGeom>
        </p:spPr>
      </p:pic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419" y="138147"/>
            <a:ext cx="6093087" cy="4062058"/>
          </a:xfrm>
          <a:prstGeom prst="rect">
            <a:avLst/>
          </a:prstGeom>
        </p:spPr>
      </p:pic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1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601344" y="1222281"/>
            <a:ext cx="8485095" cy="264254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Öğretim </a:t>
            </a: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</a:t>
            </a: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yeleriyle </a:t>
            </a: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örüşme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Akademik Performans Değerlendirme Araçları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Araştırma Veritabanı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Açık Erişim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Açık Bilim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Açık Veri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Farkındalık «Sabanci University»</a:t>
            </a:r>
            <a:endParaRPr sz="2400" b="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0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Rectangle 2"/>
          <p:cNvSpPr/>
          <p:nvPr/>
        </p:nvSpPr>
        <p:spPr>
          <a:xfrm>
            <a:off x="619567" y="1145694"/>
            <a:ext cx="73113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400" b="1" dirty="0" smtClean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>Hedeflerimiz</a:t>
            </a:r>
          </a:p>
          <a:p>
            <a:endParaRPr lang="tr-TR" sz="2400" b="1" dirty="0" smtClean="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Poppins"/>
            </a:endParaRPr>
          </a:p>
          <a:p>
            <a:pPr algn="ctr"/>
            <a:r>
              <a:rPr lang="tr-TR" sz="2400" dirty="0" smtClean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>Araştırma Veritabanı + Altmetrik</a:t>
            </a:r>
            <a:br>
              <a:rPr lang="tr-TR" sz="2400" dirty="0" smtClean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</a:br>
            <a:r>
              <a:rPr lang="tr-TR" sz="2400" dirty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/>
            </a:r>
            <a:br>
              <a:rPr lang="tr-TR" sz="2400" dirty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</a:br>
            <a:r>
              <a:rPr lang="tr-TR" sz="2400" dirty="0" smtClean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>Öğretim </a:t>
            </a:r>
            <a:r>
              <a:rPr lang="tr-TR" sz="2400" dirty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>üyeleriyle ortak </a:t>
            </a:r>
            <a:r>
              <a:rPr lang="tr-TR" sz="2400" dirty="0" smtClean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Poppins"/>
              </a:rPr>
              <a:t>makale</a:t>
            </a:r>
            <a:endParaRPr lang="tr-TR" sz="2400" dirty="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Poppins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421" name="Google Shape;421;p36"/>
          <p:cNvSpPr txBox="1">
            <a:spLocks noGrp="1"/>
          </p:cNvSpPr>
          <p:nvPr>
            <p:ph type="ctrTitle" idx="4294967295"/>
          </p:nvPr>
        </p:nvSpPr>
        <p:spPr>
          <a:xfrm>
            <a:off x="2351787" y="1180487"/>
            <a:ext cx="5266019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tr-TR" sz="5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eşekkürler!</a:t>
            </a:r>
            <a:endParaRPr sz="5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2" name="Google Shape;422;p36"/>
          <p:cNvSpPr txBox="1">
            <a:spLocks noGrp="1"/>
          </p:cNvSpPr>
          <p:nvPr>
            <p:ph type="subTitle" idx="4294967295"/>
          </p:nvPr>
        </p:nvSpPr>
        <p:spPr>
          <a:xfrm>
            <a:off x="2555731" y="2680317"/>
            <a:ext cx="3858226" cy="5431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tr-TR" sz="3200" dirty="0" smtClean="0"/>
              <a:t>Sorularınız...</a:t>
            </a:r>
            <a:endParaRPr sz="32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tr-TR" dirty="0" smtClean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tr-TR" dirty="0" smtClean="0"/>
          </a:p>
        </p:txBody>
      </p:sp>
      <p:grpSp>
        <p:nvGrpSpPr>
          <p:cNvPr id="423" name="Google Shape;423;p36"/>
          <p:cNvGrpSpPr/>
          <p:nvPr/>
        </p:nvGrpSpPr>
        <p:grpSpPr>
          <a:xfrm>
            <a:off x="1812552" y="1460659"/>
            <a:ext cx="345971" cy="325505"/>
            <a:chOff x="5972700" y="2330200"/>
            <a:chExt cx="411625" cy="387275"/>
          </a:xfrm>
        </p:grpSpPr>
        <p:sp>
          <p:nvSpPr>
            <p:cNvPr id="424" name="Google Shape;424;p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6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8" t="21915" r="24981" b="22449"/>
          <a:stretch/>
        </p:blipFill>
        <p:spPr>
          <a:xfrm>
            <a:off x="3345124" y="2787828"/>
            <a:ext cx="1980103" cy="7630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66" b="23963"/>
          <a:stretch/>
        </p:blipFill>
        <p:spPr>
          <a:xfrm>
            <a:off x="2931506" y="776254"/>
            <a:ext cx="2807340" cy="6512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20164" y="1572242"/>
            <a:ext cx="21050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+</a:t>
            </a:r>
          </a:p>
          <a:p>
            <a:r>
              <a:rPr lang="tr-TR" dirty="0" smtClean="0"/>
              <a:t>Journal Citation Reports</a:t>
            </a:r>
          </a:p>
          <a:p>
            <a:r>
              <a:rPr lang="tr-TR" dirty="0" smtClean="0"/>
              <a:t>Book Citation Index</a:t>
            </a:r>
          </a:p>
          <a:p>
            <a:r>
              <a:rPr lang="tr-TR" dirty="0" smtClean="0"/>
              <a:t>Incites</a:t>
            </a:r>
            <a:endParaRPr lang="tr-TR" dirty="0"/>
          </a:p>
        </p:txBody>
      </p:sp>
      <p:sp>
        <p:nvSpPr>
          <p:cNvPr id="13" name="TextBox 12"/>
          <p:cNvSpPr txBox="1"/>
          <p:nvPr/>
        </p:nvSpPr>
        <p:spPr>
          <a:xfrm>
            <a:off x="3329162" y="3373304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+</a:t>
            </a:r>
          </a:p>
          <a:p>
            <a:r>
              <a:rPr lang="tr-TR" dirty="0" smtClean="0"/>
              <a:t>Scival</a:t>
            </a:r>
          </a:p>
        </p:txBody>
      </p:sp>
    </p:spTree>
    <p:extLst>
      <p:ext uri="{BB962C8B-B14F-4D97-AF65-F5344CB8AC3E}">
        <p14:creationId xmlns:p14="http://schemas.microsoft.com/office/powerpoint/2010/main" val="68837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2334516" y="1222216"/>
            <a:ext cx="3829462" cy="205246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tr-TR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Türkçe karakter sorunu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Yanlış yazımlar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Eksik bilgiler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Hatalı tarih girişleri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Standart bir adres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51379" y="381772"/>
            <a:ext cx="1669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Sorunlar</a:t>
            </a:r>
            <a:endParaRPr lang="tr-TR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524" y="1222216"/>
            <a:ext cx="2834476" cy="283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7" name="Google Shape;193;p19"/>
          <p:cNvSpPr txBox="1">
            <a:spLocks/>
          </p:cNvSpPr>
          <p:nvPr/>
        </p:nvSpPr>
        <p:spPr>
          <a:xfrm>
            <a:off x="1418665" y="658906"/>
            <a:ext cx="3294529" cy="35597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tr-TR" sz="2400" dirty="0" smtClean="0"/>
          </a:p>
          <a:p>
            <a:endParaRPr lang="tr-TR" sz="2400" dirty="0"/>
          </a:p>
          <a:p>
            <a:endParaRPr lang="tr-TR" sz="2400" dirty="0" smtClean="0"/>
          </a:p>
          <a:p>
            <a:r>
              <a:rPr lang="tr-TR" sz="2400" dirty="0" smtClean="0"/>
              <a:t>Saban</a:t>
            </a:r>
            <a:r>
              <a:rPr lang="tr-TR" sz="2400" dirty="0" smtClean="0">
                <a:solidFill>
                  <a:srgbClr val="FF0000"/>
                </a:solidFill>
              </a:rPr>
              <a:t>cz</a:t>
            </a:r>
            <a:r>
              <a:rPr lang="tr-TR" sz="2400" dirty="0" smtClean="0"/>
              <a:t> </a:t>
            </a:r>
            <a:endParaRPr lang="tr-TR" sz="2400" dirty="0"/>
          </a:p>
          <a:p>
            <a:r>
              <a:rPr lang="tr-TR" sz="2400" dirty="0"/>
              <a:t>Saban</a:t>
            </a:r>
            <a:r>
              <a:rPr lang="tr-TR" sz="2400" dirty="0">
                <a:solidFill>
                  <a:srgbClr val="FF0000"/>
                </a:solidFill>
              </a:rPr>
              <a:t>ct</a:t>
            </a:r>
            <a:r>
              <a:rPr lang="tr-TR" sz="2400" dirty="0"/>
              <a:t> </a:t>
            </a:r>
          </a:p>
          <a:p>
            <a:r>
              <a:rPr lang="tr-TR" sz="2400" dirty="0"/>
              <a:t>Saban</a:t>
            </a:r>
            <a:r>
              <a:rPr lang="tr-TR" sz="2400" dirty="0">
                <a:solidFill>
                  <a:srgbClr val="FF0000"/>
                </a:solidFill>
              </a:rPr>
              <a:t>ici</a:t>
            </a:r>
          </a:p>
          <a:p>
            <a:r>
              <a:rPr lang="tr-TR" sz="2400" dirty="0"/>
              <a:t>Saban</a:t>
            </a:r>
            <a:r>
              <a:rPr lang="tr-TR" sz="2400" dirty="0">
                <a:solidFill>
                  <a:srgbClr val="FF0000"/>
                </a:solidFill>
              </a:rPr>
              <a:t>a</a:t>
            </a:r>
          </a:p>
          <a:p>
            <a:r>
              <a:rPr lang="tr-TR" sz="2400" i="1" dirty="0"/>
              <a:t>Saban</a:t>
            </a:r>
            <a:r>
              <a:rPr lang="tr-TR" sz="2400" i="1" dirty="0">
                <a:solidFill>
                  <a:srgbClr val="FF0000"/>
                </a:solidFill>
              </a:rPr>
              <a:t>cu</a:t>
            </a:r>
            <a:r>
              <a:rPr lang="tr-TR" sz="2400" i="1" dirty="0"/>
              <a:t>niversity</a:t>
            </a:r>
            <a:endParaRPr lang="tr-TR" sz="2400" dirty="0"/>
          </a:p>
          <a:p>
            <a:r>
              <a:rPr lang="tr-TR" sz="2400" i="1" dirty="0"/>
              <a:t>saban</a:t>
            </a:r>
            <a:r>
              <a:rPr lang="tr-TR" sz="2400" i="1" dirty="0">
                <a:solidFill>
                  <a:srgbClr val="FF0000"/>
                </a:solidFill>
              </a:rPr>
              <a:t>c1</a:t>
            </a:r>
            <a:endParaRPr lang="tr-TR" sz="2400" dirty="0">
              <a:solidFill>
                <a:srgbClr val="FF0000"/>
              </a:solidFill>
            </a:endParaRPr>
          </a:p>
          <a:p>
            <a:r>
              <a:rPr lang="tr-TR" sz="2400" i="1" dirty="0"/>
              <a:t>Sabanci</a:t>
            </a:r>
            <a:r>
              <a:rPr lang="tr-TR" sz="2400" dirty="0"/>
              <a:t>  </a:t>
            </a:r>
            <a:r>
              <a:rPr lang="tr-TR" sz="2400" b="1" dirty="0"/>
              <a:t>U</a:t>
            </a:r>
            <a:r>
              <a:rPr lang="tr-TR" sz="2400" b="1" i="1" dirty="0"/>
              <a:t>nivers</a:t>
            </a:r>
            <a:r>
              <a:rPr lang="tr-TR" sz="2400" b="1" i="1" dirty="0">
                <a:solidFill>
                  <a:srgbClr val="FF0000"/>
                </a:solidFill>
              </a:rPr>
              <a:t>ityi</a:t>
            </a:r>
            <a:r>
              <a:rPr lang="tr-TR" sz="2400" dirty="0"/>
              <a:t> </a:t>
            </a:r>
          </a:p>
          <a:p>
            <a:r>
              <a:rPr lang="tr-TR" sz="2400" i="1" dirty="0"/>
              <a:t>sabanci</a:t>
            </a:r>
            <a:r>
              <a:rPr lang="tr-TR" sz="2400" dirty="0"/>
              <a:t>  </a:t>
            </a:r>
            <a:r>
              <a:rPr lang="tr-TR" sz="2400" i="1" dirty="0">
                <a:solidFill>
                  <a:srgbClr val="FF0000"/>
                </a:solidFill>
              </a:rPr>
              <a:t>unv</a:t>
            </a:r>
            <a:r>
              <a:rPr lang="tr-TR" sz="2400" dirty="0"/>
              <a:t> </a:t>
            </a:r>
          </a:p>
          <a:p>
            <a:r>
              <a:rPr lang="tr-TR" sz="2400" i="1" dirty="0"/>
              <a:t>sabanci</a:t>
            </a:r>
            <a:r>
              <a:rPr lang="tr-TR" sz="2400" dirty="0"/>
              <a:t>  </a:t>
            </a:r>
            <a:r>
              <a:rPr lang="tr-TR" sz="2400" i="1" dirty="0"/>
              <a:t>u</a:t>
            </a:r>
            <a:r>
              <a:rPr lang="tr-TR" sz="2400" i="1" dirty="0">
                <a:solidFill>
                  <a:srgbClr val="FF0000"/>
                </a:solidFill>
              </a:rPr>
              <a:t>vi</a:t>
            </a:r>
            <a:r>
              <a:rPr lang="tr-TR" sz="2400" i="1" dirty="0"/>
              <a:t>vercity</a:t>
            </a:r>
            <a:r>
              <a:rPr lang="tr-TR" sz="2400" dirty="0"/>
              <a:t> </a:t>
            </a:r>
          </a:p>
          <a:p>
            <a:r>
              <a:rPr lang="tr-TR" sz="2400" i="1" dirty="0"/>
              <a:t>saban</a:t>
            </a:r>
            <a:r>
              <a:rPr lang="tr-TR" sz="2400" i="1" dirty="0">
                <a:solidFill>
                  <a:srgbClr val="FF0000"/>
                </a:solidFill>
              </a:rPr>
              <a:t>ci-un</a:t>
            </a:r>
            <a:r>
              <a:rPr lang="tr-TR" sz="2400" i="1" dirty="0"/>
              <a:t>iver</a:t>
            </a:r>
            <a:r>
              <a:rPr lang="tr-TR" sz="2400" i="1" dirty="0">
                <a:solidFill>
                  <a:srgbClr val="FF0000"/>
                </a:solidFill>
              </a:rPr>
              <a:t>sitat</a:t>
            </a:r>
            <a:r>
              <a:rPr lang="tr-TR" sz="2400" dirty="0"/>
              <a:t> </a:t>
            </a:r>
          </a:p>
        </p:txBody>
      </p:sp>
      <p:sp>
        <p:nvSpPr>
          <p:cNvPr id="2" name="Rectangle 1"/>
          <p:cNvSpPr/>
          <p:nvPr/>
        </p:nvSpPr>
        <p:spPr>
          <a:xfrm>
            <a:off x="4800609" y="419802"/>
            <a:ext cx="36105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i="1" dirty="0"/>
              <a:t>saban</a:t>
            </a:r>
            <a:r>
              <a:rPr lang="tr-TR" sz="2400" i="1" dirty="0">
                <a:solidFill>
                  <a:srgbClr val="FF0000"/>
                </a:solidFill>
              </a:rPr>
              <a:t>ciun</a:t>
            </a:r>
            <a:r>
              <a:rPr lang="tr-TR" sz="2400" i="1" dirty="0"/>
              <a:t>iversity</a:t>
            </a:r>
            <a:r>
              <a:rPr lang="tr-TR" sz="2400" dirty="0"/>
              <a:t> </a:t>
            </a:r>
          </a:p>
          <a:p>
            <a:r>
              <a:rPr lang="tr-TR" sz="2400" dirty="0" smtClean="0"/>
              <a:t>Saban</a:t>
            </a:r>
            <a:r>
              <a:rPr lang="tr-TR" sz="2400" dirty="0" smtClean="0">
                <a:solidFill>
                  <a:srgbClr val="FF0000"/>
                </a:solidFill>
              </a:rPr>
              <a:t>cIUn</a:t>
            </a:r>
            <a:r>
              <a:rPr lang="tr-TR" sz="2400" dirty="0" smtClean="0"/>
              <a:t>iversity</a:t>
            </a:r>
            <a:r>
              <a:rPr lang="tr-TR" sz="2400" dirty="0"/>
              <a:t> </a:t>
            </a:r>
          </a:p>
          <a:p>
            <a:r>
              <a:rPr lang="tr-TR" sz="2400" dirty="0"/>
              <a:t>saban</a:t>
            </a:r>
            <a:r>
              <a:rPr lang="tr-TR" sz="2400" dirty="0">
                <a:solidFill>
                  <a:srgbClr val="FF0000"/>
                </a:solidFill>
              </a:rPr>
              <a:t>cl</a:t>
            </a:r>
            <a:r>
              <a:rPr lang="tr-TR" sz="2400" dirty="0"/>
              <a:t>  AND university</a:t>
            </a:r>
          </a:p>
          <a:p>
            <a:r>
              <a:rPr lang="tr-TR" sz="2400" dirty="0">
                <a:solidFill>
                  <a:srgbClr val="FF0000"/>
                </a:solidFill>
              </a:rPr>
              <a:t>University of Sabanci</a:t>
            </a:r>
          </a:p>
          <a:p>
            <a:r>
              <a:rPr lang="tr-TR" sz="2400" dirty="0"/>
              <a:t>saba</a:t>
            </a:r>
            <a:r>
              <a:rPr lang="tr-TR" sz="2400" dirty="0">
                <a:solidFill>
                  <a:srgbClr val="FF0000"/>
                </a:solidFill>
              </a:rPr>
              <a:t>nd</a:t>
            </a:r>
            <a:r>
              <a:rPr lang="tr-TR" sz="2400" dirty="0"/>
              <a:t> </a:t>
            </a:r>
          </a:p>
          <a:p>
            <a:r>
              <a:rPr lang="tr-TR" sz="2400" dirty="0"/>
              <a:t>saba</a:t>
            </a:r>
            <a:r>
              <a:rPr lang="tr-TR" sz="2400" dirty="0">
                <a:solidFill>
                  <a:srgbClr val="FF0000"/>
                </a:solidFill>
              </a:rPr>
              <a:t>nei</a:t>
            </a:r>
            <a:r>
              <a:rPr lang="tr-TR" sz="2400" dirty="0"/>
              <a:t> </a:t>
            </a:r>
          </a:p>
          <a:p>
            <a:r>
              <a:rPr lang="tr-TR" sz="2400" dirty="0"/>
              <a:t>saban</a:t>
            </a:r>
            <a:r>
              <a:rPr lang="tr-TR" sz="2400" dirty="0">
                <a:solidFill>
                  <a:srgbClr val="FF0000"/>
                </a:solidFill>
              </a:rPr>
              <a:t>shi</a:t>
            </a:r>
            <a:r>
              <a:rPr lang="tr-TR" sz="2400" dirty="0"/>
              <a:t> </a:t>
            </a:r>
          </a:p>
          <a:p>
            <a:r>
              <a:rPr lang="tr-TR" sz="2400" dirty="0"/>
              <a:t>saba</a:t>
            </a:r>
            <a:r>
              <a:rPr lang="tr-TR" sz="2400" dirty="0">
                <a:solidFill>
                  <a:srgbClr val="FF0000"/>
                </a:solidFill>
              </a:rPr>
              <a:t>tici</a:t>
            </a:r>
            <a:r>
              <a:rPr lang="tr-TR" sz="2400" dirty="0"/>
              <a:t> </a:t>
            </a:r>
          </a:p>
          <a:p>
            <a:r>
              <a:rPr lang="tr-TR" sz="2400" dirty="0"/>
              <a:t>sa</a:t>
            </a:r>
            <a:r>
              <a:rPr lang="tr-TR" sz="2400" dirty="0">
                <a:solidFill>
                  <a:srgbClr val="FF0000"/>
                </a:solidFill>
              </a:rPr>
              <a:t>n</a:t>
            </a:r>
            <a:r>
              <a:rPr lang="tr-TR" sz="2400" dirty="0"/>
              <a:t>baci </a:t>
            </a:r>
          </a:p>
          <a:p>
            <a:r>
              <a:rPr lang="tr-TR" sz="2400" dirty="0"/>
              <a:t>sa</a:t>
            </a:r>
            <a:r>
              <a:rPr lang="tr-TR" sz="2400" dirty="0">
                <a:solidFill>
                  <a:srgbClr val="FF0000"/>
                </a:solidFill>
              </a:rPr>
              <a:t>n</a:t>
            </a:r>
            <a:r>
              <a:rPr lang="tr-TR" sz="2400" dirty="0"/>
              <a:t>ba</a:t>
            </a:r>
            <a:r>
              <a:rPr lang="tr-TR" sz="2400" dirty="0">
                <a:solidFill>
                  <a:srgbClr val="FF0000"/>
                </a:solidFill>
              </a:rPr>
              <a:t>n</a:t>
            </a:r>
            <a:r>
              <a:rPr lang="tr-TR" sz="2400" dirty="0"/>
              <a:t>ci 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3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327563" y="240991"/>
            <a:ext cx="8485095" cy="9097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/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«Sabancı Üniversitesi» </a:t>
            </a: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ibaresi geçmeyen; </a:t>
            </a: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 </a:t>
            </a: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adresi tespit edilen kayıtlar</a:t>
            </a: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29" y="1232578"/>
            <a:ext cx="88392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9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397413" y="1144645"/>
            <a:ext cx="8485095" cy="171696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Yıl konusunda yaşanan sıkıntılar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 yılına ait verilerin çekilmesi sırasında 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 yılı verilerinin de gelmesi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686911" y="2453124"/>
            <a:ext cx="3966785" cy="61583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32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Sabancıdotless</a:t>
            </a:r>
            <a:endParaRPr sz="32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24953" y="3745560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  <p:sp>
        <p:nvSpPr>
          <p:cNvPr id="3" name="AutoShape 2" descr="Image result for bomb png"/>
          <p:cNvSpPr>
            <a:spLocks noChangeAspect="1" noChangeArrowheads="1"/>
          </p:cNvSpPr>
          <p:nvPr/>
        </p:nvSpPr>
        <p:spPr bwMode="auto">
          <a:xfrm>
            <a:off x="155575" y="-2338388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" y="467145"/>
            <a:ext cx="1912791" cy="19127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773" y="761717"/>
            <a:ext cx="4207369" cy="323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77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-293321" y="1200043"/>
            <a:ext cx="8485095" cy="190275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Düzeltme Süreci</a:t>
            </a:r>
            <a:br>
              <a:rPr lang="tr-T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tr-TR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 of Science’ın yaklaşımı</a:t>
            </a:r>
            <a:b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tr-TR" sz="24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Scopus’un yaklaşımı</a:t>
            </a:r>
            <a:endParaRPr sz="24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689229" y="4253393"/>
            <a:ext cx="1962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b="1" dirty="0">
                <a:solidFill>
                  <a:schemeClr val="tx2"/>
                </a:solidFill>
                <a:latin typeface="Verdana" panose="020B0604030504040204" pitchFamily="34" charset="0"/>
              </a:rPr>
              <a:t>Cem Özel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r-TR" altLang="tr-TR" sz="1200" dirty="0" smtClean="0">
                <a:solidFill>
                  <a:schemeClr val="tx2"/>
                </a:solidFill>
                <a:latin typeface="Verdana" panose="020B0604030504040204" pitchFamily="34" charset="0"/>
              </a:rPr>
              <a:t>Bilgi Merkezi</a:t>
            </a: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/>
            </a:r>
            <a:b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</a:br>
            <a:r>
              <a:rPr lang="tr-TR" altLang="tr-TR" sz="1200" dirty="0">
                <a:solidFill>
                  <a:schemeClr val="tx2"/>
                </a:solidFill>
                <a:latin typeface="Verdana" panose="020B0604030504040204" pitchFamily="34" charset="0"/>
              </a:rPr>
              <a:t>cozel@sabanciuniv.edu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9" y="4309855"/>
            <a:ext cx="1441290" cy="62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192</Words>
  <Application>Microsoft Office PowerPoint</Application>
  <PresentationFormat>Ekran Gösterisi (16:9)</PresentationFormat>
  <Paragraphs>126</Paragraphs>
  <Slides>27</Slides>
  <Notes>26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33" baseType="lpstr">
      <vt:lpstr>Arial</vt:lpstr>
      <vt:lpstr>ＭＳ Ｐゴシック</vt:lpstr>
      <vt:lpstr>Poppins Light</vt:lpstr>
      <vt:lpstr>Verdana</vt:lpstr>
      <vt:lpstr>Poppins</vt:lpstr>
      <vt:lpstr>Cymbeline template</vt:lpstr>
      <vt:lpstr>Sabancı Üniversitesi  Bilgi Merkezi   Bibliyometri Uygulamaları   Cem Özel</vt:lpstr>
      <vt:lpstr>ALP (Araştırma ve Lisansüstü Politikalar)  Fakültelerden gelen istekler  İnsan Kaynaklarından gelen istekler  Öğretim üyelerinden gelen bireysel istekler</vt:lpstr>
      <vt:lpstr>PowerPoint Sunusu</vt:lpstr>
      <vt:lpstr>  Türkçe karakter sorunu Yanlış yazımlar Eksik bilgiler Hatalı tarih girişleri Standart bir adres</vt:lpstr>
      <vt:lpstr>PowerPoint Sunusu</vt:lpstr>
      <vt:lpstr>«Sabancı Üniversitesi» ibaresi geçmeyen;  ama adresi tespit edilen kayıtlar</vt:lpstr>
      <vt:lpstr>Yıl konusunda yaşanan sıkıntılar  2013 yılına ait verilerin çekilmesi sırasında  2014 yılı verilerinin de gelmesi</vt:lpstr>
      <vt:lpstr>Sabancıdotless</vt:lpstr>
      <vt:lpstr>Düzeltme Süreci  Web of Science’ın yaklaşımı Scopus’un yaklaşımı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Kayıtların  Sürekli Kontrolü  Her yıl kontrollerin devamlı yapılması</vt:lpstr>
      <vt:lpstr>Üniversiteye yeniden kazandırılan makaleler  100’e Yakın Makale</vt:lpstr>
      <vt:lpstr>Küresel Sorun</vt:lpstr>
      <vt:lpstr>PowerPoint Sunusu</vt:lpstr>
      <vt:lpstr>   Öğretim Üyeleriyle Görüşme  Akademik Performans Değerlendirme Araçları Araştırma Veritabanı Açık Erişim Açık Bilim Açık Veri  Farkındalık «Sabanci University»</vt:lpstr>
      <vt:lpstr>PowerPoint Sunusu</vt:lpstr>
      <vt:lpstr>Teşekkürler!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Sabancı Üniversitesi Bilgi Merkezi Bibliyometri  Uygulamaları</dc:title>
  <dc:creator>CEM ÖZEL</dc:creator>
  <cp:lastModifiedBy>Personel</cp:lastModifiedBy>
  <cp:revision>47</cp:revision>
  <dcterms:modified xsi:type="dcterms:W3CDTF">2018-11-08T11:50:10Z</dcterms:modified>
</cp:coreProperties>
</file>