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6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7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8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9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0" r:id="rId2"/>
  </p:sldMasterIdLst>
  <p:notesMasterIdLst>
    <p:notesMasterId r:id="rId64"/>
  </p:notesMasterIdLst>
  <p:sldIdLst>
    <p:sldId id="256" r:id="rId3"/>
    <p:sldId id="257" r:id="rId4"/>
    <p:sldId id="284" r:id="rId5"/>
    <p:sldId id="283" r:id="rId6"/>
    <p:sldId id="259" r:id="rId7"/>
    <p:sldId id="260" r:id="rId8"/>
    <p:sldId id="261" r:id="rId9"/>
    <p:sldId id="262" r:id="rId10"/>
    <p:sldId id="263" r:id="rId11"/>
    <p:sldId id="268" r:id="rId12"/>
    <p:sldId id="270" r:id="rId13"/>
    <p:sldId id="269" r:id="rId14"/>
    <p:sldId id="271" r:id="rId15"/>
    <p:sldId id="272" r:id="rId16"/>
    <p:sldId id="324" r:id="rId17"/>
    <p:sldId id="335" r:id="rId18"/>
    <p:sldId id="336" r:id="rId19"/>
    <p:sldId id="274" r:id="rId20"/>
    <p:sldId id="280" r:id="rId21"/>
    <p:sldId id="281" r:id="rId22"/>
    <p:sldId id="337" r:id="rId23"/>
    <p:sldId id="290" r:id="rId24"/>
    <p:sldId id="291" r:id="rId25"/>
    <p:sldId id="292" r:id="rId26"/>
    <p:sldId id="295" r:id="rId27"/>
    <p:sldId id="296" r:id="rId28"/>
    <p:sldId id="293" r:id="rId29"/>
    <p:sldId id="294" r:id="rId30"/>
    <p:sldId id="298" r:id="rId31"/>
    <p:sldId id="297" r:id="rId32"/>
    <p:sldId id="304" r:id="rId33"/>
    <p:sldId id="338" r:id="rId34"/>
    <p:sldId id="305" r:id="rId35"/>
    <p:sldId id="306" r:id="rId36"/>
    <p:sldId id="307" r:id="rId37"/>
    <p:sldId id="308" r:id="rId38"/>
    <p:sldId id="309" r:id="rId39"/>
    <p:sldId id="320" r:id="rId40"/>
    <p:sldId id="321" r:id="rId41"/>
    <p:sldId id="310" r:id="rId42"/>
    <p:sldId id="311" r:id="rId43"/>
    <p:sldId id="312" r:id="rId44"/>
    <p:sldId id="313" r:id="rId45"/>
    <p:sldId id="314" r:id="rId46"/>
    <p:sldId id="316" r:id="rId47"/>
    <p:sldId id="317" r:id="rId48"/>
    <p:sldId id="273" r:id="rId49"/>
    <p:sldId id="319" r:id="rId50"/>
    <p:sldId id="318" r:id="rId51"/>
    <p:sldId id="322" r:id="rId52"/>
    <p:sldId id="323" r:id="rId53"/>
    <p:sldId id="325" r:id="rId54"/>
    <p:sldId id="326" r:id="rId55"/>
    <p:sldId id="327" r:id="rId56"/>
    <p:sldId id="328" r:id="rId57"/>
    <p:sldId id="329" r:id="rId58"/>
    <p:sldId id="330" r:id="rId59"/>
    <p:sldId id="331" r:id="rId60"/>
    <p:sldId id="332" r:id="rId61"/>
    <p:sldId id="333" r:id="rId62"/>
    <p:sldId id="334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5" autoAdjust="0"/>
    <p:restoredTop sz="83861" autoAdjust="0"/>
  </p:normalViewPr>
  <p:slideViewPr>
    <p:cSldViewPr snapToGrid="0" snapToObjects="1">
      <p:cViewPr varScale="1">
        <p:scale>
          <a:sx n="61" d="100"/>
          <a:sy n="61" d="100"/>
        </p:scale>
        <p:origin x="183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engizacarturk\Desktop\TALKS\180221_Elsevier_Antalya\180222_PerittenGelen\URAP%20TR%202017%20S&#305;ralama%20Elsevier%20Sunumu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_al__ma_Sayfas_3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Perit\Desktop\URAP%2017%20Rapor%20Grafikler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1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Perit\Desktop\URAP%2017%20Rapor%20Grafikler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../embeddings/oleObject2.bin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../embeddings/oleObject3.bin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_al__ma_Sayfas_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_al__ma_Sayfas_1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_al__ma_Sayfas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GRAPH!$B$1:$B$12</c:f>
              <c:numCache>
                <c:formatCode>General</c:formatCode>
                <c:ptCount val="12"/>
                <c:pt idx="0">
                  <c:v>5</c:v>
                </c:pt>
                <c:pt idx="1">
                  <c:v>2</c:v>
                </c:pt>
                <c:pt idx="2">
                  <c:v>7</c:v>
                </c:pt>
                <c:pt idx="3">
                  <c:v>1</c:v>
                </c:pt>
                <c:pt idx="4">
                  <c:v>15</c:v>
                </c:pt>
                <c:pt idx="5">
                  <c:v>4</c:v>
                </c:pt>
                <c:pt idx="6">
                  <c:v>31</c:v>
                </c:pt>
                <c:pt idx="7">
                  <c:v>6</c:v>
                </c:pt>
                <c:pt idx="8">
                  <c:v>3</c:v>
                </c:pt>
                <c:pt idx="9">
                  <c:v>20</c:v>
                </c:pt>
                <c:pt idx="10">
                  <c:v>36</c:v>
                </c:pt>
                <c:pt idx="11">
                  <c:v>34</c:v>
                </c:pt>
              </c:numCache>
            </c:numRef>
          </c:xVal>
          <c:yVal>
            <c:numRef>
              <c:f>GRAPH!$C$1:$C$12</c:f>
              <c:numCache>
                <c:formatCode>General</c:formatCode>
                <c:ptCount val="12"/>
                <c:pt idx="0">
                  <c:v>2</c:v>
                </c:pt>
                <c:pt idx="1">
                  <c:v>10</c:v>
                </c:pt>
                <c:pt idx="2">
                  <c:v>8</c:v>
                </c:pt>
                <c:pt idx="3">
                  <c:v>17</c:v>
                </c:pt>
                <c:pt idx="4">
                  <c:v>5</c:v>
                </c:pt>
                <c:pt idx="5">
                  <c:v>12</c:v>
                </c:pt>
                <c:pt idx="6">
                  <c:v>1</c:v>
                </c:pt>
                <c:pt idx="7">
                  <c:v>16</c:v>
                </c:pt>
                <c:pt idx="8">
                  <c:v>18</c:v>
                </c:pt>
                <c:pt idx="9">
                  <c:v>7</c:v>
                </c:pt>
                <c:pt idx="10">
                  <c:v>3</c:v>
                </c:pt>
                <c:pt idx="11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C21-494C-B133-37513C4B6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81808"/>
        <c:axId val="-213486704"/>
      </c:scatterChart>
      <c:valAx>
        <c:axId val="-213481808"/>
        <c:scaling>
          <c:orientation val="maxMin"/>
        </c:scaling>
        <c:delete val="1"/>
        <c:axPos val="t"/>
        <c:numFmt formatCode="General" sourceLinked="1"/>
        <c:majorTickMark val="none"/>
        <c:minorTickMark val="none"/>
        <c:tickLblPos val="nextTo"/>
        <c:crossAx val="-213486704"/>
        <c:crosses val="autoZero"/>
        <c:crossBetween val="midCat"/>
      </c:valAx>
      <c:valAx>
        <c:axId val="-213486704"/>
        <c:scaling>
          <c:orientation val="maxMin"/>
        </c:scaling>
        <c:delete val="1"/>
        <c:axPos val="r"/>
        <c:numFmt formatCode="General" sourceLinked="1"/>
        <c:majorTickMark val="none"/>
        <c:minorTickMark val="none"/>
        <c:tickLblPos val="nextTo"/>
        <c:crossAx val="-2134818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Sheet13!$B$1</c:f>
              <c:strCache>
                <c:ptCount val="1"/>
                <c:pt idx="0">
                  <c:v>OÜ Başı Yıllık Ort. Atıf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Sheet13!$A$2:$A$19</c:f>
              <c:strCache>
                <c:ptCount val="18"/>
                <c:pt idx="0">
                  <c:v>Carnegie Mellon University</c:v>
                </c:pt>
                <c:pt idx="1">
                  <c:v>Delft University of Technology</c:v>
                </c:pt>
                <c:pt idx="2">
                  <c:v>Korea Advanced Institute of Sci &amp; Tech (KAIST)</c:v>
                </c:pt>
                <c:pt idx="3">
                  <c:v>Technical University of Berlin</c:v>
                </c:pt>
                <c:pt idx="4">
                  <c:v>Hacettepe Üniversitesi</c:v>
                </c:pt>
                <c:pt idx="5">
                  <c:v>İstanbul Üniversitesi</c:v>
                </c:pt>
                <c:pt idx="6">
                  <c:v>Orta Doğu Teknik Üniversitesi</c:v>
                </c:pt>
                <c:pt idx="7">
                  <c:v>İstanbul Teknik Üniversitesi</c:v>
                </c:pt>
                <c:pt idx="8">
                  <c:v>Ankara Üniversitesi</c:v>
                </c:pt>
                <c:pt idx="9">
                  <c:v>Ege Üniversitesi</c:v>
                </c:pt>
                <c:pt idx="10">
                  <c:v>Gazi Üniversitesi</c:v>
                </c:pt>
                <c:pt idx="11">
                  <c:v>Boğaziçi Üniversitesi</c:v>
                </c:pt>
                <c:pt idx="12">
                  <c:v>Erciyes Üniversitesi</c:v>
                </c:pt>
                <c:pt idx="13">
                  <c:v>İhsan Doğramacı Bilkent Üniversitesi</c:v>
                </c:pt>
                <c:pt idx="14">
                  <c:v>Koç Üniversitesi</c:v>
                </c:pt>
                <c:pt idx="15">
                  <c:v>İzmir Yüksek Teknoloji Enstitüsü</c:v>
                </c:pt>
                <c:pt idx="16">
                  <c:v>Sabancı Üniversitesi</c:v>
                </c:pt>
                <c:pt idx="17">
                  <c:v>Gebze Teknik Üniversitesi</c:v>
                </c:pt>
              </c:strCache>
            </c:strRef>
          </c:cat>
          <c:val>
            <c:numRef>
              <c:f>Sheet13!$B$2:$B$19</c:f>
              <c:numCache>
                <c:formatCode>General</c:formatCode>
                <c:ptCount val="18"/>
                <c:pt idx="0">
                  <c:v>151.16999999999999</c:v>
                </c:pt>
                <c:pt idx="1">
                  <c:v>114.63</c:v>
                </c:pt>
                <c:pt idx="2">
                  <c:v>85.26</c:v>
                </c:pt>
                <c:pt idx="3">
                  <c:v>162.88</c:v>
                </c:pt>
                <c:pt idx="4">
                  <c:v>20.32</c:v>
                </c:pt>
                <c:pt idx="5">
                  <c:v>10.81</c:v>
                </c:pt>
                <c:pt idx="6">
                  <c:v>39.01</c:v>
                </c:pt>
                <c:pt idx="7">
                  <c:v>24.73</c:v>
                </c:pt>
                <c:pt idx="8">
                  <c:v>13.91</c:v>
                </c:pt>
                <c:pt idx="9">
                  <c:v>14.17</c:v>
                </c:pt>
                <c:pt idx="10">
                  <c:v>11.69</c:v>
                </c:pt>
                <c:pt idx="11">
                  <c:v>37.950000000000003</c:v>
                </c:pt>
                <c:pt idx="12">
                  <c:v>14.28</c:v>
                </c:pt>
                <c:pt idx="13">
                  <c:v>20.25</c:v>
                </c:pt>
                <c:pt idx="14">
                  <c:v>20.36</c:v>
                </c:pt>
                <c:pt idx="15">
                  <c:v>34.36</c:v>
                </c:pt>
                <c:pt idx="16">
                  <c:v>35.799999999999997</c:v>
                </c:pt>
                <c:pt idx="17">
                  <c:v>23.78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2F8-44D5-9735-076CCD09B0B3}"/>
            </c:ext>
          </c:extLst>
        </c:ser>
        <c:ser>
          <c:idx val="1"/>
          <c:order val="1"/>
          <c:tx>
            <c:strRef>
              <c:f>Sheet13!$C$1</c:f>
              <c:strCache>
                <c:ptCount val="1"/>
                <c:pt idx="0">
                  <c:v>Yazar Başı Ort. Atıf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Sheet13!$A$2:$A$19</c:f>
              <c:strCache>
                <c:ptCount val="18"/>
                <c:pt idx="0">
                  <c:v>Carnegie Mellon University</c:v>
                </c:pt>
                <c:pt idx="1">
                  <c:v>Delft University of Technology</c:v>
                </c:pt>
                <c:pt idx="2">
                  <c:v>Korea Advanced Institute of Sci &amp; Tech (KAIST)</c:v>
                </c:pt>
                <c:pt idx="3">
                  <c:v>Technical University of Berlin</c:v>
                </c:pt>
                <c:pt idx="4">
                  <c:v>Hacettepe Üniversitesi</c:v>
                </c:pt>
                <c:pt idx="5">
                  <c:v>İstanbul Üniversitesi</c:v>
                </c:pt>
                <c:pt idx="6">
                  <c:v>Orta Doğu Teknik Üniversitesi</c:v>
                </c:pt>
                <c:pt idx="7">
                  <c:v>İstanbul Teknik Üniversitesi</c:v>
                </c:pt>
                <c:pt idx="8">
                  <c:v>Ankara Üniversitesi</c:v>
                </c:pt>
                <c:pt idx="9">
                  <c:v>Ege Üniversitesi</c:v>
                </c:pt>
                <c:pt idx="10">
                  <c:v>Gazi Üniversitesi</c:v>
                </c:pt>
                <c:pt idx="11">
                  <c:v>Boğaziçi Üniversitesi</c:v>
                </c:pt>
                <c:pt idx="12">
                  <c:v>Erciyes Üniversitesi</c:v>
                </c:pt>
                <c:pt idx="13">
                  <c:v>İhsan Doğramacı Bilkent Üniversitesi</c:v>
                </c:pt>
                <c:pt idx="14">
                  <c:v>Koç Üniversitesi</c:v>
                </c:pt>
                <c:pt idx="15">
                  <c:v>İzmir Yüksek Teknoloji Enstitüsü</c:v>
                </c:pt>
                <c:pt idx="16">
                  <c:v>Sabancı Üniversitesi</c:v>
                </c:pt>
                <c:pt idx="17">
                  <c:v>Gebze Teknik Üniversitesi</c:v>
                </c:pt>
              </c:strCache>
            </c:strRef>
          </c:cat>
          <c:val>
            <c:numRef>
              <c:f>Sheet13!$C$2:$C$19</c:f>
              <c:numCache>
                <c:formatCode>General</c:formatCode>
                <c:ptCount val="18"/>
                <c:pt idx="0">
                  <c:v>69.31</c:v>
                </c:pt>
                <c:pt idx="1">
                  <c:v>28.54</c:v>
                </c:pt>
                <c:pt idx="2">
                  <c:v>51.95</c:v>
                </c:pt>
                <c:pt idx="3">
                  <c:v>29.69</c:v>
                </c:pt>
                <c:pt idx="4">
                  <c:v>15.91</c:v>
                </c:pt>
                <c:pt idx="5">
                  <c:v>10.08</c:v>
                </c:pt>
                <c:pt idx="6">
                  <c:v>24.47</c:v>
                </c:pt>
                <c:pt idx="7">
                  <c:v>20.92</c:v>
                </c:pt>
                <c:pt idx="8">
                  <c:v>14.51</c:v>
                </c:pt>
                <c:pt idx="9">
                  <c:v>13.49</c:v>
                </c:pt>
                <c:pt idx="10">
                  <c:v>12.49</c:v>
                </c:pt>
                <c:pt idx="11">
                  <c:v>33.1</c:v>
                </c:pt>
                <c:pt idx="12">
                  <c:v>13.16</c:v>
                </c:pt>
                <c:pt idx="13">
                  <c:v>22.03</c:v>
                </c:pt>
                <c:pt idx="14">
                  <c:v>13.42</c:v>
                </c:pt>
                <c:pt idx="15">
                  <c:v>24.86</c:v>
                </c:pt>
                <c:pt idx="16">
                  <c:v>16.72</c:v>
                </c:pt>
                <c:pt idx="17">
                  <c:v>13.3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2F8-44D5-9735-076CCD09B0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058064"/>
        <c:axId val="-210056432"/>
      </c:lineChart>
      <c:catAx>
        <c:axId val="-210058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210056432"/>
        <c:crosses val="autoZero"/>
        <c:auto val="1"/>
        <c:lblAlgn val="ctr"/>
        <c:lblOffset val="100"/>
        <c:noMultiLvlLbl val="0"/>
      </c:catAx>
      <c:valAx>
        <c:axId val="-210056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210058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tr-T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'Dünya 5 Yıllık'!$A$2</c:f>
              <c:strCache>
                <c:ptCount val="1"/>
                <c:pt idx="0">
                  <c:v>Dünya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'Dünya 5 Yıllık'!$B$1:$E$1</c:f>
              <c:strCache>
                <c:ptCount val="4"/>
                <c:pt idx="0">
                  <c:v>İlk %25</c:v>
                </c:pt>
                <c:pt idx="1">
                  <c:v>İkinci %25</c:v>
                </c:pt>
                <c:pt idx="2">
                  <c:v>Üçüncü %25</c:v>
                </c:pt>
                <c:pt idx="3">
                  <c:v>Son %25</c:v>
                </c:pt>
              </c:strCache>
            </c:strRef>
          </c:cat>
          <c:val>
            <c:numRef>
              <c:f>'Dünya 5 Yıllık'!$B$2:$E$2</c:f>
              <c:numCache>
                <c:formatCode>0%</c:formatCode>
                <c:ptCount val="4"/>
                <c:pt idx="0">
                  <c:v>0.43669999999999998</c:v>
                </c:pt>
                <c:pt idx="1">
                  <c:v>0.25359999999999999</c:v>
                </c:pt>
                <c:pt idx="2">
                  <c:v>0.17050000000000001</c:v>
                </c:pt>
                <c:pt idx="3">
                  <c:v>0.13919999999999999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03-4DC1-81DD-7CBC3D38E1D7}"/>
            </c:ext>
          </c:extLst>
        </c:ser>
        <c:ser>
          <c:idx val="1"/>
          <c:order val="1"/>
          <c:tx>
            <c:strRef>
              <c:f>'Dünya 5 Yıllık'!$A$3</c:f>
              <c:strCache>
                <c:ptCount val="1"/>
                <c:pt idx="0">
                  <c:v>Türkiye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'Dünya 5 Yıllık'!$B$1:$E$1</c:f>
              <c:strCache>
                <c:ptCount val="4"/>
                <c:pt idx="0">
                  <c:v>İlk %25</c:v>
                </c:pt>
                <c:pt idx="1">
                  <c:v>İkinci %25</c:v>
                </c:pt>
                <c:pt idx="2">
                  <c:v>Üçüncü %25</c:v>
                </c:pt>
                <c:pt idx="3">
                  <c:v>Son %25</c:v>
                </c:pt>
              </c:strCache>
            </c:strRef>
          </c:cat>
          <c:val>
            <c:numRef>
              <c:f>'Dünya 5 Yıllık'!$B$3:$E$3</c:f>
              <c:numCache>
                <c:formatCode>0%</c:formatCode>
                <c:ptCount val="4"/>
                <c:pt idx="0">
                  <c:v>0.21079999999999999</c:v>
                </c:pt>
                <c:pt idx="1">
                  <c:v>0.21779999999999999</c:v>
                </c:pt>
                <c:pt idx="2">
                  <c:v>0.23419999999999999</c:v>
                </c:pt>
                <c:pt idx="3">
                  <c:v>0.3372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03-4DC1-81DD-7CBC3D38E1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3484528"/>
        <c:axId val="-213483984"/>
      </c:barChart>
      <c:catAx>
        <c:axId val="-213484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213483984"/>
        <c:crosses val="autoZero"/>
        <c:auto val="1"/>
        <c:lblAlgn val="ctr"/>
        <c:lblOffset val="100"/>
        <c:noMultiLvlLbl val="0"/>
      </c:catAx>
      <c:valAx>
        <c:axId val="-21348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213484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Sheet7!$B$1</c:f>
              <c:strCache>
                <c:ptCount val="1"/>
                <c:pt idx="0">
                  <c:v>İlk %25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Sheet7!$A$2:$A$21</c:f>
              <c:strCache>
                <c:ptCount val="20"/>
                <c:pt idx="0">
                  <c:v>A.B.D.</c:v>
                </c:pt>
                <c:pt idx="1">
                  <c:v>Çin</c:v>
                </c:pt>
                <c:pt idx="2">
                  <c:v>Hollanda</c:v>
                </c:pt>
                <c:pt idx="3">
                  <c:v>İngiltere</c:v>
                </c:pt>
                <c:pt idx="4">
                  <c:v>Almanya</c:v>
                </c:pt>
                <c:pt idx="5">
                  <c:v>Avustralya</c:v>
                </c:pt>
                <c:pt idx="6">
                  <c:v>Fransa</c:v>
                </c:pt>
                <c:pt idx="7">
                  <c:v>Kanada</c:v>
                </c:pt>
                <c:pt idx="8">
                  <c:v>İtalya</c:v>
                </c:pt>
                <c:pt idx="9">
                  <c:v>Japonya</c:v>
                </c:pt>
                <c:pt idx="10">
                  <c:v>İspanya</c:v>
                </c:pt>
                <c:pt idx="11">
                  <c:v>Güney Kore</c:v>
                </c:pt>
                <c:pt idx="12">
                  <c:v>Tayvan</c:v>
                </c:pt>
                <c:pt idx="13">
                  <c:v>Brezilya</c:v>
                </c:pt>
                <c:pt idx="14">
                  <c:v>İran</c:v>
                </c:pt>
                <c:pt idx="15">
                  <c:v>Avusturya</c:v>
                </c:pt>
                <c:pt idx="16">
                  <c:v>Rusya</c:v>
                </c:pt>
                <c:pt idx="17">
                  <c:v>Polonya</c:v>
                </c:pt>
                <c:pt idx="18">
                  <c:v>Hindistan</c:v>
                </c:pt>
                <c:pt idx="19">
                  <c:v>Türkiye</c:v>
                </c:pt>
              </c:strCache>
            </c:strRef>
          </c:cat>
          <c:val>
            <c:numRef>
              <c:f>Sheet7!$B$2:$B$21</c:f>
              <c:numCache>
                <c:formatCode>0.00%</c:formatCode>
                <c:ptCount val="20"/>
                <c:pt idx="0">
                  <c:v>0.5746</c:v>
                </c:pt>
                <c:pt idx="1">
                  <c:v>0.4209</c:v>
                </c:pt>
                <c:pt idx="2">
                  <c:v>0.628</c:v>
                </c:pt>
                <c:pt idx="3">
                  <c:v>0.59179999999999999</c:v>
                </c:pt>
                <c:pt idx="4">
                  <c:v>0.55530000000000002</c:v>
                </c:pt>
                <c:pt idx="5">
                  <c:v>0.53879999999999995</c:v>
                </c:pt>
                <c:pt idx="6">
                  <c:v>0.57709999999999995</c:v>
                </c:pt>
                <c:pt idx="7">
                  <c:v>0.54630000000000001</c:v>
                </c:pt>
                <c:pt idx="8">
                  <c:v>0.50819999999999999</c:v>
                </c:pt>
                <c:pt idx="9">
                  <c:v>0.42330000000000001</c:v>
                </c:pt>
                <c:pt idx="10">
                  <c:v>0.53900000000000003</c:v>
                </c:pt>
                <c:pt idx="11">
                  <c:v>0.40770000000000001</c:v>
                </c:pt>
                <c:pt idx="12">
                  <c:v>0.4773</c:v>
                </c:pt>
                <c:pt idx="13">
                  <c:v>0.31630000000000003</c:v>
                </c:pt>
                <c:pt idx="14">
                  <c:v>0.24560000000000001</c:v>
                </c:pt>
                <c:pt idx="15">
                  <c:v>0.56020000000000003</c:v>
                </c:pt>
                <c:pt idx="16">
                  <c:v>0.25369999999999998</c:v>
                </c:pt>
                <c:pt idx="17">
                  <c:v>0.32619999999999999</c:v>
                </c:pt>
                <c:pt idx="18">
                  <c:v>0.34939999999999999</c:v>
                </c:pt>
                <c:pt idx="19">
                  <c:v>0.21210000000000001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C8-4DA2-9AC9-F8BE7BFFEAD2}"/>
            </c:ext>
          </c:extLst>
        </c:ser>
        <c:ser>
          <c:idx val="1"/>
          <c:order val="1"/>
          <c:tx>
            <c:strRef>
              <c:f>Sheet7!$C$1</c:f>
              <c:strCache>
                <c:ptCount val="1"/>
                <c:pt idx="0">
                  <c:v>İkinci %25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Sheet7!$A$2:$A$21</c:f>
              <c:strCache>
                <c:ptCount val="20"/>
                <c:pt idx="0">
                  <c:v>A.B.D.</c:v>
                </c:pt>
                <c:pt idx="1">
                  <c:v>Çin</c:v>
                </c:pt>
                <c:pt idx="2">
                  <c:v>Hollanda</c:v>
                </c:pt>
                <c:pt idx="3">
                  <c:v>İngiltere</c:v>
                </c:pt>
                <c:pt idx="4">
                  <c:v>Almanya</c:v>
                </c:pt>
                <c:pt idx="5">
                  <c:v>Avustralya</c:v>
                </c:pt>
                <c:pt idx="6">
                  <c:v>Fransa</c:v>
                </c:pt>
                <c:pt idx="7">
                  <c:v>Kanada</c:v>
                </c:pt>
                <c:pt idx="8">
                  <c:v>İtalya</c:v>
                </c:pt>
                <c:pt idx="9">
                  <c:v>Japonya</c:v>
                </c:pt>
                <c:pt idx="10">
                  <c:v>İspanya</c:v>
                </c:pt>
                <c:pt idx="11">
                  <c:v>Güney Kore</c:v>
                </c:pt>
                <c:pt idx="12">
                  <c:v>Tayvan</c:v>
                </c:pt>
                <c:pt idx="13">
                  <c:v>Brezilya</c:v>
                </c:pt>
                <c:pt idx="14">
                  <c:v>İran</c:v>
                </c:pt>
                <c:pt idx="15">
                  <c:v>Avusturya</c:v>
                </c:pt>
                <c:pt idx="16">
                  <c:v>Rusya</c:v>
                </c:pt>
                <c:pt idx="17">
                  <c:v>Polonya</c:v>
                </c:pt>
                <c:pt idx="18">
                  <c:v>Hindistan</c:v>
                </c:pt>
                <c:pt idx="19">
                  <c:v>Türkiye</c:v>
                </c:pt>
              </c:strCache>
            </c:strRef>
          </c:cat>
          <c:val>
            <c:numRef>
              <c:f>Sheet7!$C$2:$C$21</c:f>
              <c:numCache>
                <c:formatCode>0.00%</c:formatCode>
                <c:ptCount val="20"/>
                <c:pt idx="0">
                  <c:v>0.2452</c:v>
                </c:pt>
                <c:pt idx="1">
                  <c:v>0.26040000000000002</c:v>
                </c:pt>
                <c:pt idx="2">
                  <c:v>0.2336</c:v>
                </c:pt>
                <c:pt idx="3">
                  <c:v>0.23769999999999999</c:v>
                </c:pt>
                <c:pt idx="4">
                  <c:v>0.23810000000000001</c:v>
                </c:pt>
                <c:pt idx="5">
                  <c:v>0.25419999999999998</c:v>
                </c:pt>
                <c:pt idx="6">
                  <c:v>0.2326</c:v>
                </c:pt>
                <c:pt idx="7">
                  <c:v>0.25319999999999998</c:v>
                </c:pt>
                <c:pt idx="8">
                  <c:v>0.2671</c:v>
                </c:pt>
                <c:pt idx="9">
                  <c:v>0.26179999999999998</c:v>
                </c:pt>
                <c:pt idx="10">
                  <c:v>0.2361</c:v>
                </c:pt>
                <c:pt idx="11">
                  <c:v>0.25030000000000002</c:v>
                </c:pt>
                <c:pt idx="12">
                  <c:v>0.26729999999999998</c:v>
                </c:pt>
                <c:pt idx="13">
                  <c:v>0.2432</c:v>
                </c:pt>
                <c:pt idx="14">
                  <c:v>0.2762</c:v>
                </c:pt>
                <c:pt idx="15">
                  <c:v>0.24149999999999999</c:v>
                </c:pt>
                <c:pt idx="16">
                  <c:v>0.16819999999999999</c:v>
                </c:pt>
                <c:pt idx="17">
                  <c:v>0.26700000000000002</c:v>
                </c:pt>
                <c:pt idx="18">
                  <c:v>0.30609999999999998</c:v>
                </c:pt>
                <c:pt idx="19">
                  <c:v>0.21759999999999999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C8-4DA2-9AC9-F8BE7BFFEAD2}"/>
            </c:ext>
          </c:extLst>
        </c:ser>
        <c:ser>
          <c:idx val="2"/>
          <c:order val="2"/>
          <c:tx>
            <c:strRef>
              <c:f>Sheet7!$D$1</c:f>
              <c:strCache>
                <c:ptCount val="1"/>
                <c:pt idx="0">
                  <c:v>Üçüncü %25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Sheet7!$A$2:$A$21</c:f>
              <c:strCache>
                <c:ptCount val="20"/>
                <c:pt idx="0">
                  <c:v>A.B.D.</c:v>
                </c:pt>
                <c:pt idx="1">
                  <c:v>Çin</c:v>
                </c:pt>
                <c:pt idx="2">
                  <c:v>Hollanda</c:v>
                </c:pt>
                <c:pt idx="3">
                  <c:v>İngiltere</c:v>
                </c:pt>
                <c:pt idx="4">
                  <c:v>Almanya</c:v>
                </c:pt>
                <c:pt idx="5">
                  <c:v>Avustralya</c:v>
                </c:pt>
                <c:pt idx="6">
                  <c:v>Fransa</c:v>
                </c:pt>
                <c:pt idx="7">
                  <c:v>Kanada</c:v>
                </c:pt>
                <c:pt idx="8">
                  <c:v>İtalya</c:v>
                </c:pt>
                <c:pt idx="9">
                  <c:v>Japonya</c:v>
                </c:pt>
                <c:pt idx="10">
                  <c:v>İspanya</c:v>
                </c:pt>
                <c:pt idx="11">
                  <c:v>Güney Kore</c:v>
                </c:pt>
                <c:pt idx="12">
                  <c:v>Tayvan</c:v>
                </c:pt>
                <c:pt idx="13">
                  <c:v>Brezilya</c:v>
                </c:pt>
                <c:pt idx="14">
                  <c:v>İran</c:v>
                </c:pt>
                <c:pt idx="15">
                  <c:v>Avusturya</c:v>
                </c:pt>
                <c:pt idx="16">
                  <c:v>Rusya</c:v>
                </c:pt>
                <c:pt idx="17">
                  <c:v>Polonya</c:v>
                </c:pt>
                <c:pt idx="18">
                  <c:v>Hindistan</c:v>
                </c:pt>
                <c:pt idx="19">
                  <c:v>Türkiye</c:v>
                </c:pt>
              </c:strCache>
            </c:strRef>
          </c:cat>
          <c:val>
            <c:numRef>
              <c:f>Sheet7!$D$2:$D$21</c:f>
              <c:numCache>
                <c:formatCode>0.00%</c:formatCode>
                <c:ptCount val="20"/>
                <c:pt idx="0">
                  <c:v>0.1221</c:v>
                </c:pt>
                <c:pt idx="1">
                  <c:v>0.1888</c:v>
                </c:pt>
                <c:pt idx="2">
                  <c:v>9.7100000000000006E-2</c:v>
                </c:pt>
                <c:pt idx="3">
                  <c:v>0.11609999999999999</c:v>
                </c:pt>
                <c:pt idx="4">
                  <c:v>0.1159</c:v>
                </c:pt>
                <c:pt idx="5">
                  <c:v>0.14099999999999999</c:v>
                </c:pt>
                <c:pt idx="6">
                  <c:v>0.1105</c:v>
                </c:pt>
                <c:pt idx="7">
                  <c:v>0.13650000000000001</c:v>
                </c:pt>
                <c:pt idx="8">
                  <c:v>0.14929999999999999</c:v>
                </c:pt>
                <c:pt idx="9">
                  <c:v>0.20619999999999999</c:v>
                </c:pt>
                <c:pt idx="10">
                  <c:v>0.12959999999999999</c:v>
                </c:pt>
                <c:pt idx="11">
                  <c:v>0.20699999999999999</c:v>
                </c:pt>
                <c:pt idx="12">
                  <c:v>0.15620000000000001</c:v>
                </c:pt>
                <c:pt idx="13">
                  <c:v>0.20449999999999999</c:v>
                </c:pt>
                <c:pt idx="14">
                  <c:v>0.25080000000000002</c:v>
                </c:pt>
                <c:pt idx="15">
                  <c:v>0.12180000000000001</c:v>
                </c:pt>
                <c:pt idx="16">
                  <c:v>0.15790000000000001</c:v>
                </c:pt>
                <c:pt idx="17">
                  <c:v>0.2001</c:v>
                </c:pt>
                <c:pt idx="18">
                  <c:v>0.1915</c:v>
                </c:pt>
                <c:pt idx="19">
                  <c:v>0.2339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C8-4DA2-9AC9-F8BE7BFFEAD2}"/>
            </c:ext>
          </c:extLst>
        </c:ser>
        <c:ser>
          <c:idx val="3"/>
          <c:order val="3"/>
          <c:tx>
            <c:strRef>
              <c:f>Sheet7!$E$1</c:f>
              <c:strCache>
                <c:ptCount val="1"/>
                <c:pt idx="0">
                  <c:v>Son %25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Sheet7!$A$2:$A$21</c:f>
              <c:strCache>
                <c:ptCount val="20"/>
                <c:pt idx="0">
                  <c:v>A.B.D.</c:v>
                </c:pt>
                <c:pt idx="1">
                  <c:v>Çin</c:v>
                </c:pt>
                <c:pt idx="2">
                  <c:v>Hollanda</c:v>
                </c:pt>
                <c:pt idx="3">
                  <c:v>İngiltere</c:v>
                </c:pt>
                <c:pt idx="4">
                  <c:v>Almanya</c:v>
                </c:pt>
                <c:pt idx="5">
                  <c:v>Avustralya</c:v>
                </c:pt>
                <c:pt idx="6">
                  <c:v>Fransa</c:v>
                </c:pt>
                <c:pt idx="7">
                  <c:v>Kanada</c:v>
                </c:pt>
                <c:pt idx="8">
                  <c:v>İtalya</c:v>
                </c:pt>
                <c:pt idx="9">
                  <c:v>Japonya</c:v>
                </c:pt>
                <c:pt idx="10">
                  <c:v>İspanya</c:v>
                </c:pt>
                <c:pt idx="11">
                  <c:v>Güney Kore</c:v>
                </c:pt>
                <c:pt idx="12">
                  <c:v>Tayvan</c:v>
                </c:pt>
                <c:pt idx="13">
                  <c:v>Brezilya</c:v>
                </c:pt>
                <c:pt idx="14">
                  <c:v>İran</c:v>
                </c:pt>
                <c:pt idx="15">
                  <c:v>Avusturya</c:v>
                </c:pt>
                <c:pt idx="16">
                  <c:v>Rusya</c:v>
                </c:pt>
                <c:pt idx="17">
                  <c:v>Polonya</c:v>
                </c:pt>
                <c:pt idx="18">
                  <c:v>Hindistan</c:v>
                </c:pt>
                <c:pt idx="19">
                  <c:v>Türkiye</c:v>
                </c:pt>
              </c:strCache>
            </c:strRef>
          </c:cat>
          <c:val>
            <c:numRef>
              <c:f>Sheet7!$E$2:$E$21</c:f>
              <c:numCache>
                <c:formatCode>0.00%</c:formatCode>
                <c:ptCount val="20"/>
                <c:pt idx="0">
                  <c:v>5.8099999999999999E-2</c:v>
                </c:pt>
                <c:pt idx="1">
                  <c:v>0.12989999999999999</c:v>
                </c:pt>
                <c:pt idx="2">
                  <c:v>4.1200000000000001E-2</c:v>
                </c:pt>
                <c:pt idx="3">
                  <c:v>5.4300000000000001E-2</c:v>
                </c:pt>
                <c:pt idx="4">
                  <c:v>9.0800000000000006E-2</c:v>
                </c:pt>
                <c:pt idx="5">
                  <c:v>6.6000000000000003E-2</c:v>
                </c:pt>
                <c:pt idx="6">
                  <c:v>7.9699999999999993E-2</c:v>
                </c:pt>
                <c:pt idx="7">
                  <c:v>6.4000000000000001E-2</c:v>
                </c:pt>
                <c:pt idx="8">
                  <c:v>7.5499999999999998E-2</c:v>
                </c:pt>
                <c:pt idx="9">
                  <c:v>0.10879999999999999</c:v>
                </c:pt>
                <c:pt idx="10">
                  <c:v>9.5299999999999996E-2</c:v>
                </c:pt>
                <c:pt idx="11">
                  <c:v>0.13500000000000001</c:v>
                </c:pt>
                <c:pt idx="12">
                  <c:v>9.9299999999999999E-2</c:v>
                </c:pt>
                <c:pt idx="13">
                  <c:v>0.2361</c:v>
                </c:pt>
                <c:pt idx="14">
                  <c:v>0.22739999999999999</c:v>
                </c:pt>
                <c:pt idx="15">
                  <c:v>7.6600000000000001E-2</c:v>
                </c:pt>
                <c:pt idx="16">
                  <c:v>0.42030000000000001</c:v>
                </c:pt>
                <c:pt idx="17">
                  <c:v>0.20669999999999999</c:v>
                </c:pt>
                <c:pt idx="18">
                  <c:v>0.153</c:v>
                </c:pt>
                <c:pt idx="19">
                  <c:v>0.33639999999999998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3C8-4DA2-9AC9-F8BE7BFFEA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498395584"/>
        <c:axId val="-498396128"/>
      </c:barChart>
      <c:catAx>
        <c:axId val="-498395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498396128"/>
        <c:crosses val="autoZero"/>
        <c:auto val="1"/>
        <c:lblAlgn val="ctr"/>
        <c:lblOffset val="100"/>
        <c:noMultiLvlLbl val="0"/>
      </c:catAx>
      <c:valAx>
        <c:axId val="-498396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498395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'5 Yıllık Üniv'!$G$1</c:f>
              <c:strCache>
                <c:ptCount val="1"/>
                <c:pt idx="0">
                  <c:v>İlk %25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'5 Yıllık Üniv'!$A$2:$A$21</c:f>
              <c:strCache>
                <c:ptCount val="20"/>
                <c:pt idx="0">
                  <c:v>ORTA DOĞU TEKNİK ÜNİVERSİTESİ</c:v>
                </c:pt>
                <c:pt idx="1">
                  <c:v>İSTANBUL TEKNİK ÜNİVERSİTESİ</c:v>
                </c:pt>
                <c:pt idx="2">
                  <c:v>İSTANBUL ÜNİVERSİTESİ</c:v>
                </c:pt>
                <c:pt idx="3">
                  <c:v>HACETTEPE ÜNİVERSİTESİ</c:v>
                </c:pt>
                <c:pt idx="4">
                  <c:v>İHSAN DOĞRAMACI BİLKENT ÜNİVERSİTESİ</c:v>
                </c:pt>
                <c:pt idx="5">
                  <c:v>EGE ÜNİVERSİTESİ</c:v>
                </c:pt>
                <c:pt idx="6">
                  <c:v>GAZİ ÜNİVERSİTESİ</c:v>
                </c:pt>
                <c:pt idx="7">
                  <c:v>ANKARA ÜNİVERSİTESİ</c:v>
                </c:pt>
                <c:pt idx="8">
                  <c:v>BOĞAZİÇİ ÜNİVERSİTESİ</c:v>
                </c:pt>
                <c:pt idx="9">
                  <c:v>DOKUZ EYLÜL ÜNİVERSİTESİ</c:v>
                </c:pt>
                <c:pt idx="10">
                  <c:v>KOÇ ÜNİVERSİTESİ</c:v>
                </c:pt>
                <c:pt idx="11">
                  <c:v>YILDIZ TEKNİK ÜNİVERSİTESİ</c:v>
                </c:pt>
                <c:pt idx="12">
                  <c:v>ERCİYES ÜNİVERSİTESİ</c:v>
                </c:pt>
                <c:pt idx="13">
                  <c:v>ATATÜRK ÜNİVERSİTESİ</c:v>
                </c:pt>
                <c:pt idx="14">
                  <c:v>MARMARA ÜNİVERSİTESİ</c:v>
                </c:pt>
                <c:pt idx="15">
                  <c:v>SELÇUK ÜNİVERSİTESİ</c:v>
                </c:pt>
                <c:pt idx="16">
                  <c:v>SABANCI ÜNİVERSİTESİ</c:v>
                </c:pt>
                <c:pt idx="17">
                  <c:v>KARADENİZ TEKNİK ÜNİVERSİTESİ</c:v>
                </c:pt>
                <c:pt idx="18">
                  <c:v>AKDENİZ ÜNİVERSİTESİ</c:v>
                </c:pt>
                <c:pt idx="19">
                  <c:v>ULUDAĞ ÜNİVERSİTESİ</c:v>
                </c:pt>
              </c:strCache>
            </c:strRef>
          </c:cat>
          <c:val>
            <c:numRef>
              <c:f>'5 Yıllık Üniv'!$G$2:$G$21</c:f>
              <c:numCache>
                <c:formatCode>General</c:formatCode>
                <c:ptCount val="20"/>
                <c:pt idx="0">
                  <c:v>1748</c:v>
                </c:pt>
                <c:pt idx="1">
                  <c:v>1680</c:v>
                </c:pt>
                <c:pt idx="2">
                  <c:v>1532</c:v>
                </c:pt>
                <c:pt idx="3">
                  <c:v>1504</c:v>
                </c:pt>
                <c:pt idx="4">
                  <c:v>1203</c:v>
                </c:pt>
                <c:pt idx="5">
                  <c:v>1188</c:v>
                </c:pt>
                <c:pt idx="6">
                  <c:v>1043</c:v>
                </c:pt>
                <c:pt idx="7">
                  <c:v>978</c:v>
                </c:pt>
                <c:pt idx="8">
                  <c:v>821</c:v>
                </c:pt>
                <c:pt idx="9">
                  <c:v>801</c:v>
                </c:pt>
                <c:pt idx="10">
                  <c:v>775</c:v>
                </c:pt>
                <c:pt idx="11">
                  <c:v>745</c:v>
                </c:pt>
                <c:pt idx="12">
                  <c:v>677</c:v>
                </c:pt>
                <c:pt idx="13">
                  <c:v>628</c:v>
                </c:pt>
                <c:pt idx="14">
                  <c:v>628</c:v>
                </c:pt>
                <c:pt idx="15">
                  <c:v>626</c:v>
                </c:pt>
                <c:pt idx="16">
                  <c:v>583</c:v>
                </c:pt>
                <c:pt idx="17">
                  <c:v>556</c:v>
                </c:pt>
                <c:pt idx="18">
                  <c:v>543</c:v>
                </c:pt>
                <c:pt idx="19">
                  <c:v>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93-4A05-BED6-665C05B63A93}"/>
            </c:ext>
          </c:extLst>
        </c:ser>
        <c:ser>
          <c:idx val="1"/>
          <c:order val="1"/>
          <c:tx>
            <c:strRef>
              <c:f>'5 Yıllık Üniv'!$H$1</c:f>
              <c:strCache>
                <c:ptCount val="1"/>
                <c:pt idx="0">
                  <c:v>İkinci %25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'5 Yıllık Üniv'!$A$2:$A$21</c:f>
              <c:strCache>
                <c:ptCount val="20"/>
                <c:pt idx="0">
                  <c:v>ORTA DOĞU TEKNİK ÜNİVERSİTESİ</c:v>
                </c:pt>
                <c:pt idx="1">
                  <c:v>İSTANBUL TEKNİK ÜNİVERSİTESİ</c:v>
                </c:pt>
                <c:pt idx="2">
                  <c:v>İSTANBUL ÜNİVERSİTESİ</c:v>
                </c:pt>
                <c:pt idx="3">
                  <c:v>HACETTEPE ÜNİVERSİTESİ</c:v>
                </c:pt>
                <c:pt idx="4">
                  <c:v>İHSAN DOĞRAMACI BİLKENT ÜNİVERSİTESİ</c:v>
                </c:pt>
                <c:pt idx="5">
                  <c:v>EGE ÜNİVERSİTESİ</c:v>
                </c:pt>
                <c:pt idx="6">
                  <c:v>GAZİ ÜNİVERSİTESİ</c:v>
                </c:pt>
                <c:pt idx="7">
                  <c:v>ANKARA ÜNİVERSİTESİ</c:v>
                </c:pt>
                <c:pt idx="8">
                  <c:v>BOĞAZİÇİ ÜNİVERSİTESİ</c:v>
                </c:pt>
                <c:pt idx="9">
                  <c:v>DOKUZ EYLÜL ÜNİVERSİTESİ</c:v>
                </c:pt>
                <c:pt idx="10">
                  <c:v>KOÇ ÜNİVERSİTESİ</c:v>
                </c:pt>
                <c:pt idx="11">
                  <c:v>YILDIZ TEKNİK ÜNİVERSİTESİ</c:v>
                </c:pt>
                <c:pt idx="12">
                  <c:v>ERCİYES ÜNİVERSİTESİ</c:v>
                </c:pt>
                <c:pt idx="13">
                  <c:v>ATATÜRK ÜNİVERSİTESİ</c:v>
                </c:pt>
                <c:pt idx="14">
                  <c:v>MARMARA ÜNİVERSİTESİ</c:v>
                </c:pt>
                <c:pt idx="15">
                  <c:v>SELÇUK ÜNİVERSİTESİ</c:v>
                </c:pt>
                <c:pt idx="16">
                  <c:v>SABANCI ÜNİVERSİTESİ</c:v>
                </c:pt>
                <c:pt idx="17">
                  <c:v>KARADENİZ TEKNİK ÜNİVERSİTESİ</c:v>
                </c:pt>
                <c:pt idx="18">
                  <c:v>AKDENİZ ÜNİVERSİTESİ</c:v>
                </c:pt>
                <c:pt idx="19">
                  <c:v>ULUDAĞ ÜNİVERSİTESİ</c:v>
                </c:pt>
              </c:strCache>
            </c:strRef>
          </c:cat>
          <c:val>
            <c:numRef>
              <c:f>'5 Yıllık Üniv'!$H$2:$H$21</c:f>
              <c:numCache>
                <c:formatCode>General</c:formatCode>
                <c:ptCount val="20"/>
                <c:pt idx="0">
                  <c:v>1369</c:v>
                </c:pt>
                <c:pt idx="1">
                  <c:v>1105</c:v>
                </c:pt>
                <c:pt idx="2">
                  <c:v>1678</c:v>
                </c:pt>
                <c:pt idx="3">
                  <c:v>1580</c:v>
                </c:pt>
                <c:pt idx="4">
                  <c:v>572</c:v>
                </c:pt>
                <c:pt idx="5">
                  <c:v>1116</c:v>
                </c:pt>
                <c:pt idx="6">
                  <c:v>1195</c:v>
                </c:pt>
                <c:pt idx="7">
                  <c:v>1067</c:v>
                </c:pt>
                <c:pt idx="8">
                  <c:v>551</c:v>
                </c:pt>
                <c:pt idx="9">
                  <c:v>767</c:v>
                </c:pt>
                <c:pt idx="10">
                  <c:v>480</c:v>
                </c:pt>
                <c:pt idx="11">
                  <c:v>641</c:v>
                </c:pt>
                <c:pt idx="12">
                  <c:v>856</c:v>
                </c:pt>
                <c:pt idx="13">
                  <c:v>795</c:v>
                </c:pt>
                <c:pt idx="14">
                  <c:v>789</c:v>
                </c:pt>
                <c:pt idx="15">
                  <c:v>797</c:v>
                </c:pt>
                <c:pt idx="16">
                  <c:v>298</c:v>
                </c:pt>
                <c:pt idx="17">
                  <c:v>651</c:v>
                </c:pt>
                <c:pt idx="18">
                  <c:v>595</c:v>
                </c:pt>
                <c:pt idx="19">
                  <c:v>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93-4A05-BED6-665C05B63A93}"/>
            </c:ext>
          </c:extLst>
        </c:ser>
        <c:ser>
          <c:idx val="2"/>
          <c:order val="2"/>
          <c:tx>
            <c:strRef>
              <c:f>'5 Yıllık Üniv'!$I$1</c:f>
              <c:strCache>
                <c:ptCount val="1"/>
                <c:pt idx="0">
                  <c:v>Üçüncü %25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'5 Yıllık Üniv'!$A$2:$A$21</c:f>
              <c:strCache>
                <c:ptCount val="20"/>
                <c:pt idx="0">
                  <c:v>ORTA DOĞU TEKNİK ÜNİVERSİTESİ</c:v>
                </c:pt>
                <c:pt idx="1">
                  <c:v>İSTANBUL TEKNİK ÜNİVERSİTESİ</c:v>
                </c:pt>
                <c:pt idx="2">
                  <c:v>İSTANBUL ÜNİVERSİTESİ</c:v>
                </c:pt>
                <c:pt idx="3">
                  <c:v>HACETTEPE ÜNİVERSİTESİ</c:v>
                </c:pt>
                <c:pt idx="4">
                  <c:v>İHSAN DOĞRAMACI BİLKENT ÜNİVERSİTESİ</c:v>
                </c:pt>
                <c:pt idx="5">
                  <c:v>EGE ÜNİVERSİTESİ</c:v>
                </c:pt>
                <c:pt idx="6">
                  <c:v>GAZİ ÜNİVERSİTESİ</c:v>
                </c:pt>
                <c:pt idx="7">
                  <c:v>ANKARA ÜNİVERSİTESİ</c:v>
                </c:pt>
                <c:pt idx="8">
                  <c:v>BOĞAZİÇİ ÜNİVERSİTESİ</c:v>
                </c:pt>
                <c:pt idx="9">
                  <c:v>DOKUZ EYLÜL ÜNİVERSİTESİ</c:v>
                </c:pt>
                <c:pt idx="10">
                  <c:v>KOÇ ÜNİVERSİTESİ</c:v>
                </c:pt>
                <c:pt idx="11">
                  <c:v>YILDIZ TEKNİK ÜNİVERSİTESİ</c:v>
                </c:pt>
                <c:pt idx="12">
                  <c:v>ERCİYES ÜNİVERSİTESİ</c:v>
                </c:pt>
                <c:pt idx="13">
                  <c:v>ATATÜRK ÜNİVERSİTESİ</c:v>
                </c:pt>
                <c:pt idx="14">
                  <c:v>MARMARA ÜNİVERSİTESİ</c:v>
                </c:pt>
                <c:pt idx="15">
                  <c:v>SELÇUK ÜNİVERSİTESİ</c:v>
                </c:pt>
                <c:pt idx="16">
                  <c:v>SABANCI ÜNİVERSİTESİ</c:v>
                </c:pt>
                <c:pt idx="17">
                  <c:v>KARADENİZ TEKNİK ÜNİVERSİTESİ</c:v>
                </c:pt>
                <c:pt idx="18">
                  <c:v>AKDENİZ ÜNİVERSİTESİ</c:v>
                </c:pt>
                <c:pt idx="19">
                  <c:v>ULUDAĞ ÜNİVERSİTESİ</c:v>
                </c:pt>
              </c:strCache>
            </c:strRef>
          </c:cat>
          <c:val>
            <c:numRef>
              <c:f>'5 Yıllık Üniv'!$I$2:$I$21</c:f>
              <c:numCache>
                <c:formatCode>General</c:formatCode>
                <c:ptCount val="20"/>
                <c:pt idx="0">
                  <c:v>831</c:v>
                </c:pt>
                <c:pt idx="1">
                  <c:v>834</c:v>
                </c:pt>
                <c:pt idx="2">
                  <c:v>1950</c:v>
                </c:pt>
                <c:pt idx="3">
                  <c:v>1571</c:v>
                </c:pt>
                <c:pt idx="4">
                  <c:v>324</c:v>
                </c:pt>
                <c:pt idx="5">
                  <c:v>1269</c:v>
                </c:pt>
                <c:pt idx="6">
                  <c:v>1345</c:v>
                </c:pt>
                <c:pt idx="7">
                  <c:v>1257</c:v>
                </c:pt>
                <c:pt idx="8">
                  <c:v>326</c:v>
                </c:pt>
                <c:pt idx="9">
                  <c:v>836</c:v>
                </c:pt>
                <c:pt idx="10">
                  <c:v>279</c:v>
                </c:pt>
                <c:pt idx="11">
                  <c:v>611</c:v>
                </c:pt>
                <c:pt idx="12">
                  <c:v>1030</c:v>
                </c:pt>
                <c:pt idx="13">
                  <c:v>925</c:v>
                </c:pt>
                <c:pt idx="14">
                  <c:v>711</c:v>
                </c:pt>
                <c:pt idx="15">
                  <c:v>914</c:v>
                </c:pt>
                <c:pt idx="16">
                  <c:v>218</c:v>
                </c:pt>
                <c:pt idx="17">
                  <c:v>786</c:v>
                </c:pt>
                <c:pt idx="18">
                  <c:v>771</c:v>
                </c:pt>
                <c:pt idx="19">
                  <c:v>608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93-4A05-BED6-665C05B63A93}"/>
            </c:ext>
          </c:extLst>
        </c:ser>
        <c:ser>
          <c:idx val="3"/>
          <c:order val="3"/>
          <c:tx>
            <c:strRef>
              <c:f>'5 Yıllık Üniv'!$J$1</c:f>
              <c:strCache>
                <c:ptCount val="1"/>
                <c:pt idx="0">
                  <c:v>Son %25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'5 Yıllık Üniv'!$A$2:$A$21</c:f>
              <c:strCache>
                <c:ptCount val="20"/>
                <c:pt idx="0">
                  <c:v>ORTA DOĞU TEKNİK ÜNİVERSİTESİ</c:v>
                </c:pt>
                <c:pt idx="1">
                  <c:v>İSTANBUL TEKNİK ÜNİVERSİTESİ</c:v>
                </c:pt>
                <c:pt idx="2">
                  <c:v>İSTANBUL ÜNİVERSİTESİ</c:v>
                </c:pt>
                <c:pt idx="3">
                  <c:v>HACETTEPE ÜNİVERSİTESİ</c:v>
                </c:pt>
                <c:pt idx="4">
                  <c:v>İHSAN DOĞRAMACI BİLKENT ÜNİVERSİTESİ</c:v>
                </c:pt>
                <c:pt idx="5">
                  <c:v>EGE ÜNİVERSİTESİ</c:v>
                </c:pt>
                <c:pt idx="6">
                  <c:v>GAZİ ÜNİVERSİTESİ</c:v>
                </c:pt>
                <c:pt idx="7">
                  <c:v>ANKARA ÜNİVERSİTESİ</c:v>
                </c:pt>
                <c:pt idx="8">
                  <c:v>BOĞAZİÇİ ÜNİVERSİTESİ</c:v>
                </c:pt>
                <c:pt idx="9">
                  <c:v>DOKUZ EYLÜL ÜNİVERSİTESİ</c:v>
                </c:pt>
                <c:pt idx="10">
                  <c:v>KOÇ ÜNİVERSİTESİ</c:v>
                </c:pt>
                <c:pt idx="11">
                  <c:v>YILDIZ TEKNİK ÜNİVERSİTESİ</c:v>
                </c:pt>
                <c:pt idx="12">
                  <c:v>ERCİYES ÜNİVERSİTESİ</c:v>
                </c:pt>
                <c:pt idx="13">
                  <c:v>ATATÜRK ÜNİVERSİTESİ</c:v>
                </c:pt>
                <c:pt idx="14">
                  <c:v>MARMARA ÜNİVERSİTESİ</c:v>
                </c:pt>
                <c:pt idx="15">
                  <c:v>SELÇUK ÜNİVERSİTESİ</c:v>
                </c:pt>
                <c:pt idx="16">
                  <c:v>SABANCI ÜNİVERSİTESİ</c:v>
                </c:pt>
                <c:pt idx="17">
                  <c:v>KARADENİZ TEKNİK ÜNİVERSİTESİ</c:v>
                </c:pt>
                <c:pt idx="18">
                  <c:v>AKDENİZ ÜNİVERSİTESİ</c:v>
                </c:pt>
                <c:pt idx="19">
                  <c:v>ULUDAĞ ÜNİVERSİTESİ</c:v>
                </c:pt>
              </c:strCache>
            </c:strRef>
          </c:cat>
          <c:val>
            <c:numRef>
              <c:f>'5 Yıllık Üniv'!$J$2:$J$21</c:f>
              <c:numCache>
                <c:formatCode>General</c:formatCode>
                <c:ptCount val="20"/>
                <c:pt idx="0">
                  <c:v>675</c:v>
                </c:pt>
                <c:pt idx="1">
                  <c:v>656</c:v>
                </c:pt>
                <c:pt idx="2">
                  <c:v>2597</c:v>
                </c:pt>
                <c:pt idx="3">
                  <c:v>2081</c:v>
                </c:pt>
                <c:pt idx="4">
                  <c:v>214</c:v>
                </c:pt>
                <c:pt idx="5">
                  <c:v>1804</c:v>
                </c:pt>
                <c:pt idx="6">
                  <c:v>1994</c:v>
                </c:pt>
                <c:pt idx="7">
                  <c:v>1921</c:v>
                </c:pt>
                <c:pt idx="8">
                  <c:v>232</c:v>
                </c:pt>
                <c:pt idx="9">
                  <c:v>1177</c:v>
                </c:pt>
                <c:pt idx="10">
                  <c:v>197</c:v>
                </c:pt>
                <c:pt idx="11">
                  <c:v>780</c:v>
                </c:pt>
                <c:pt idx="12">
                  <c:v>1187</c:v>
                </c:pt>
                <c:pt idx="13">
                  <c:v>1405</c:v>
                </c:pt>
                <c:pt idx="14">
                  <c:v>1017</c:v>
                </c:pt>
                <c:pt idx="15">
                  <c:v>1300</c:v>
                </c:pt>
                <c:pt idx="16">
                  <c:v>117</c:v>
                </c:pt>
                <c:pt idx="17">
                  <c:v>893</c:v>
                </c:pt>
                <c:pt idx="18">
                  <c:v>1008</c:v>
                </c:pt>
                <c:pt idx="19">
                  <c:v>1009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E93-4A05-BED6-665C05B63A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-232138512"/>
        <c:axId val="-232137424"/>
      </c:barChart>
      <c:catAx>
        <c:axId val="-23213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232137424"/>
        <c:crosses val="autoZero"/>
        <c:auto val="1"/>
        <c:lblAlgn val="ctr"/>
        <c:lblOffset val="100"/>
        <c:noMultiLvlLbl val="0"/>
      </c:catAx>
      <c:valAx>
        <c:axId val="-232137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232138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Sheet6!$B$1</c:f>
              <c:strCache>
                <c:ptCount val="1"/>
                <c:pt idx="0">
                  <c:v>%Q1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Sheet6!$A$2:$A$21</c:f>
              <c:strCache>
                <c:ptCount val="20"/>
                <c:pt idx="0">
                  <c:v>Massachusetts Institute of Technology (MIT)</c:v>
                </c:pt>
                <c:pt idx="1">
                  <c:v>University of California Berkeley</c:v>
                </c:pt>
                <c:pt idx="2">
                  <c:v>Imperial College London</c:v>
                </c:pt>
                <c:pt idx="3">
                  <c:v>Harvard University</c:v>
                </c:pt>
                <c:pt idx="4">
                  <c:v>University of Cambridge</c:v>
                </c:pt>
                <c:pt idx="5">
                  <c:v>Stanford University</c:v>
                </c:pt>
                <c:pt idx="6">
                  <c:v>University of Oxford</c:v>
                </c:pt>
                <c:pt idx="7">
                  <c:v>University of California San Diego</c:v>
                </c:pt>
                <c:pt idx="8">
                  <c:v>Columbia University</c:v>
                </c:pt>
                <c:pt idx="9">
                  <c:v>University of Pennsylvania</c:v>
                </c:pt>
                <c:pt idx="10">
                  <c:v>University of Washington Seattle</c:v>
                </c:pt>
                <c:pt idx="11">
                  <c:v>University College London</c:v>
                </c:pt>
                <c:pt idx="12">
                  <c:v>University of California Los Angeles</c:v>
                </c:pt>
                <c:pt idx="13">
                  <c:v>Pierre &amp; Marie Curie University - Paris VI</c:v>
                </c:pt>
                <c:pt idx="14">
                  <c:v>Cornell University</c:v>
                </c:pt>
                <c:pt idx="15">
                  <c:v>University of Michigan</c:v>
                </c:pt>
                <c:pt idx="16">
                  <c:v>Johns Hopkins University</c:v>
                </c:pt>
                <c:pt idx="17">
                  <c:v>University of Toronto</c:v>
                </c:pt>
                <c:pt idx="18">
                  <c:v>Tsinghua University</c:v>
                </c:pt>
                <c:pt idx="19">
                  <c:v>Shanghai Jiao Tong University</c:v>
                </c:pt>
              </c:strCache>
            </c:strRef>
          </c:cat>
          <c:val>
            <c:numRef>
              <c:f>Sheet6!$B$2:$B$21</c:f>
              <c:numCache>
                <c:formatCode>0.00%</c:formatCode>
                <c:ptCount val="20"/>
                <c:pt idx="0">
                  <c:v>0.73039141604956925</c:v>
                </c:pt>
                <c:pt idx="1">
                  <c:v>0.69550120772946855</c:v>
                </c:pt>
                <c:pt idx="2">
                  <c:v>0.69311334289813487</c:v>
                </c:pt>
                <c:pt idx="3">
                  <c:v>0.69268073192680735</c:v>
                </c:pt>
                <c:pt idx="4">
                  <c:v>0.68721747865394278</c:v>
                </c:pt>
                <c:pt idx="5">
                  <c:v>0.68137898127162111</c:v>
                </c:pt>
                <c:pt idx="6">
                  <c:v>0.67048842008713594</c:v>
                </c:pt>
                <c:pt idx="7">
                  <c:v>0.66008416963418581</c:v>
                </c:pt>
                <c:pt idx="8">
                  <c:v>0.65181843811671836</c:v>
                </c:pt>
                <c:pt idx="9">
                  <c:v>0.64536082474226808</c:v>
                </c:pt>
                <c:pt idx="10">
                  <c:v>0.63833209601583762</c:v>
                </c:pt>
                <c:pt idx="11">
                  <c:v>0.63191901787637306</c:v>
                </c:pt>
                <c:pt idx="12">
                  <c:v>0.62931737829752521</c:v>
                </c:pt>
                <c:pt idx="13">
                  <c:v>0.62708168120539254</c:v>
                </c:pt>
                <c:pt idx="14">
                  <c:v>0.62606459906797363</c:v>
                </c:pt>
                <c:pt idx="15">
                  <c:v>0.62399732620320858</c:v>
                </c:pt>
                <c:pt idx="16">
                  <c:v>0.62199235439622214</c:v>
                </c:pt>
                <c:pt idx="17">
                  <c:v>0.58547370401731114</c:v>
                </c:pt>
                <c:pt idx="18">
                  <c:v>0.58224794983116257</c:v>
                </c:pt>
                <c:pt idx="19">
                  <c:v>0.50245874767784937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4F-4B05-A12B-6EF5F1A62438}"/>
            </c:ext>
          </c:extLst>
        </c:ser>
        <c:ser>
          <c:idx val="1"/>
          <c:order val="1"/>
          <c:tx>
            <c:strRef>
              <c:f>Sheet6!$C$1</c:f>
              <c:strCache>
                <c:ptCount val="1"/>
                <c:pt idx="0">
                  <c:v>%Q2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Sheet6!$A$2:$A$21</c:f>
              <c:strCache>
                <c:ptCount val="20"/>
                <c:pt idx="0">
                  <c:v>Massachusetts Institute of Technology (MIT)</c:v>
                </c:pt>
                <c:pt idx="1">
                  <c:v>University of California Berkeley</c:v>
                </c:pt>
                <c:pt idx="2">
                  <c:v>Imperial College London</c:v>
                </c:pt>
                <c:pt idx="3">
                  <c:v>Harvard University</c:v>
                </c:pt>
                <c:pt idx="4">
                  <c:v>University of Cambridge</c:v>
                </c:pt>
                <c:pt idx="5">
                  <c:v>Stanford University</c:v>
                </c:pt>
                <c:pt idx="6">
                  <c:v>University of Oxford</c:v>
                </c:pt>
                <c:pt idx="7">
                  <c:v>University of California San Diego</c:v>
                </c:pt>
                <c:pt idx="8">
                  <c:v>Columbia University</c:v>
                </c:pt>
                <c:pt idx="9">
                  <c:v>University of Pennsylvania</c:v>
                </c:pt>
                <c:pt idx="10">
                  <c:v>University of Washington Seattle</c:v>
                </c:pt>
                <c:pt idx="11">
                  <c:v>University College London</c:v>
                </c:pt>
                <c:pt idx="12">
                  <c:v>University of California Los Angeles</c:v>
                </c:pt>
                <c:pt idx="13">
                  <c:v>Pierre &amp; Marie Curie University - Paris VI</c:v>
                </c:pt>
                <c:pt idx="14">
                  <c:v>Cornell University</c:v>
                </c:pt>
                <c:pt idx="15">
                  <c:v>University of Michigan</c:v>
                </c:pt>
                <c:pt idx="16">
                  <c:v>Johns Hopkins University</c:v>
                </c:pt>
                <c:pt idx="17">
                  <c:v>University of Toronto</c:v>
                </c:pt>
                <c:pt idx="18">
                  <c:v>Tsinghua University</c:v>
                </c:pt>
                <c:pt idx="19">
                  <c:v>Shanghai Jiao Tong University</c:v>
                </c:pt>
              </c:strCache>
            </c:strRef>
          </c:cat>
          <c:val>
            <c:numRef>
              <c:f>Sheet6!$C$2:$C$21</c:f>
              <c:numCache>
                <c:formatCode>0.00%</c:formatCode>
                <c:ptCount val="20"/>
                <c:pt idx="0">
                  <c:v>0.17530602992292579</c:v>
                </c:pt>
                <c:pt idx="1">
                  <c:v>0.20108695652173914</c:v>
                </c:pt>
                <c:pt idx="2">
                  <c:v>0.20258249641319942</c:v>
                </c:pt>
                <c:pt idx="3">
                  <c:v>0.19748025197480251</c:v>
                </c:pt>
                <c:pt idx="4">
                  <c:v>0.20379206428930186</c:v>
                </c:pt>
                <c:pt idx="5">
                  <c:v>0.20362638673505906</c:v>
                </c:pt>
                <c:pt idx="6">
                  <c:v>0.21451501949094245</c:v>
                </c:pt>
                <c:pt idx="7">
                  <c:v>0.21835545483975397</c:v>
                </c:pt>
                <c:pt idx="8">
                  <c:v>0.2144065407386524</c:v>
                </c:pt>
                <c:pt idx="9">
                  <c:v>0.22872852233676977</c:v>
                </c:pt>
                <c:pt idx="10">
                  <c:v>0.23063598119277406</c:v>
                </c:pt>
                <c:pt idx="11">
                  <c:v>0.23336205039844929</c:v>
                </c:pt>
                <c:pt idx="12">
                  <c:v>0.23103073157465326</c:v>
                </c:pt>
                <c:pt idx="13">
                  <c:v>0.21421490880253766</c:v>
                </c:pt>
                <c:pt idx="14">
                  <c:v>0.23509561304836896</c:v>
                </c:pt>
                <c:pt idx="15">
                  <c:v>0.23529411764705882</c:v>
                </c:pt>
                <c:pt idx="16">
                  <c:v>0.24375983809309648</c:v>
                </c:pt>
                <c:pt idx="17">
                  <c:v>0.24809483488569009</c:v>
                </c:pt>
                <c:pt idx="18">
                  <c:v>0.22949831162566328</c:v>
                </c:pt>
                <c:pt idx="19">
                  <c:v>0.24347065894437767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4F-4B05-A12B-6EF5F1A62438}"/>
            </c:ext>
          </c:extLst>
        </c:ser>
        <c:ser>
          <c:idx val="2"/>
          <c:order val="2"/>
          <c:tx>
            <c:strRef>
              <c:f>Sheet6!$D$1</c:f>
              <c:strCache>
                <c:ptCount val="1"/>
                <c:pt idx="0">
                  <c:v>%Q3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Sheet6!$A$2:$A$21</c:f>
              <c:strCache>
                <c:ptCount val="20"/>
                <c:pt idx="0">
                  <c:v>Massachusetts Institute of Technology (MIT)</c:v>
                </c:pt>
                <c:pt idx="1">
                  <c:v>University of California Berkeley</c:v>
                </c:pt>
                <c:pt idx="2">
                  <c:v>Imperial College London</c:v>
                </c:pt>
                <c:pt idx="3">
                  <c:v>Harvard University</c:v>
                </c:pt>
                <c:pt idx="4">
                  <c:v>University of Cambridge</c:v>
                </c:pt>
                <c:pt idx="5">
                  <c:v>Stanford University</c:v>
                </c:pt>
                <c:pt idx="6">
                  <c:v>University of Oxford</c:v>
                </c:pt>
                <c:pt idx="7">
                  <c:v>University of California San Diego</c:v>
                </c:pt>
                <c:pt idx="8">
                  <c:v>Columbia University</c:v>
                </c:pt>
                <c:pt idx="9">
                  <c:v>University of Pennsylvania</c:v>
                </c:pt>
                <c:pt idx="10">
                  <c:v>University of Washington Seattle</c:v>
                </c:pt>
                <c:pt idx="11">
                  <c:v>University College London</c:v>
                </c:pt>
                <c:pt idx="12">
                  <c:v>University of California Los Angeles</c:v>
                </c:pt>
                <c:pt idx="13">
                  <c:v>Pierre &amp; Marie Curie University - Paris VI</c:v>
                </c:pt>
                <c:pt idx="14">
                  <c:v>Cornell University</c:v>
                </c:pt>
                <c:pt idx="15">
                  <c:v>University of Michigan</c:v>
                </c:pt>
                <c:pt idx="16">
                  <c:v>Johns Hopkins University</c:v>
                </c:pt>
                <c:pt idx="17">
                  <c:v>University of Toronto</c:v>
                </c:pt>
                <c:pt idx="18">
                  <c:v>Tsinghua University</c:v>
                </c:pt>
                <c:pt idx="19">
                  <c:v>Shanghai Jiao Tong University</c:v>
                </c:pt>
              </c:strCache>
            </c:strRef>
          </c:cat>
          <c:val>
            <c:numRef>
              <c:f>Sheet6!$D$2:$D$21</c:f>
              <c:numCache>
                <c:formatCode>0.00%</c:formatCode>
                <c:ptCount val="20"/>
                <c:pt idx="0">
                  <c:v>6.2112739912346983E-2</c:v>
                </c:pt>
                <c:pt idx="1">
                  <c:v>6.9595410628019327E-2</c:v>
                </c:pt>
                <c:pt idx="2">
                  <c:v>7.0157819225251078E-2</c:v>
                </c:pt>
                <c:pt idx="3">
                  <c:v>7.5442455754424556E-2</c:v>
                </c:pt>
                <c:pt idx="4">
                  <c:v>7.5715720743345052E-2</c:v>
                </c:pt>
                <c:pt idx="5">
                  <c:v>7.956578790409162E-2</c:v>
                </c:pt>
                <c:pt idx="6">
                  <c:v>8.1059390048154087E-2</c:v>
                </c:pt>
                <c:pt idx="7">
                  <c:v>8.8216251213985103E-2</c:v>
                </c:pt>
                <c:pt idx="8">
                  <c:v>9.0780941640823232E-2</c:v>
                </c:pt>
                <c:pt idx="9">
                  <c:v>9.0859106529209616E-2</c:v>
                </c:pt>
                <c:pt idx="10">
                  <c:v>9.0447908933432325E-2</c:v>
                </c:pt>
                <c:pt idx="11">
                  <c:v>9.2397157010553524E-2</c:v>
                </c:pt>
                <c:pt idx="12">
                  <c:v>9.3554528147946694E-2</c:v>
                </c:pt>
                <c:pt idx="13">
                  <c:v>9.4865186360031717E-2</c:v>
                </c:pt>
                <c:pt idx="14">
                  <c:v>9.8826932347742244E-2</c:v>
                </c:pt>
                <c:pt idx="15">
                  <c:v>9.8484848484848481E-2</c:v>
                </c:pt>
                <c:pt idx="16">
                  <c:v>9.4558129075781427E-2</c:v>
                </c:pt>
                <c:pt idx="17">
                  <c:v>0.10998212437670524</c:v>
                </c:pt>
                <c:pt idx="18">
                  <c:v>0.12433671008200675</c:v>
                </c:pt>
                <c:pt idx="19">
                  <c:v>0.16074745929406623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4F-4B05-A12B-6EF5F1A62438}"/>
            </c:ext>
          </c:extLst>
        </c:ser>
        <c:ser>
          <c:idx val="3"/>
          <c:order val="3"/>
          <c:tx>
            <c:strRef>
              <c:f>Sheet6!$E$1</c:f>
              <c:strCache>
                <c:ptCount val="1"/>
                <c:pt idx="0">
                  <c:v>%Q4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Sheet6!$A$2:$A$21</c:f>
              <c:strCache>
                <c:ptCount val="20"/>
                <c:pt idx="0">
                  <c:v>Massachusetts Institute of Technology (MIT)</c:v>
                </c:pt>
                <c:pt idx="1">
                  <c:v>University of California Berkeley</c:v>
                </c:pt>
                <c:pt idx="2">
                  <c:v>Imperial College London</c:v>
                </c:pt>
                <c:pt idx="3">
                  <c:v>Harvard University</c:v>
                </c:pt>
                <c:pt idx="4">
                  <c:v>University of Cambridge</c:v>
                </c:pt>
                <c:pt idx="5">
                  <c:v>Stanford University</c:v>
                </c:pt>
                <c:pt idx="6">
                  <c:v>University of Oxford</c:v>
                </c:pt>
                <c:pt idx="7">
                  <c:v>University of California San Diego</c:v>
                </c:pt>
                <c:pt idx="8">
                  <c:v>Columbia University</c:v>
                </c:pt>
                <c:pt idx="9">
                  <c:v>University of Pennsylvania</c:v>
                </c:pt>
                <c:pt idx="10">
                  <c:v>University of Washington Seattle</c:v>
                </c:pt>
                <c:pt idx="11">
                  <c:v>University College London</c:v>
                </c:pt>
                <c:pt idx="12">
                  <c:v>University of California Los Angeles</c:v>
                </c:pt>
                <c:pt idx="13">
                  <c:v>Pierre &amp; Marie Curie University - Paris VI</c:v>
                </c:pt>
                <c:pt idx="14">
                  <c:v>Cornell University</c:v>
                </c:pt>
                <c:pt idx="15">
                  <c:v>University of Michigan</c:v>
                </c:pt>
                <c:pt idx="16">
                  <c:v>Johns Hopkins University</c:v>
                </c:pt>
                <c:pt idx="17">
                  <c:v>University of Toronto</c:v>
                </c:pt>
                <c:pt idx="18">
                  <c:v>Tsinghua University</c:v>
                </c:pt>
                <c:pt idx="19">
                  <c:v>Shanghai Jiao Tong University</c:v>
                </c:pt>
              </c:strCache>
            </c:strRef>
          </c:cat>
          <c:val>
            <c:numRef>
              <c:f>Sheet6!$E$2:$E$21</c:f>
              <c:numCache>
                <c:formatCode>0.00%</c:formatCode>
                <c:ptCount val="20"/>
                <c:pt idx="0">
                  <c:v>3.2189814115157929E-2</c:v>
                </c:pt>
                <c:pt idx="1">
                  <c:v>3.3816425120772944E-2</c:v>
                </c:pt>
                <c:pt idx="2">
                  <c:v>3.4146341463414637E-2</c:v>
                </c:pt>
                <c:pt idx="3">
                  <c:v>3.4396560343965606E-2</c:v>
                </c:pt>
                <c:pt idx="4">
                  <c:v>3.3274736313410345E-2</c:v>
                </c:pt>
                <c:pt idx="5">
                  <c:v>3.5428844089228202E-2</c:v>
                </c:pt>
                <c:pt idx="6">
                  <c:v>3.3937170373767485E-2</c:v>
                </c:pt>
                <c:pt idx="7">
                  <c:v>3.3344124312075105E-2</c:v>
                </c:pt>
                <c:pt idx="8">
                  <c:v>4.2994079503806036E-2</c:v>
                </c:pt>
                <c:pt idx="9">
                  <c:v>3.5051546391752578E-2</c:v>
                </c:pt>
                <c:pt idx="10">
                  <c:v>4.0584013857955951E-2</c:v>
                </c:pt>
                <c:pt idx="11">
                  <c:v>4.2321774714624165E-2</c:v>
                </c:pt>
                <c:pt idx="12">
                  <c:v>4.60973619798749E-2</c:v>
                </c:pt>
                <c:pt idx="13">
                  <c:v>6.383822363203806E-2</c:v>
                </c:pt>
                <c:pt idx="14">
                  <c:v>4.0012855535915152E-2</c:v>
                </c:pt>
                <c:pt idx="15">
                  <c:v>4.2223707664884133E-2</c:v>
                </c:pt>
                <c:pt idx="16">
                  <c:v>3.9689678434899935E-2</c:v>
                </c:pt>
                <c:pt idx="17">
                  <c:v>5.6449336720293536E-2</c:v>
                </c:pt>
                <c:pt idx="18">
                  <c:v>6.3917028461167397E-2</c:v>
                </c:pt>
                <c:pt idx="19">
                  <c:v>9.3323134083706696E-2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4F-4B05-A12B-6EF5F1A624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443354768"/>
        <c:axId val="-443354224"/>
      </c:barChart>
      <c:catAx>
        <c:axId val="-44335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443354224"/>
        <c:crosses val="autoZero"/>
        <c:auto val="1"/>
        <c:lblAlgn val="ctr"/>
        <c:lblOffset val="100"/>
        <c:noMultiLvlLbl val="0"/>
      </c:catAx>
      <c:valAx>
        <c:axId val="-44335422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443354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Sheet5!$B$1</c:f>
              <c:strCache>
                <c:ptCount val="1"/>
                <c:pt idx="0">
                  <c:v>Q1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Sheet5!$A$2:$A$27</c:f>
              <c:strCache>
                <c:ptCount val="20"/>
                <c:pt idx="0">
                  <c:v>Harvard University</c:v>
                </c:pt>
                <c:pt idx="1">
                  <c:v>Pierre &amp; Marie Curie University - Paris VI</c:v>
                </c:pt>
                <c:pt idx="2">
                  <c:v>University of Toronto</c:v>
                </c:pt>
                <c:pt idx="3">
                  <c:v>University College London</c:v>
                </c:pt>
                <c:pt idx="4">
                  <c:v>University of Oxford</c:v>
                </c:pt>
                <c:pt idx="5">
                  <c:v>Stanford University</c:v>
                </c:pt>
                <c:pt idx="6">
                  <c:v>University of Michigan</c:v>
                </c:pt>
                <c:pt idx="7">
                  <c:v>Johns Hopkins University</c:v>
                </c:pt>
                <c:pt idx="8">
                  <c:v>University of Cambridge</c:v>
                </c:pt>
                <c:pt idx="9">
                  <c:v>University of Washington Seattle</c:v>
                </c:pt>
                <c:pt idx="10">
                  <c:v>Massachusetts Institute of Technology (MIT)</c:v>
                </c:pt>
                <c:pt idx="11">
                  <c:v>Imperial College London</c:v>
                </c:pt>
                <c:pt idx="12">
                  <c:v>Tsinghua University</c:v>
                </c:pt>
                <c:pt idx="13">
                  <c:v>University of Pennsylvania</c:v>
                </c:pt>
                <c:pt idx="14">
                  <c:v>University of California Los Angeles</c:v>
                </c:pt>
                <c:pt idx="15">
                  <c:v>Columbia University</c:v>
                </c:pt>
                <c:pt idx="16">
                  <c:v>University of California Berkeley</c:v>
                </c:pt>
                <c:pt idx="17">
                  <c:v>Shanghai Jiao Tong University</c:v>
                </c:pt>
                <c:pt idx="18">
                  <c:v>University of California San Diego</c:v>
                </c:pt>
                <c:pt idx="19">
                  <c:v>Cornell University</c:v>
                </c:pt>
              </c:strCache>
            </c:strRef>
          </c:cat>
          <c:val>
            <c:numRef>
              <c:f>Sheet5!$B$2:$B$27</c:f>
              <c:numCache>
                <c:formatCode>General</c:formatCode>
                <c:ptCount val="20"/>
                <c:pt idx="0">
                  <c:v>13855</c:v>
                </c:pt>
                <c:pt idx="1">
                  <c:v>6326</c:v>
                </c:pt>
                <c:pt idx="2">
                  <c:v>6223</c:v>
                </c:pt>
                <c:pt idx="3">
                  <c:v>5868</c:v>
                </c:pt>
                <c:pt idx="4">
                  <c:v>5848</c:v>
                </c:pt>
                <c:pt idx="5">
                  <c:v>5712</c:v>
                </c:pt>
                <c:pt idx="6">
                  <c:v>5601</c:v>
                </c:pt>
                <c:pt idx="7">
                  <c:v>5532</c:v>
                </c:pt>
                <c:pt idx="8">
                  <c:v>5473</c:v>
                </c:pt>
                <c:pt idx="9">
                  <c:v>5159</c:v>
                </c:pt>
                <c:pt idx="10">
                  <c:v>4833</c:v>
                </c:pt>
                <c:pt idx="11">
                  <c:v>4831</c:v>
                </c:pt>
                <c:pt idx="12">
                  <c:v>4828</c:v>
                </c:pt>
                <c:pt idx="13">
                  <c:v>4695</c:v>
                </c:pt>
                <c:pt idx="14">
                  <c:v>4628</c:v>
                </c:pt>
                <c:pt idx="15">
                  <c:v>4624</c:v>
                </c:pt>
                <c:pt idx="16">
                  <c:v>4607</c:v>
                </c:pt>
                <c:pt idx="17">
                  <c:v>4598</c:v>
                </c:pt>
                <c:pt idx="18">
                  <c:v>4078</c:v>
                </c:pt>
                <c:pt idx="19">
                  <c:v>3896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2A-4D43-9F3C-445295E94B38}"/>
            </c:ext>
          </c:extLst>
        </c:ser>
        <c:ser>
          <c:idx val="1"/>
          <c:order val="1"/>
          <c:tx>
            <c:strRef>
              <c:f>Sheet5!$C$1</c:f>
              <c:strCache>
                <c:ptCount val="1"/>
                <c:pt idx="0">
                  <c:v>Q2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Sheet5!$A$2:$A$27</c:f>
              <c:strCache>
                <c:ptCount val="20"/>
                <c:pt idx="0">
                  <c:v>Harvard University</c:v>
                </c:pt>
                <c:pt idx="1">
                  <c:v>Pierre &amp; Marie Curie University - Paris VI</c:v>
                </c:pt>
                <c:pt idx="2">
                  <c:v>University of Toronto</c:v>
                </c:pt>
                <c:pt idx="3">
                  <c:v>University College London</c:v>
                </c:pt>
                <c:pt idx="4">
                  <c:v>University of Oxford</c:v>
                </c:pt>
                <c:pt idx="5">
                  <c:v>Stanford University</c:v>
                </c:pt>
                <c:pt idx="6">
                  <c:v>University of Michigan</c:v>
                </c:pt>
                <c:pt idx="7">
                  <c:v>Johns Hopkins University</c:v>
                </c:pt>
                <c:pt idx="8">
                  <c:v>University of Cambridge</c:v>
                </c:pt>
                <c:pt idx="9">
                  <c:v>University of Washington Seattle</c:v>
                </c:pt>
                <c:pt idx="10">
                  <c:v>Massachusetts Institute of Technology (MIT)</c:v>
                </c:pt>
                <c:pt idx="11">
                  <c:v>Imperial College London</c:v>
                </c:pt>
                <c:pt idx="12">
                  <c:v>Tsinghua University</c:v>
                </c:pt>
                <c:pt idx="13">
                  <c:v>University of Pennsylvania</c:v>
                </c:pt>
                <c:pt idx="14">
                  <c:v>University of California Los Angeles</c:v>
                </c:pt>
                <c:pt idx="15">
                  <c:v>Columbia University</c:v>
                </c:pt>
                <c:pt idx="16">
                  <c:v>University of California Berkeley</c:v>
                </c:pt>
                <c:pt idx="17">
                  <c:v>Shanghai Jiao Tong University</c:v>
                </c:pt>
                <c:pt idx="18">
                  <c:v>University of California San Diego</c:v>
                </c:pt>
                <c:pt idx="19">
                  <c:v>Cornell University</c:v>
                </c:pt>
              </c:strCache>
            </c:strRef>
          </c:cat>
          <c:val>
            <c:numRef>
              <c:f>Sheet5!$C$2:$C$27</c:f>
              <c:numCache>
                <c:formatCode>General</c:formatCode>
                <c:ptCount val="20"/>
                <c:pt idx="0">
                  <c:v>3950</c:v>
                </c:pt>
                <c:pt idx="1">
                  <c:v>2161</c:v>
                </c:pt>
                <c:pt idx="2">
                  <c:v>2637</c:v>
                </c:pt>
                <c:pt idx="3">
                  <c:v>2167</c:v>
                </c:pt>
                <c:pt idx="4">
                  <c:v>1871</c:v>
                </c:pt>
                <c:pt idx="5">
                  <c:v>1707</c:v>
                </c:pt>
                <c:pt idx="6">
                  <c:v>2112</c:v>
                </c:pt>
                <c:pt idx="7">
                  <c:v>2168</c:v>
                </c:pt>
                <c:pt idx="8">
                  <c:v>1623</c:v>
                </c:pt>
                <c:pt idx="9">
                  <c:v>1864</c:v>
                </c:pt>
                <c:pt idx="10">
                  <c:v>1160</c:v>
                </c:pt>
                <c:pt idx="11">
                  <c:v>1412</c:v>
                </c:pt>
                <c:pt idx="12">
                  <c:v>1903</c:v>
                </c:pt>
                <c:pt idx="13">
                  <c:v>1664</c:v>
                </c:pt>
                <c:pt idx="14">
                  <c:v>1699</c:v>
                </c:pt>
                <c:pt idx="15">
                  <c:v>1521</c:v>
                </c:pt>
                <c:pt idx="16">
                  <c:v>1332</c:v>
                </c:pt>
                <c:pt idx="17">
                  <c:v>2228</c:v>
                </c:pt>
                <c:pt idx="18">
                  <c:v>1349</c:v>
                </c:pt>
                <c:pt idx="19">
                  <c:v>1463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2A-4D43-9F3C-445295E94B38}"/>
            </c:ext>
          </c:extLst>
        </c:ser>
        <c:ser>
          <c:idx val="2"/>
          <c:order val="2"/>
          <c:tx>
            <c:strRef>
              <c:f>Sheet5!$D$1</c:f>
              <c:strCache>
                <c:ptCount val="1"/>
                <c:pt idx="0">
                  <c:v>Q3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Sheet5!$A$2:$A$27</c:f>
              <c:strCache>
                <c:ptCount val="20"/>
                <c:pt idx="0">
                  <c:v>Harvard University</c:v>
                </c:pt>
                <c:pt idx="1">
                  <c:v>Pierre &amp; Marie Curie University - Paris VI</c:v>
                </c:pt>
                <c:pt idx="2">
                  <c:v>University of Toronto</c:v>
                </c:pt>
                <c:pt idx="3">
                  <c:v>University College London</c:v>
                </c:pt>
                <c:pt idx="4">
                  <c:v>University of Oxford</c:v>
                </c:pt>
                <c:pt idx="5">
                  <c:v>Stanford University</c:v>
                </c:pt>
                <c:pt idx="6">
                  <c:v>University of Michigan</c:v>
                </c:pt>
                <c:pt idx="7">
                  <c:v>Johns Hopkins University</c:v>
                </c:pt>
                <c:pt idx="8">
                  <c:v>University of Cambridge</c:v>
                </c:pt>
                <c:pt idx="9">
                  <c:v>University of Washington Seattle</c:v>
                </c:pt>
                <c:pt idx="10">
                  <c:v>Massachusetts Institute of Technology (MIT)</c:v>
                </c:pt>
                <c:pt idx="11">
                  <c:v>Imperial College London</c:v>
                </c:pt>
                <c:pt idx="12">
                  <c:v>Tsinghua University</c:v>
                </c:pt>
                <c:pt idx="13">
                  <c:v>University of Pennsylvania</c:v>
                </c:pt>
                <c:pt idx="14">
                  <c:v>University of California Los Angeles</c:v>
                </c:pt>
                <c:pt idx="15">
                  <c:v>Columbia University</c:v>
                </c:pt>
                <c:pt idx="16">
                  <c:v>University of California Berkeley</c:v>
                </c:pt>
                <c:pt idx="17">
                  <c:v>Shanghai Jiao Tong University</c:v>
                </c:pt>
                <c:pt idx="18">
                  <c:v>University of California San Diego</c:v>
                </c:pt>
                <c:pt idx="19">
                  <c:v>Cornell University</c:v>
                </c:pt>
              </c:strCache>
            </c:strRef>
          </c:cat>
          <c:val>
            <c:numRef>
              <c:f>Sheet5!$D$2:$D$27</c:f>
              <c:numCache>
                <c:formatCode>General</c:formatCode>
                <c:ptCount val="20"/>
                <c:pt idx="0">
                  <c:v>1509</c:v>
                </c:pt>
                <c:pt idx="1">
                  <c:v>957</c:v>
                </c:pt>
                <c:pt idx="2">
                  <c:v>1169</c:v>
                </c:pt>
                <c:pt idx="3">
                  <c:v>858</c:v>
                </c:pt>
                <c:pt idx="4">
                  <c:v>707</c:v>
                </c:pt>
                <c:pt idx="5">
                  <c:v>667</c:v>
                </c:pt>
                <c:pt idx="6">
                  <c:v>884</c:v>
                </c:pt>
                <c:pt idx="7">
                  <c:v>841</c:v>
                </c:pt>
                <c:pt idx="8">
                  <c:v>603</c:v>
                </c:pt>
                <c:pt idx="9">
                  <c:v>731</c:v>
                </c:pt>
                <c:pt idx="10">
                  <c:v>411</c:v>
                </c:pt>
                <c:pt idx="11">
                  <c:v>489</c:v>
                </c:pt>
                <c:pt idx="12">
                  <c:v>1031</c:v>
                </c:pt>
                <c:pt idx="13">
                  <c:v>661</c:v>
                </c:pt>
                <c:pt idx="14">
                  <c:v>688</c:v>
                </c:pt>
                <c:pt idx="15">
                  <c:v>644</c:v>
                </c:pt>
                <c:pt idx="16">
                  <c:v>461</c:v>
                </c:pt>
                <c:pt idx="17">
                  <c:v>1471</c:v>
                </c:pt>
                <c:pt idx="18">
                  <c:v>545</c:v>
                </c:pt>
                <c:pt idx="19">
                  <c:v>615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B2A-4D43-9F3C-445295E94B38}"/>
            </c:ext>
          </c:extLst>
        </c:ser>
        <c:ser>
          <c:idx val="3"/>
          <c:order val="3"/>
          <c:tx>
            <c:strRef>
              <c:f>Sheet5!$E$1</c:f>
              <c:strCache>
                <c:ptCount val="1"/>
                <c:pt idx="0">
                  <c:v>Q4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Sheet5!$A$2:$A$27</c:f>
              <c:strCache>
                <c:ptCount val="20"/>
                <c:pt idx="0">
                  <c:v>Harvard University</c:v>
                </c:pt>
                <c:pt idx="1">
                  <c:v>Pierre &amp; Marie Curie University - Paris VI</c:v>
                </c:pt>
                <c:pt idx="2">
                  <c:v>University of Toronto</c:v>
                </c:pt>
                <c:pt idx="3">
                  <c:v>University College London</c:v>
                </c:pt>
                <c:pt idx="4">
                  <c:v>University of Oxford</c:v>
                </c:pt>
                <c:pt idx="5">
                  <c:v>Stanford University</c:v>
                </c:pt>
                <c:pt idx="6">
                  <c:v>University of Michigan</c:v>
                </c:pt>
                <c:pt idx="7">
                  <c:v>Johns Hopkins University</c:v>
                </c:pt>
                <c:pt idx="8">
                  <c:v>University of Cambridge</c:v>
                </c:pt>
                <c:pt idx="9">
                  <c:v>University of Washington Seattle</c:v>
                </c:pt>
                <c:pt idx="10">
                  <c:v>Massachusetts Institute of Technology (MIT)</c:v>
                </c:pt>
                <c:pt idx="11">
                  <c:v>Imperial College London</c:v>
                </c:pt>
                <c:pt idx="12">
                  <c:v>Tsinghua University</c:v>
                </c:pt>
                <c:pt idx="13">
                  <c:v>University of Pennsylvania</c:v>
                </c:pt>
                <c:pt idx="14">
                  <c:v>University of California Los Angeles</c:v>
                </c:pt>
                <c:pt idx="15">
                  <c:v>Columbia University</c:v>
                </c:pt>
                <c:pt idx="16">
                  <c:v>University of California Berkeley</c:v>
                </c:pt>
                <c:pt idx="17">
                  <c:v>Shanghai Jiao Tong University</c:v>
                </c:pt>
                <c:pt idx="18">
                  <c:v>University of California San Diego</c:v>
                </c:pt>
                <c:pt idx="19">
                  <c:v>Cornell University</c:v>
                </c:pt>
              </c:strCache>
            </c:strRef>
          </c:cat>
          <c:val>
            <c:numRef>
              <c:f>Sheet5!$E$2:$E$27</c:f>
              <c:numCache>
                <c:formatCode>General</c:formatCode>
                <c:ptCount val="20"/>
                <c:pt idx="0">
                  <c:v>688</c:v>
                </c:pt>
                <c:pt idx="1">
                  <c:v>644</c:v>
                </c:pt>
                <c:pt idx="2">
                  <c:v>600</c:v>
                </c:pt>
                <c:pt idx="3">
                  <c:v>393</c:v>
                </c:pt>
                <c:pt idx="4">
                  <c:v>296</c:v>
                </c:pt>
                <c:pt idx="5">
                  <c:v>297</c:v>
                </c:pt>
                <c:pt idx="6">
                  <c:v>379</c:v>
                </c:pt>
                <c:pt idx="7">
                  <c:v>353</c:v>
                </c:pt>
                <c:pt idx="8">
                  <c:v>265</c:v>
                </c:pt>
                <c:pt idx="9">
                  <c:v>328</c:v>
                </c:pt>
                <c:pt idx="10">
                  <c:v>213</c:v>
                </c:pt>
                <c:pt idx="11">
                  <c:v>238</c:v>
                </c:pt>
                <c:pt idx="12">
                  <c:v>530</c:v>
                </c:pt>
                <c:pt idx="13">
                  <c:v>255</c:v>
                </c:pt>
                <c:pt idx="14">
                  <c:v>339</c:v>
                </c:pt>
                <c:pt idx="15">
                  <c:v>305</c:v>
                </c:pt>
                <c:pt idx="16">
                  <c:v>224</c:v>
                </c:pt>
                <c:pt idx="17">
                  <c:v>854</c:v>
                </c:pt>
                <c:pt idx="18">
                  <c:v>206</c:v>
                </c:pt>
                <c:pt idx="19">
                  <c:v>249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B2A-4D43-9F3C-445295E94B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443352592"/>
        <c:axId val="-443356944"/>
      </c:barChart>
      <c:catAx>
        <c:axId val="-443352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443356944"/>
        <c:crosses val="autoZero"/>
        <c:auto val="1"/>
        <c:lblAlgn val="ctr"/>
        <c:lblOffset val="100"/>
        <c:noMultiLvlLbl val="0"/>
      </c:catAx>
      <c:valAx>
        <c:axId val="-443356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443352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Sheet8!$B$1</c:f>
              <c:strCache>
                <c:ptCount val="1"/>
                <c:pt idx="0">
                  <c:v>ÖÜ Başına Düşen Yıllık Yayın Oranı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Sheet8!$A$2:$A$27</c:f>
              <c:strCache>
                <c:ptCount val="26"/>
                <c:pt idx="0">
                  <c:v>California Institute of Technology</c:v>
                </c:pt>
                <c:pt idx="1">
                  <c:v>Technical University of Munich</c:v>
                </c:pt>
                <c:pt idx="2">
                  <c:v>Massachusetts Institute of Technology (MIT)</c:v>
                </c:pt>
                <c:pt idx="3">
                  <c:v>University of Oxford</c:v>
                </c:pt>
                <c:pt idx="4">
                  <c:v>Technical University of Berlin</c:v>
                </c:pt>
                <c:pt idx="5">
                  <c:v>Stanford University</c:v>
                </c:pt>
                <c:pt idx="6">
                  <c:v>Swiss Federal Institute of Technology Zurich</c:v>
                </c:pt>
                <c:pt idx="7">
                  <c:v>Georgia Institute of Technology</c:v>
                </c:pt>
                <c:pt idx="8">
                  <c:v>Shanghai Jiao Tong University</c:v>
                </c:pt>
                <c:pt idx="9">
                  <c:v>Delft University of Technology</c:v>
                </c:pt>
                <c:pt idx="10">
                  <c:v>Korea Advanced Institute of Sci. &amp; Tech. (KAIST)</c:v>
                </c:pt>
                <c:pt idx="11">
                  <c:v>Carnegie Mellon University</c:v>
                </c:pt>
                <c:pt idx="12">
                  <c:v>Sabancı Üniversitesi</c:v>
                </c:pt>
                <c:pt idx="13">
                  <c:v>University of California San Diego</c:v>
                </c:pt>
                <c:pt idx="14">
                  <c:v>İzmir Yüksek Teknoloji Enstitüsü</c:v>
                </c:pt>
                <c:pt idx="15">
                  <c:v>Orta Doğu Teknik Üniversitesi</c:v>
                </c:pt>
                <c:pt idx="16">
                  <c:v>Gebze Teknik Üniversitesi</c:v>
                </c:pt>
                <c:pt idx="17">
                  <c:v>Koc University</c:v>
                </c:pt>
                <c:pt idx="18">
                  <c:v>Boğaziçi Üniversitesi</c:v>
                </c:pt>
                <c:pt idx="19">
                  <c:v>İstanbul Teknik Üniversitesi</c:v>
                </c:pt>
                <c:pt idx="20">
                  <c:v>Hacettepe Üniversitesi</c:v>
                </c:pt>
                <c:pt idx="21">
                  <c:v>Erciyes Üniversitesi</c:v>
                </c:pt>
                <c:pt idx="22">
                  <c:v>Ihsan Dogramaci Bilkent University</c:v>
                </c:pt>
                <c:pt idx="23">
                  <c:v>Ankara Üniversitesi</c:v>
                </c:pt>
                <c:pt idx="24">
                  <c:v>Gazi Üniversitesi</c:v>
                </c:pt>
                <c:pt idx="25">
                  <c:v>İstanbul Üniversitesi</c:v>
                </c:pt>
              </c:strCache>
            </c:strRef>
          </c:cat>
          <c:val>
            <c:numRef>
              <c:f>Sheet8!$B$2:$B$27</c:f>
              <c:numCache>
                <c:formatCode>0.00</c:formatCode>
                <c:ptCount val="26"/>
                <c:pt idx="0">
                  <c:v>10.077</c:v>
                </c:pt>
                <c:pt idx="1">
                  <c:v>6.0659999999999998</c:v>
                </c:pt>
                <c:pt idx="2">
                  <c:v>5.24</c:v>
                </c:pt>
                <c:pt idx="3">
                  <c:v>4.9020000000000001</c:v>
                </c:pt>
                <c:pt idx="4">
                  <c:v>4.3470000000000004</c:v>
                </c:pt>
                <c:pt idx="5">
                  <c:v>4.3040000000000003</c:v>
                </c:pt>
                <c:pt idx="6">
                  <c:v>4.2249999999999996</c:v>
                </c:pt>
                <c:pt idx="7">
                  <c:v>3.2530000000000001</c:v>
                </c:pt>
                <c:pt idx="8">
                  <c:v>3.01</c:v>
                </c:pt>
                <c:pt idx="9">
                  <c:v>2.988</c:v>
                </c:pt>
                <c:pt idx="10">
                  <c:v>2.238</c:v>
                </c:pt>
                <c:pt idx="11">
                  <c:v>1.9710000000000001</c:v>
                </c:pt>
                <c:pt idx="12">
                  <c:v>1.534</c:v>
                </c:pt>
                <c:pt idx="13">
                  <c:v>1.5249999999999999</c:v>
                </c:pt>
                <c:pt idx="14">
                  <c:v>1.4279999999999999</c:v>
                </c:pt>
                <c:pt idx="15">
                  <c:v>1.42</c:v>
                </c:pt>
                <c:pt idx="16">
                  <c:v>1.381</c:v>
                </c:pt>
                <c:pt idx="17">
                  <c:v>1.31</c:v>
                </c:pt>
                <c:pt idx="18">
                  <c:v>1.3</c:v>
                </c:pt>
                <c:pt idx="19">
                  <c:v>0.98199999999999998</c:v>
                </c:pt>
                <c:pt idx="20">
                  <c:v>0.90700000000000003</c:v>
                </c:pt>
                <c:pt idx="21">
                  <c:v>0.78</c:v>
                </c:pt>
                <c:pt idx="22">
                  <c:v>0.72699999999999998</c:v>
                </c:pt>
                <c:pt idx="23">
                  <c:v>0.69099999999999995</c:v>
                </c:pt>
                <c:pt idx="24">
                  <c:v>0.68300000000000005</c:v>
                </c:pt>
                <c:pt idx="25">
                  <c:v>0.58899999999999997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62B-4405-ACAD-6F655E373A7B}"/>
            </c:ext>
          </c:extLst>
        </c:ser>
        <c:ser>
          <c:idx val="1"/>
          <c:order val="1"/>
          <c:tx>
            <c:strRef>
              <c:f>Sheet8!$C$1</c:f>
              <c:strCache>
                <c:ptCount val="1"/>
                <c:pt idx="0">
                  <c:v>Yazar Başına Yıllık Yayın Oranı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Sheet8!$A$2:$A$27</c:f>
              <c:strCache>
                <c:ptCount val="26"/>
                <c:pt idx="0">
                  <c:v>California Institute of Technology</c:v>
                </c:pt>
                <c:pt idx="1">
                  <c:v>Technical University of Munich</c:v>
                </c:pt>
                <c:pt idx="2">
                  <c:v>Massachusetts Institute of Technology (MIT)</c:v>
                </c:pt>
                <c:pt idx="3">
                  <c:v>University of Oxford</c:v>
                </c:pt>
                <c:pt idx="4">
                  <c:v>Technical University of Berlin</c:v>
                </c:pt>
                <c:pt idx="5">
                  <c:v>Stanford University</c:v>
                </c:pt>
                <c:pt idx="6">
                  <c:v>Swiss Federal Institute of Technology Zurich</c:v>
                </c:pt>
                <c:pt idx="7">
                  <c:v>Georgia Institute of Technology</c:v>
                </c:pt>
                <c:pt idx="8">
                  <c:v>Shanghai Jiao Tong University</c:v>
                </c:pt>
                <c:pt idx="9">
                  <c:v>Delft University of Technology</c:v>
                </c:pt>
                <c:pt idx="10">
                  <c:v>Korea Advanced Institute of Sci. &amp; Tech. (KAIST)</c:v>
                </c:pt>
                <c:pt idx="11">
                  <c:v>Carnegie Mellon University</c:v>
                </c:pt>
                <c:pt idx="12">
                  <c:v>Sabancı Üniversitesi</c:v>
                </c:pt>
                <c:pt idx="13">
                  <c:v>University of California San Diego</c:v>
                </c:pt>
                <c:pt idx="14">
                  <c:v>İzmir Yüksek Teknoloji Enstitüsü</c:v>
                </c:pt>
                <c:pt idx="15">
                  <c:v>Orta Doğu Teknik Üniversitesi</c:v>
                </c:pt>
                <c:pt idx="16">
                  <c:v>Gebze Teknik Üniversitesi</c:v>
                </c:pt>
                <c:pt idx="17">
                  <c:v>Koc University</c:v>
                </c:pt>
                <c:pt idx="18">
                  <c:v>Boğaziçi Üniversitesi</c:v>
                </c:pt>
                <c:pt idx="19">
                  <c:v>İstanbul Teknik Üniversitesi</c:v>
                </c:pt>
                <c:pt idx="20">
                  <c:v>Hacettepe Üniversitesi</c:v>
                </c:pt>
                <c:pt idx="21">
                  <c:v>Erciyes Üniversitesi</c:v>
                </c:pt>
                <c:pt idx="22">
                  <c:v>Ihsan Dogramaci Bilkent University</c:v>
                </c:pt>
                <c:pt idx="23">
                  <c:v>Ankara Üniversitesi</c:v>
                </c:pt>
                <c:pt idx="24">
                  <c:v>Gazi Üniversitesi</c:v>
                </c:pt>
                <c:pt idx="25">
                  <c:v>İstanbul Üniversitesi</c:v>
                </c:pt>
              </c:strCache>
            </c:strRef>
          </c:cat>
          <c:val>
            <c:numRef>
              <c:f>Sheet8!$C$2:$C$27</c:f>
              <c:numCache>
                <c:formatCode>0.00</c:formatCode>
                <c:ptCount val="26"/>
                <c:pt idx="0">
                  <c:v>0.84399999999999997</c:v>
                </c:pt>
                <c:pt idx="1">
                  <c:v>0.69099999999999995</c:v>
                </c:pt>
                <c:pt idx="2">
                  <c:v>0.78400000000000003</c:v>
                </c:pt>
                <c:pt idx="3">
                  <c:v>0.77200000000000002</c:v>
                </c:pt>
                <c:pt idx="4">
                  <c:v>0.79200000000000004</c:v>
                </c:pt>
                <c:pt idx="5">
                  <c:v>0.78400000000000003</c:v>
                </c:pt>
                <c:pt idx="6">
                  <c:v>0.82799999999999996</c:v>
                </c:pt>
                <c:pt idx="7">
                  <c:v>0.86899999999999999</c:v>
                </c:pt>
                <c:pt idx="8">
                  <c:v>0.58799999999999997</c:v>
                </c:pt>
                <c:pt idx="9">
                  <c:v>0.74399999999999999</c:v>
                </c:pt>
                <c:pt idx="10">
                  <c:v>1.363</c:v>
                </c:pt>
                <c:pt idx="11">
                  <c:v>0.90400000000000003</c:v>
                </c:pt>
                <c:pt idx="12">
                  <c:v>0.71699999999999997</c:v>
                </c:pt>
                <c:pt idx="13">
                  <c:v>0.78500000000000003</c:v>
                </c:pt>
                <c:pt idx="14">
                  <c:v>1.0329999999999999</c:v>
                </c:pt>
                <c:pt idx="15">
                  <c:v>0.89100000000000001</c:v>
                </c:pt>
                <c:pt idx="16">
                  <c:v>0.77200000000000002</c:v>
                </c:pt>
                <c:pt idx="17">
                  <c:v>0.86399999999999999</c:v>
                </c:pt>
                <c:pt idx="18">
                  <c:v>1.133</c:v>
                </c:pt>
                <c:pt idx="19">
                  <c:v>0.83099999999999996</c:v>
                </c:pt>
                <c:pt idx="20">
                  <c:v>0.71</c:v>
                </c:pt>
                <c:pt idx="21">
                  <c:v>0.71899999999999997</c:v>
                </c:pt>
                <c:pt idx="22">
                  <c:v>0.79100000000000004</c:v>
                </c:pt>
                <c:pt idx="23">
                  <c:v>0.72</c:v>
                </c:pt>
                <c:pt idx="24">
                  <c:v>0.72899999999999998</c:v>
                </c:pt>
                <c:pt idx="25">
                  <c:v>0.55000000000000004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62B-4405-ACAD-6F655E373A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443358032"/>
        <c:axId val="-443357488"/>
      </c:lineChart>
      <c:catAx>
        <c:axId val="-44335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443357488"/>
        <c:crosses val="autoZero"/>
        <c:auto val="1"/>
        <c:lblAlgn val="ctr"/>
        <c:lblOffset val="100"/>
        <c:noMultiLvlLbl val="0"/>
      </c:catAx>
      <c:valAx>
        <c:axId val="-443357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44335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Sheet10!$B$1</c:f>
              <c:strCache>
                <c:ptCount val="1"/>
                <c:pt idx="0">
                  <c:v>ÖÜ Başına Düşen Yıllık Uluslarararsı Yayın Oranı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Sheet10!$A$2:$A$27</c:f>
              <c:strCache>
                <c:ptCount val="26"/>
                <c:pt idx="0">
                  <c:v>California Institute of Technology</c:v>
                </c:pt>
                <c:pt idx="1">
                  <c:v>Technical University of Munich</c:v>
                </c:pt>
                <c:pt idx="2">
                  <c:v>University of Oxford</c:v>
                </c:pt>
                <c:pt idx="3">
                  <c:v>Swiss Federal Institute of Technology Zurich</c:v>
                </c:pt>
                <c:pt idx="4">
                  <c:v>Massachusetts Institute of Technology (MIT)</c:v>
                </c:pt>
                <c:pt idx="5">
                  <c:v>Technical University of Berlin</c:v>
                </c:pt>
                <c:pt idx="6">
                  <c:v>Stanford University</c:v>
                </c:pt>
                <c:pt idx="7">
                  <c:v>Delft University of Technology</c:v>
                </c:pt>
                <c:pt idx="8">
                  <c:v>Georgia Institute of Technology</c:v>
                </c:pt>
                <c:pt idx="9">
                  <c:v>Shanghai Jiao Tong University</c:v>
                </c:pt>
                <c:pt idx="10">
                  <c:v>Carnegie Mellon University</c:v>
                </c:pt>
                <c:pt idx="11">
                  <c:v>Boğaziçi Üniversitesi</c:v>
                </c:pt>
                <c:pt idx="12">
                  <c:v>İzmir Yüksek Teknoloji Enstitüsü</c:v>
                </c:pt>
                <c:pt idx="13">
                  <c:v>University of California San Diego</c:v>
                </c:pt>
                <c:pt idx="14">
                  <c:v>Sabanci University</c:v>
                </c:pt>
                <c:pt idx="15">
                  <c:v>Korea Advanced Institute of Science &amp; Technology (KAIST)</c:v>
                </c:pt>
                <c:pt idx="16">
                  <c:v>Koc University</c:v>
                </c:pt>
                <c:pt idx="17">
                  <c:v>Orta Doğu Teknik Üniversitesi</c:v>
                </c:pt>
                <c:pt idx="18">
                  <c:v>Gebze Teknik Üniversitesi</c:v>
                </c:pt>
                <c:pt idx="19">
                  <c:v>İstanbul Teknik Üniversitesi</c:v>
                </c:pt>
                <c:pt idx="20">
                  <c:v>Ihsan Dogramaci Bilkent University</c:v>
                </c:pt>
                <c:pt idx="21">
                  <c:v>Hacettepe Üniversitesi</c:v>
                </c:pt>
                <c:pt idx="22">
                  <c:v>Ankara Üniversitesi</c:v>
                </c:pt>
                <c:pt idx="23">
                  <c:v>İstanbul Üniversitesi</c:v>
                </c:pt>
                <c:pt idx="24">
                  <c:v>Erciyes Üniversitesi</c:v>
                </c:pt>
                <c:pt idx="25">
                  <c:v>Gazi Üniversitesi</c:v>
                </c:pt>
              </c:strCache>
            </c:strRef>
          </c:cat>
          <c:val>
            <c:numRef>
              <c:f>Sheet10!$B$2:$B$27</c:f>
              <c:numCache>
                <c:formatCode>General</c:formatCode>
                <c:ptCount val="26"/>
                <c:pt idx="0">
                  <c:v>5.8840000000000003</c:v>
                </c:pt>
                <c:pt idx="1">
                  <c:v>3.3809999999999998</c:v>
                </c:pt>
                <c:pt idx="2">
                  <c:v>3.1760000000000002</c:v>
                </c:pt>
                <c:pt idx="3">
                  <c:v>2.8849999999999998</c:v>
                </c:pt>
                <c:pt idx="4">
                  <c:v>2.8380000000000001</c:v>
                </c:pt>
                <c:pt idx="5">
                  <c:v>2.25</c:v>
                </c:pt>
                <c:pt idx="6">
                  <c:v>1.895</c:v>
                </c:pt>
                <c:pt idx="7">
                  <c:v>1.8029999999999999</c:v>
                </c:pt>
                <c:pt idx="8">
                  <c:v>1.496</c:v>
                </c:pt>
                <c:pt idx="9">
                  <c:v>0.90300000000000002</c:v>
                </c:pt>
                <c:pt idx="10">
                  <c:v>0.89700000000000002</c:v>
                </c:pt>
                <c:pt idx="11">
                  <c:v>0.80600000000000005</c:v>
                </c:pt>
                <c:pt idx="12">
                  <c:v>0.72799999999999998</c:v>
                </c:pt>
                <c:pt idx="13">
                  <c:v>0.68600000000000005</c:v>
                </c:pt>
                <c:pt idx="14">
                  <c:v>0.67600000000000005</c:v>
                </c:pt>
                <c:pt idx="15">
                  <c:v>0.63200000000000001</c:v>
                </c:pt>
                <c:pt idx="16">
                  <c:v>0.56799999999999995</c:v>
                </c:pt>
                <c:pt idx="17">
                  <c:v>0.52300000000000002</c:v>
                </c:pt>
                <c:pt idx="18">
                  <c:v>0.47</c:v>
                </c:pt>
                <c:pt idx="19">
                  <c:v>0.36799999999999999</c:v>
                </c:pt>
                <c:pt idx="20">
                  <c:v>0.33300000000000002</c:v>
                </c:pt>
                <c:pt idx="21">
                  <c:v>0.24099999999999999</c:v>
                </c:pt>
                <c:pt idx="22">
                  <c:v>0.21</c:v>
                </c:pt>
                <c:pt idx="23">
                  <c:v>0.14399999999999999</c:v>
                </c:pt>
                <c:pt idx="24">
                  <c:v>0.13500000000000001</c:v>
                </c:pt>
                <c:pt idx="25">
                  <c:v>0.126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12E-49E7-AF17-D7F94F59D78D}"/>
            </c:ext>
          </c:extLst>
        </c:ser>
        <c:ser>
          <c:idx val="1"/>
          <c:order val="1"/>
          <c:tx>
            <c:strRef>
              <c:f>Sheet10!$C$1</c:f>
              <c:strCache>
                <c:ptCount val="1"/>
                <c:pt idx="0">
                  <c:v>Yazar Başına Yıllık UA Yayın Oranı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Sheet10!$A$2:$A$27</c:f>
              <c:strCache>
                <c:ptCount val="26"/>
                <c:pt idx="0">
                  <c:v>California Institute of Technology</c:v>
                </c:pt>
                <c:pt idx="1">
                  <c:v>Technical University of Munich</c:v>
                </c:pt>
                <c:pt idx="2">
                  <c:v>University of Oxford</c:v>
                </c:pt>
                <c:pt idx="3">
                  <c:v>Swiss Federal Institute of Technology Zurich</c:v>
                </c:pt>
                <c:pt idx="4">
                  <c:v>Massachusetts Institute of Technology (MIT)</c:v>
                </c:pt>
                <c:pt idx="5">
                  <c:v>Technical University of Berlin</c:v>
                </c:pt>
                <c:pt idx="6">
                  <c:v>Stanford University</c:v>
                </c:pt>
                <c:pt idx="7">
                  <c:v>Delft University of Technology</c:v>
                </c:pt>
                <c:pt idx="8">
                  <c:v>Georgia Institute of Technology</c:v>
                </c:pt>
                <c:pt idx="9">
                  <c:v>Shanghai Jiao Tong University</c:v>
                </c:pt>
                <c:pt idx="10">
                  <c:v>Carnegie Mellon University</c:v>
                </c:pt>
                <c:pt idx="11">
                  <c:v>Boğaziçi Üniversitesi</c:v>
                </c:pt>
                <c:pt idx="12">
                  <c:v>İzmir Yüksek Teknoloji Enstitüsü</c:v>
                </c:pt>
                <c:pt idx="13">
                  <c:v>University of California San Diego</c:v>
                </c:pt>
                <c:pt idx="14">
                  <c:v>Sabanci University</c:v>
                </c:pt>
                <c:pt idx="15">
                  <c:v>Korea Advanced Institute of Science &amp; Technology (KAIST)</c:v>
                </c:pt>
                <c:pt idx="16">
                  <c:v>Koc University</c:v>
                </c:pt>
                <c:pt idx="17">
                  <c:v>Orta Doğu Teknik Üniversitesi</c:v>
                </c:pt>
                <c:pt idx="18">
                  <c:v>Gebze Teknik Üniversitesi</c:v>
                </c:pt>
                <c:pt idx="19">
                  <c:v>İstanbul Teknik Üniversitesi</c:v>
                </c:pt>
                <c:pt idx="20">
                  <c:v>Ihsan Dogramaci Bilkent University</c:v>
                </c:pt>
                <c:pt idx="21">
                  <c:v>Hacettepe Üniversitesi</c:v>
                </c:pt>
                <c:pt idx="22">
                  <c:v>Ankara Üniversitesi</c:v>
                </c:pt>
                <c:pt idx="23">
                  <c:v>İstanbul Üniversitesi</c:v>
                </c:pt>
                <c:pt idx="24">
                  <c:v>Erciyes Üniversitesi</c:v>
                </c:pt>
                <c:pt idx="25">
                  <c:v>Gazi Üniversitesi</c:v>
                </c:pt>
              </c:strCache>
            </c:strRef>
          </c:cat>
          <c:val>
            <c:numRef>
              <c:f>Sheet10!$C$2:$C$27</c:f>
              <c:numCache>
                <c:formatCode>General</c:formatCode>
                <c:ptCount val="26"/>
                <c:pt idx="0">
                  <c:v>0.49299999999999999</c:v>
                </c:pt>
                <c:pt idx="1">
                  <c:v>0.38500000000000001</c:v>
                </c:pt>
                <c:pt idx="2">
                  <c:v>0.5</c:v>
                </c:pt>
                <c:pt idx="3">
                  <c:v>0.56499999999999995</c:v>
                </c:pt>
                <c:pt idx="4">
                  <c:v>0.42499999999999999</c:v>
                </c:pt>
                <c:pt idx="5">
                  <c:v>0.41</c:v>
                </c:pt>
                <c:pt idx="6">
                  <c:v>0.34499999999999997</c:v>
                </c:pt>
                <c:pt idx="7">
                  <c:v>0.44900000000000001</c:v>
                </c:pt>
                <c:pt idx="8">
                  <c:v>0.4</c:v>
                </c:pt>
                <c:pt idx="9">
                  <c:v>0.17599999999999999</c:v>
                </c:pt>
                <c:pt idx="10">
                  <c:v>0.41099999999999998</c:v>
                </c:pt>
                <c:pt idx="11">
                  <c:v>0.70299999999999996</c:v>
                </c:pt>
                <c:pt idx="12">
                  <c:v>0.52700000000000002</c:v>
                </c:pt>
                <c:pt idx="13">
                  <c:v>0.35299999999999998</c:v>
                </c:pt>
                <c:pt idx="14">
                  <c:v>0.316</c:v>
                </c:pt>
                <c:pt idx="15">
                  <c:v>0.38500000000000001</c:v>
                </c:pt>
                <c:pt idx="16">
                  <c:v>0.375</c:v>
                </c:pt>
                <c:pt idx="17">
                  <c:v>0.32800000000000001</c:v>
                </c:pt>
                <c:pt idx="18">
                  <c:v>0.26300000000000001</c:v>
                </c:pt>
                <c:pt idx="19">
                  <c:v>0.311</c:v>
                </c:pt>
                <c:pt idx="20">
                  <c:v>0.36299999999999999</c:v>
                </c:pt>
                <c:pt idx="21">
                  <c:v>0.189</c:v>
                </c:pt>
                <c:pt idx="22">
                  <c:v>0.218</c:v>
                </c:pt>
                <c:pt idx="23">
                  <c:v>0.13500000000000001</c:v>
                </c:pt>
                <c:pt idx="24">
                  <c:v>0.124</c:v>
                </c:pt>
                <c:pt idx="25">
                  <c:v>0.13400000000000001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12E-49E7-AF17-D7F94F59D7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5744320"/>
        <c:axId val="-215743776"/>
      </c:lineChart>
      <c:catAx>
        <c:axId val="-21574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215743776"/>
        <c:crosses val="autoZero"/>
        <c:auto val="1"/>
        <c:lblAlgn val="ctr"/>
        <c:lblOffset val="100"/>
        <c:noMultiLvlLbl val="0"/>
      </c:catAx>
      <c:valAx>
        <c:axId val="-215743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21574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Sheet12!$B$1</c:f>
              <c:strCache>
                <c:ptCount val="1"/>
                <c:pt idx="0">
                  <c:v>EF / Yayın Oranı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Sheet12!$A$2:$A$27</c:f>
              <c:strCache>
                <c:ptCount val="26"/>
                <c:pt idx="0">
                  <c:v>Massachusetts Institute of Technology (MIT)</c:v>
                </c:pt>
                <c:pt idx="1">
                  <c:v>Stanford University</c:v>
                </c:pt>
                <c:pt idx="2">
                  <c:v>California Institute of Technology</c:v>
                </c:pt>
                <c:pt idx="3">
                  <c:v>University of California San Diego</c:v>
                </c:pt>
                <c:pt idx="4">
                  <c:v>University of Oxford</c:v>
                </c:pt>
                <c:pt idx="5">
                  <c:v>Swiss Federal Institute of Technology Zurich</c:v>
                </c:pt>
                <c:pt idx="6">
                  <c:v>Technical University of Munich</c:v>
                </c:pt>
                <c:pt idx="7">
                  <c:v>Georgia Institute of Technology</c:v>
                </c:pt>
                <c:pt idx="8">
                  <c:v>Korea Advanced Institute of Science &amp; Technology (KAIST)</c:v>
                </c:pt>
                <c:pt idx="9">
                  <c:v>Carnegie Mellon University</c:v>
                </c:pt>
                <c:pt idx="10">
                  <c:v>Technical University of Berlin</c:v>
                </c:pt>
                <c:pt idx="11">
                  <c:v>Delft University of Technology</c:v>
                </c:pt>
                <c:pt idx="12">
                  <c:v>Boğaziçi Üniversitesi</c:v>
                </c:pt>
                <c:pt idx="13">
                  <c:v>İzmir Yüksek Teknoloji Enstitüsü</c:v>
                </c:pt>
                <c:pt idx="14">
                  <c:v>Ihsan Dogramaci Bilkent University</c:v>
                </c:pt>
                <c:pt idx="15">
                  <c:v>Shanghai Jiao Tong University</c:v>
                </c:pt>
                <c:pt idx="16">
                  <c:v>Koc University</c:v>
                </c:pt>
                <c:pt idx="17">
                  <c:v>Sabanci University</c:v>
                </c:pt>
                <c:pt idx="18">
                  <c:v>Orta Doğu Teknik Üniversitesi</c:v>
                </c:pt>
                <c:pt idx="19">
                  <c:v>İstanbul Teknik Üniversitesi</c:v>
                </c:pt>
                <c:pt idx="20">
                  <c:v>Hacettepe Üniversitesi</c:v>
                </c:pt>
                <c:pt idx="21">
                  <c:v>Gebze Teknik Üniversitesi</c:v>
                </c:pt>
                <c:pt idx="22">
                  <c:v>Ankara Üniversitesi</c:v>
                </c:pt>
                <c:pt idx="23">
                  <c:v>İstanbul Üniversitesi</c:v>
                </c:pt>
                <c:pt idx="24">
                  <c:v>Gazi Üniversitesi</c:v>
                </c:pt>
                <c:pt idx="25">
                  <c:v>Erciyes Üniversitesi</c:v>
                </c:pt>
              </c:strCache>
            </c:strRef>
          </c:cat>
          <c:val>
            <c:numRef>
              <c:f>Sheet12!$B$2:$B$27</c:f>
              <c:numCache>
                <c:formatCode>General</c:formatCode>
                <c:ptCount val="26"/>
                <c:pt idx="0">
                  <c:v>6.3220000000000001</c:v>
                </c:pt>
                <c:pt idx="1">
                  <c:v>5.5919999999999996</c:v>
                </c:pt>
                <c:pt idx="2">
                  <c:v>5.484</c:v>
                </c:pt>
                <c:pt idx="3">
                  <c:v>5.1319999999999997</c:v>
                </c:pt>
                <c:pt idx="4">
                  <c:v>5.1120000000000001</c:v>
                </c:pt>
                <c:pt idx="5">
                  <c:v>4.6079999999999997</c:v>
                </c:pt>
                <c:pt idx="6">
                  <c:v>4.3129999999999997</c:v>
                </c:pt>
                <c:pt idx="7">
                  <c:v>4.2240000000000002</c:v>
                </c:pt>
                <c:pt idx="8">
                  <c:v>3.976</c:v>
                </c:pt>
                <c:pt idx="9">
                  <c:v>3.8140000000000001</c:v>
                </c:pt>
                <c:pt idx="10">
                  <c:v>3.3540000000000001</c:v>
                </c:pt>
                <c:pt idx="11">
                  <c:v>3.3170000000000002</c:v>
                </c:pt>
                <c:pt idx="12">
                  <c:v>3.306</c:v>
                </c:pt>
                <c:pt idx="13">
                  <c:v>3.2549999999999999</c:v>
                </c:pt>
                <c:pt idx="14">
                  <c:v>3.2160000000000002</c:v>
                </c:pt>
                <c:pt idx="15">
                  <c:v>3.2109999999999999</c:v>
                </c:pt>
                <c:pt idx="16">
                  <c:v>2.589</c:v>
                </c:pt>
                <c:pt idx="17">
                  <c:v>2.528</c:v>
                </c:pt>
                <c:pt idx="18">
                  <c:v>2.2610000000000001</c:v>
                </c:pt>
                <c:pt idx="19">
                  <c:v>2.177</c:v>
                </c:pt>
                <c:pt idx="20">
                  <c:v>2.1640000000000001</c:v>
                </c:pt>
                <c:pt idx="21">
                  <c:v>2.1520000000000001</c:v>
                </c:pt>
                <c:pt idx="22">
                  <c:v>2.0489999999999999</c:v>
                </c:pt>
                <c:pt idx="23">
                  <c:v>1.986</c:v>
                </c:pt>
                <c:pt idx="24">
                  <c:v>1.6930000000000001</c:v>
                </c:pt>
                <c:pt idx="25">
                  <c:v>1.6140000000000001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8A1-4489-8E3D-766EDFA099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443355312"/>
        <c:axId val="-210056976"/>
      </c:lineChart>
      <c:catAx>
        <c:axId val="-443355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210056976"/>
        <c:crosses val="autoZero"/>
        <c:auto val="1"/>
        <c:lblAlgn val="ctr"/>
        <c:lblOffset val="100"/>
        <c:noMultiLvlLbl val="0"/>
      </c:catAx>
      <c:valAx>
        <c:axId val="-21005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-443355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CC06F-A8A0-B94C-9257-CE031BAAA79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52C2A-FDAC-914D-A735-6FB787956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27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52C2A-FDAC-914D-A735-6FB7879563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5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Ege,</a:t>
            </a:r>
            <a:r>
              <a:rPr lang="tr-TR" baseline="0" dirty="0" smtClean="0"/>
              <a:t> YTÜ, Atatürk  7,10,11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52C2A-FDAC-914D-A735-6FB78795639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46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4197F-FDC9-4D13-A549-D76C9B97874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46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52C2A-FDAC-914D-A735-6FB787956395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12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 smtClean="0"/>
              <a:t>ESI</a:t>
            </a:r>
            <a:r>
              <a:rPr lang="tr-TR" baseline="0" dirty="0" smtClean="0"/>
              <a:t> kategorilerinde ABD ve Çin makale sayıları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52C2A-FDAC-914D-A735-6FB787956395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98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 smtClean="0"/>
              <a:t>Essential</a:t>
            </a:r>
            <a:r>
              <a:rPr lang="tr-TR" baseline="0" dirty="0" smtClean="0"/>
              <a:t> </a:t>
            </a:r>
            <a:r>
              <a:rPr lang="tr-TR" baseline="0" dirty="0" err="1" smtClean="0"/>
              <a:t>Science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Indicators</a:t>
            </a:r>
            <a:r>
              <a:rPr lang="tr-TR" baseline="0" dirty="0" smtClean="0"/>
              <a:t> alanlarına gelen atıflar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52C2A-FDAC-914D-A735-6FB787956395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158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tr-TR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342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838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176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9777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5595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9220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7903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5867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7377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718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tr-TR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769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tr-TR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tr-TR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tr-TR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32555-6A04-487B-B319-5E6DF1CEBF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14F79-6707-4E14-9028-2FB02E83D7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63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901" y="3455612"/>
            <a:ext cx="8356987" cy="1870946"/>
          </a:xfrm>
        </p:spPr>
        <p:txBody>
          <a:bodyPr>
            <a:noAutofit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600" b="1" dirty="0" err="1"/>
              <a:t>Üniversite</a:t>
            </a:r>
            <a:r>
              <a:rPr lang="en-US" sz="3600" b="1" dirty="0"/>
              <a:t> </a:t>
            </a:r>
            <a:r>
              <a:rPr lang="en-US" sz="3600" b="1" dirty="0" err="1"/>
              <a:t>Sıralamalarında</a:t>
            </a:r>
            <a:r>
              <a:rPr lang="en-US" sz="3600" b="1" dirty="0"/>
              <a:t> </a:t>
            </a:r>
            <a:r>
              <a:rPr lang="en-US" sz="3600" b="1" dirty="0" err="1"/>
              <a:t>Bibliyometri</a:t>
            </a:r>
            <a:r>
              <a:rPr lang="en-US" sz="3600" b="1" dirty="0"/>
              <a:t> </a:t>
            </a:r>
            <a:r>
              <a:rPr lang="en-US" sz="3600" b="1" dirty="0" err="1"/>
              <a:t>Uygulamaları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810" y="5326558"/>
            <a:ext cx="7644190" cy="1325823"/>
          </a:xfrm>
        </p:spPr>
        <p:txBody>
          <a:bodyPr>
            <a:noAutofit/>
          </a:bodyPr>
          <a:lstStyle/>
          <a:p>
            <a:r>
              <a:rPr lang="en-US" sz="2000" dirty="0" smtClean="0"/>
              <a:t>Murat </a:t>
            </a:r>
            <a:r>
              <a:rPr lang="en-US" sz="2000" dirty="0"/>
              <a:t>Perit </a:t>
            </a:r>
            <a:r>
              <a:rPr lang="en-US" sz="2000" dirty="0" err="1"/>
              <a:t>Çakır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URAP </a:t>
            </a:r>
            <a:r>
              <a:rPr lang="en-US" sz="2000" dirty="0" err="1"/>
              <a:t>Araştırma</a:t>
            </a:r>
            <a:r>
              <a:rPr lang="en-US" sz="2000" dirty="0"/>
              <a:t> </a:t>
            </a:r>
            <a:r>
              <a:rPr lang="en-US" sz="2000" dirty="0" err="1"/>
              <a:t>Laboratuvarı</a:t>
            </a:r>
            <a:endParaRPr lang="en-US" sz="2000" dirty="0"/>
          </a:p>
          <a:p>
            <a:r>
              <a:rPr lang="en-US" sz="2000" dirty="0"/>
              <a:t>ODTÜ </a:t>
            </a:r>
            <a:r>
              <a:rPr lang="en-US" sz="2000" dirty="0" err="1"/>
              <a:t>Enformatik</a:t>
            </a:r>
            <a:r>
              <a:rPr lang="en-US" sz="2000" dirty="0"/>
              <a:t> </a:t>
            </a:r>
            <a:r>
              <a:rPr lang="en-US" sz="2000" dirty="0" err="1" smtClean="0"/>
              <a:t>Enstitüsü</a:t>
            </a:r>
            <a:endParaRPr lang="en-US" sz="2000" dirty="0"/>
          </a:p>
        </p:txBody>
      </p:sp>
      <p:pic>
        <p:nvPicPr>
          <p:cNvPr id="4" name="Picture 3" descr="Screen Shot 2016-04-07 at 15.12.5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426" y="2583761"/>
            <a:ext cx="5670462" cy="157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8316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1046"/>
            <a:ext cx="6508377" cy="1143000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URAP Dünya Sıralaması</a:t>
            </a: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9967043"/>
              </p:ext>
            </p:extLst>
          </p:nvPr>
        </p:nvGraphicFramePr>
        <p:xfrm>
          <a:off x="506750" y="2004033"/>
          <a:ext cx="7809936" cy="3707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5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0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4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9702">
                <a:tc>
                  <a:txBody>
                    <a:bodyPr/>
                    <a:lstStyle/>
                    <a:p>
                      <a:pPr fontAlgn="base"/>
                      <a:r>
                        <a:rPr lang="tr-TR" sz="2200" b="1" noProof="0" dirty="0">
                          <a:effectLst/>
                          <a:latin typeface="Calibri"/>
                          <a:cs typeface="Calibri"/>
                        </a:rPr>
                        <a:t>İndikatör</a:t>
                      </a:r>
                      <a:endParaRPr lang="tr-TR" sz="220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noProof="0" dirty="0" smtClean="0">
                          <a:effectLst/>
                          <a:latin typeface="Calibri"/>
                          <a:cs typeface="Calibri"/>
                        </a:rPr>
                        <a:t>Tarih</a:t>
                      </a:r>
                      <a:endParaRPr lang="tr-TR" sz="220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b="1" noProof="0">
                          <a:effectLst/>
                          <a:latin typeface="Calibri"/>
                          <a:cs typeface="Calibri"/>
                        </a:rPr>
                        <a:t>Kapsam</a:t>
                      </a:r>
                      <a:endParaRPr lang="tr-TR" sz="2200" noProof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9702">
                <a:tc>
                  <a:txBody>
                    <a:bodyPr/>
                    <a:lstStyle/>
                    <a:p>
                      <a:pPr fontAlgn="base"/>
                      <a:r>
                        <a:rPr lang="tr-TR" sz="2200" noProof="0" dirty="0">
                          <a:effectLst/>
                          <a:latin typeface="Calibri"/>
                          <a:cs typeface="Calibri"/>
                        </a:rPr>
                        <a:t>Makale</a:t>
                      </a:r>
                      <a:r>
                        <a:rPr lang="tr-TR" sz="2200" baseline="0" noProof="0" dirty="0"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lang="tr-TR" sz="2200" baseline="0" noProof="0" dirty="0" smtClean="0">
                          <a:effectLst/>
                          <a:latin typeface="Calibri"/>
                          <a:cs typeface="Calibri"/>
                        </a:rPr>
                        <a:t>Sayısı (</a:t>
                      </a:r>
                      <a:r>
                        <a:rPr lang="tr-TR" sz="2200" baseline="0" noProof="0" dirty="0" err="1" smtClean="0">
                          <a:effectLst/>
                          <a:latin typeface="Calibri"/>
                          <a:cs typeface="Calibri"/>
                        </a:rPr>
                        <a:t>Q1-Q3</a:t>
                      </a:r>
                      <a:r>
                        <a:rPr lang="tr-TR" sz="2200" baseline="0" noProof="0" dirty="0" smtClean="0">
                          <a:effectLst/>
                          <a:latin typeface="Calibri"/>
                          <a:cs typeface="Calibri"/>
                        </a:rPr>
                        <a:t>)</a:t>
                      </a:r>
                      <a:endParaRPr lang="tr-TR" sz="220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noProof="0" dirty="0" smtClean="0">
                          <a:effectLst/>
                          <a:latin typeface="Calibri"/>
                          <a:cs typeface="Calibri"/>
                        </a:rPr>
                        <a:t>2017</a:t>
                      </a:r>
                      <a:endParaRPr lang="tr-TR" sz="220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noProof="0">
                          <a:effectLst/>
                          <a:latin typeface="Calibri"/>
                          <a:cs typeface="Calibri"/>
                        </a:rPr>
                        <a:t>Bilimsel</a:t>
                      </a:r>
                      <a:r>
                        <a:rPr lang="tr-TR" sz="2200" baseline="0" noProof="0">
                          <a:effectLst/>
                          <a:latin typeface="Calibri"/>
                          <a:cs typeface="Calibri"/>
                        </a:rPr>
                        <a:t> Üretim</a:t>
                      </a:r>
                      <a:endParaRPr lang="tr-TR" sz="2200" noProof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702">
                <a:tc>
                  <a:txBody>
                    <a:bodyPr/>
                    <a:lstStyle/>
                    <a:p>
                      <a:pPr fontAlgn="base"/>
                      <a:r>
                        <a:rPr lang="tr-TR" sz="2200" b="0" noProof="0" dirty="0">
                          <a:effectLst/>
                          <a:latin typeface="Calibri"/>
                          <a:cs typeface="Calibri"/>
                        </a:rPr>
                        <a:t>Atıf</a:t>
                      </a:r>
                      <a:r>
                        <a:rPr lang="tr-TR" sz="2200" b="0" baseline="0" noProof="0" dirty="0"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lang="tr-TR" sz="2200" b="0" baseline="0" noProof="0" dirty="0" smtClean="0">
                          <a:effectLst/>
                          <a:latin typeface="Calibri"/>
                          <a:cs typeface="Calibri"/>
                        </a:rPr>
                        <a:t>Sayısı (</a:t>
                      </a:r>
                      <a:r>
                        <a:rPr lang="tr-TR" sz="2200" b="0" baseline="0" noProof="0" dirty="0" err="1" smtClean="0">
                          <a:effectLst/>
                          <a:latin typeface="Calibri"/>
                          <a:cs typeface="Calibri"/>
                        </a:rPr>
                        <a:t>Q1-Q3</a:t>
                      </a:r>
                      <a:r>
                        <a:rPr lang="tr-TR" sz="2200" b="0" baseline="0" noProof="0" dirty="0" smtClean="0">
                          <a:effectLst/>
                          <a:latin typeface="Calibri"/>
                          <a:cs typeface="Calibri"/>
                        </a:rPr>
                        <a:t>)</a:t>
                      </a:r>
                      <a:endParaRPr lang="tr-TR" sz="2200" b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b="0" noProof="0" dirty="0" smtClean="0">
                          <a:effectLst/>
                          <a:latin typeface="Calibri"/>
                          <a:cs typeface="Calibri"/>
                        </a:rPr>
                        <a:t>2013-2017</a:t>
                      </a:r>
                      <a:endParaRPr lang="tr-TR" sz="2200" b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b="0" noProof="0">
                          <a:effectLst/>
                          <a:latin typeface="Calibri"/>
                          <a:cs typeface="Calibri"/>
                        </a:rPr>
                        <a:t>Araştırma Etkisi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9702">
                <a:tc>
                  <a:txBody>
                    <a:bodyPr/>
                    <a:lstStyle/>
                    <a:p>
                      <a:pPr fontAlgn="base"/>
                      <a:r>
                        <a:rPr lang="tr-TR" sz="2200" b="0" noProof="0" dirty="0">
                          <a:effectLst/>
                          <a:latin typeface="Calibri"/>
                          <a:cs typeface="Calibri"/>
                        </a:rPr>
                        <a:t>Toplam Doküman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b="0" noProof="0" dirty="0" smtClean="0">
                          <a:effectLst/>
                          <a:latin typeface="Calibri"/>
                          <a:cs typeface="Calibri"/>
                        </a:rPr>
                        <a:t>2013-2017</a:t>
                      </a:r>
                      <a:endParaRPr lang="tr-TR" sz="2200" b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b="0" noProof="0">
                          <a:effectLst/>
                          <a:latin typeface="Calibri"/>
                          <a:cs typeface="Calibri"/>
                        </a:rPr>
                        <a:t>Bilimsel Üretim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9702">
                <a:tc>
                  <a:txBody>
                    <a:bodyPr/>
                    <a:lstStyle/>
                    <a:p>
                      <a:pPr fontAlgn="base"/>
                      <a:r>
                        <a:rPr lang="tr-TR" sz="2200" noProof="0" dirty="0">
                          <a:effectLst/>
                          <a:latin typeface="Calibri"/>
                          <a:cs typeface="Calibri"/>
                        </a:rPr>
                        <a:t>Toplam Makale Etkisi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noProof="0" dirty="0" smtClean="0">
                          <a:effectLst/>
                          <a:latin typeface="Calibri"/>
                          <a:cs typeface="Calibri"/>
                        </a:rPr>
                        <a:t>2013-2017</a:t>
                      </a:r>
                      <a:endParaRPr lang="tr-TR" sz="220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noProof="0">
                          <a:effectLst/>
                          <a:latin typeface="Calibri"/>
                          <a:cs typeface="Calibri"/>
                        </a:rPr>
                        <a:t>Araştırma Kalitesi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9702">
                <a:tc>
                  <a:txBody>
                    <a:bodyPr/>
                    <a:lstStyle/>
                    <a:p>
                      <a:pPr fontAlgn="base"/>
                      <a:r>
                        <a:rPr lang="tr-TR" sz="2200" b="0" noProof="0" dirty="0">
                          <a:effectLst/>
                          <a:latin typeface="Calibri"/>
                          <a:cs typeface="Calibri"/>
                        </a:rPr>
                        <a:t>Toplam Atıf Etkisi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b="0" noProof="0" dirty="0" smtClean="0">
                          <a:effectLst/>
                          <a:latin typeface="Calibri"/>
                          <a:cs typeface="Calibri"/>
                        </a:rPr>
                        <a:t>2013-2017</a:t>
                      </a:r>
                      <a:endParaRPr lang="tr-TR" sz="2200" b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b="0" noProof="0">
                          <a:effectLst/>
                          <a:latin typeface="Calibri"/>
                          <a:cs typeface="Calibri"/>
                        </a:rPr>
                        <a:t>Araştırma Kalitesi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9702">
                <a:tc>
                  <a:txBody>
                    <a:bodyPr/>
                    <a:lstStyle/>
                    <a:p>
                      <a:pPr fontAlgn="base"/>
                      <a:r>
                        <a:rPr lang="tr-TR" sz="2200" noProof="0" dirty="0">
                          <a:effectLst/>
                          <a:latin typeface="Calibri"/>
                          <a:cs typeface="Calibri"/>
                        </a:rPr>
                        <a:t>Uluslararası İşbirliği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noProof="0" dirty="0" smtClean="0">
                          <a:effectLst/>
                          <a:latin typeface="Calibri"/>
                          <a:cs typeface="Calibri"/>
                        </a:rPr>
                        <a:t>2013-2017</a:t>
                      </a:r>
                      <a:endParaRPr lang="tr-TR" sz="220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tr-TR" sz="2200" noProof="0" dirty="0">
                          <a:effectLst/>
                          <a:latin typeface="Calibri"/>
                          <a:cs typeface="Calibri"/>
                        </a:rPr>
                        <a:t>Uluslararası Tanınırlık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22222" y="6278049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Veri Kaynağı: </a:t>
            </a:r>
            <a:r>
              <a:rPr lang="tr-TR" dirty="0" err="1" smtClean="0"/>
              <a:t>Clarivate</a:t>
            </a:r>
            <a:r>
              <a:rPr lang="tr-TR" dirty="0" smtClean="0"/>
              <a:t> </a:t>
            </a:r>
            <a:r>
              <a:rPr lang="tr-TR" dirty="0" err="1" smtClean="0"/>
              <a:t>Analytics</a:t>
            </a:r>
            <a:r>
              <a:rPr lang="tr-TR" dirty="0" smtClean="0"/>
              <a:t> </a:t>
            </a:r>
            <a:r>
              <a:rPr lang="tr-TR" dirty="0" err="1" smtClean="0"/>
              <a:t>InCites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6585" y="5713425"/>
            <a:ext cx="590421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500" dirty="0"/>
              <a:t>*1000 ve daha yüksek sayıda ortak yazarlı makaleler hariç</a:t>
            </a:r>
          </a:p>
        </p:txBody>
      </p:sp>
    </p:spTree>
    <p:extLst>
      <p:ext uri="{BB962C8B-B14F-4D97-AF65-F5344CB8AC3E}">
        <p14:creationId xmlns:p14="http://schemas.microsoft.com/office/powerpoint/2010/main" val="27717339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82088"/>
            <a:ext cx="6508377" cy="1143000"/>
          </a:xfrm>
        </p:spPr>
        <p:txBody>
          <a:bodyPr/>
          <a:lstStyle/>
          <a:p>
            <a:r>
              <a:rPr lang="tr-TR" sz="3200" dirty="0">
                <a:latin typeface="Verdana"/>
                <a:cs typeface="Verdana"/>
              </a:rPr>
              <a:t>URAP Dünya Sıralaması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084" y="1429958"/>
            <a:ext cx="8664075" cy="262564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tr-TR" sz="2800" dirty="0">
                <a:latin typeface="Calibri Light"/>
                <a:cs typeface="Calibri Light"/>
              </a:rPr>
              <a:t>Toplam Atıf Etkisi (CIT) hesabı</a:t>
            </a:r>
          </a:p>
          <a:p>
            <a:pPr lvl="1">
              <a:lnSpc>
                <a:spcPct val="110000"/>
              </a:lnSpc>
            </a:pPr>
            <a:r>
              <a:rPr lang="tr-TR" sz="2400" dirty="0">
                <a:latin typeface="Calibri Light"/>
                <a:cs typeface="Calibri Light"/>
              </a:rPr>
              <a:t>CIT yayın başına düşen atıf sayısı ile ağırlıklandırılmış toplam atıf sayısıdır</a:t>
            </a:r>
          </a:p>
          <a:p>
            <a:pPr lvl="1">
              <a:lnSpc>
                <a:spcPct val="110000"/>
              </a:lnSpc>
            </a:pPr>
            <a:r>
              <a:rPr lang="tr-TR" sz="2400" dirty="0">
                <a:latin typeface="Calibri Light"/>
                <a:cs typeface="Calibri Light"/>
              </a:rPr>
              <a:t>Üniversitenin yayın başına atıf sayısı dünya ortalaması ile oranlanarak toplam atıf sayısı ile çarpılmaktadır</a:t>
            </a:r>
          </a:p>
        </p:txBody>
      </p:sp>
      <p:pic>
        <p:nvPicPr>
          <p:cNvPr id="5" name="Picture 2" descr="http://www.urapcenter.org/2014/cit_2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090" y="3826305"/>
            <a:ext cx="6190157" cy="134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61084" y="5281050"/>
            <a:ext cx="8347816" cy="1275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800">
                <a:solidFill>
                  <a:schemeClr val="tx2"/>
                </a:solidFill>
                <a:latin typeface="Calibri Light"/>
                <a:cs typeface="Calibri Light"/>
              </a:defRPr>
            </a:lvl1pPr>
            <a:lvl2pPr lvl="1" indent="-228600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2400">
                <a:solidFill>
                  <a:schemeClr val="tx2"/>
                </a:solidFill>
                <a:latin typeface="Calibri Light"/>
                <a:cs typeface="Calibri Light"/>
              </a:defRPr>
            </a:lvl2pPr>
            <a:lvl3pPr marL="685800" indent="-228600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>
                <a:solidFill>
                  <a:schemeClr val="tx2"/>
                </a:solidFill>
              </a:defRPr>
            </a:lvl3pPr>
            <a:lvl4pPr marL="914400" indent="-228600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>
                <a:solidFill>
                  <a:schemeClr val="tx2"/>
                </a:solidFill>
              </a:defRPr>
            </a:lvl4pPr>
            <a:lvl5pPr marL="1143000" indent="-228600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>
                <a:solidFill>
                  <a:schemeClr val="tx2"/>
                </a:solidFill>
              </a:defRPr>
            </a:lvl5pPr>
            <a:lvl6pPr marL="1377950" indent="-22860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dirty="0" smtClean="0">
                <a:solidFill>
                  <a:schemeClr val="tx2"/>
                </a:solidFill>
              </a:defRPr>
            </a:lvl6pPr>
            <a:lvl7pPr marL="1603375" indent="-22860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dirty="0" smtClean="0">
                <a:solidFill>
                  <a:schemeClr val="tx2"/>
                </a:solidFill>
              </a:defRPr>
            </a:lvl7pPr>
            <a:lvl8pPr marL="1830388" indent="-22860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dirty="0" smtClean="0">
                <a:solidFill>
                  <a:schemeClr val="tx2"/>
                </a:solidFill>
              </a:defRPr>
            </a:lvl8pPr>
            <a:lvl9pPr marL="2057400" indent="-22860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dirty="0">
                <a:solidFill>
                  <a:schemeClr val="tx2"/>
                </a:solidFill>
              </a:defRPr>
            </a:lvl9pPr>
          </a:lstStyle>
          <a:p>
            <a:pPr marL="50400">
              <a:spcBef>
                <a:spcPts val="600"/>
              </a:spcBef>
            </a:pPr>
            <a:r>
              <a:rPr lang="tr-TR" sz="2400" dirty="0"/>
              <a:t>Alan tanımları Avustralya Yükseköğrenim Kurumu’nun belirlediği ERA dergi sınıflamasına dayanmaktadır (23 Alan)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0200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1143000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URAP Dünya Sıralaması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560" y="1697438"/>
            <a:ext cx="8628467" cy="298754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tr-TR" sz="2800" dirty="0">
                <a:latin typeface="Calibri Light"/>
                <a:cs typeface="Calibri Light"/>
              </a:rPr>
              <a:t>Toplam Makale Etkisi (AIT) hesabı</a:t>
            </a:r>
          </a:p>
          <a:p>
            <a:pPr lvl="1">
              <a:lnSpc>
                <a:spcPct val="110000"/>
              </a:lnSpc>
            </a:pPr>
            <a:r>
              <a:rPr lang="tr-TR" sz="2400" dirty="0">
                <a:latin typeface="Calibri Light"/>
                <a:cs typeface="Calibri Light"/>
              </a:rPr>
              <a:t>AIT yayın başına düşen atıf sayısı ile ağırlıklandırılmış makale sayısıdır</a:t>
            </a:r>
          </a:p>
          <a:p>
            <a:pPr lvl="1">
              <a:lnSpc>
                <a:spcPct val="110000"/>
              </a:lnSpc>
            </a:pPr>
            <a:r>
              <a:rPr lang="tr-TR" sz="2400" dirty="0">
                <a:latin typeface="Calibri Light"/>
                <a:cs typeface="Calibri Light"/>
              </a:rPr>
              <a:t>23 alan için, o alanda kurumun CPP değeri alandaki dünya CPP değerine oranlanıp, ilgili alandaki makale sayısıyla çarpılarak bu değer elde edilmektedir</a:t>
            </a:r>
          </a:p>
        </p:txBody>
      </p:sp>
      <p:pic>
        <p:nvPicPr>
          <p:cNvPr id="4" name="Picture 2" descr="http://www.urapcenter.org/2014/ait_2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068" y="4495055"/>
            <a:ext cx="5801290" cy="163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4841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1143000"/>
          </a:xfrm>
        </p:spPr>
        <p:txBody>
          <a:bodyPr/>
          <a:lstStyle/>
          <a:p>
            <a:r>
              <a:rPr lang="tr-TR" sz="3200" dirty="0">
                <a:latin typeface="Verdana"/>
                <a:cs typeface="Verdana"/>
              </a:rPr>
              <a:t>URAP Dünya Sıralaması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561" y="1834947"/>
            <a:ext cx="8347816" cy="930806"/>
          </a:xfrm>
        </p:spPr>
        <p:txBody>
          <a:bodyPr>
            <a:noAutofit/>
          </a:bodyPr>
          <a:lstStyle/>
          <a:p>
            <a:r>
              <a:rPr lang="tr-TR" sz="2800" dirty="0">
                <a:latin typeface="Calibri Light"/>
                <a:cs typeface="Calibri Light"/>
              </a:rPr>
              <a:t>Ağırlıkların belirlenmesinde </a:t>
            </a:r>
            <a:r>
              <a:rPr lang="tr-TR" sz="2800" dirty="0" err="1">
                <a:latin typeface="Calibri Light"/>
                <a:cs typeface="Calibri Light"/>
              </a:rPr>
              <a:t>Delphi</a:t>
            </a:r>
            <a:r>
              <a:rPr lang="tr-TR" sz="2800" dirty="0">
                <a:latin typeface="Calibri Light"/>
                <a:cs typeface="Calibri Light"/>
              </a:rPr>
              <a:t> yöntemi kullanılmıştır</a:t>
            </a:r>
            <a:endParaRPr lang="tr-TR" sz="2400" dirty="0">
              <a:latin typeface="Calibri Light"/>
              <a:cs typeface="Calibri Light"/>
            </a:endParaRPr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576670"/>
              </p:ext>
            </p:extLst>
          </p:nvPr>
        </p:nvGraphicFramePr>
        <p:xfrm>
          <a:off x="2373592" y="2893113"/>
          <a:ext cx="4853113" cy="331672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3356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7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6406">
                <a:tc>
                  <a:txBody>
                    <a:bodyPr/>
                    <a:lstStyle/>
                    <a:p>
                      <a:r>
                        <a:rPr lang="tr-TR" sz="2000" noProof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İndikatör</a:t>
                      </a:r>
                      <a:endParaRPr lang="en-US" sz="2000" noProof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208" marR="72208" marT="36097" marB="360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noProof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Ağırlık (%)</a:t>
                      </a:r>
                      <a:endParaRPr lang="en-US" sz="2000" noProof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208" marR="72208" marT="36097" marB="3609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250">
                <a:tc>
                  <a:txBody>
                    <a:bodyPr/>
                    <a:lstStyle/>
                    <a:p>
                      <a:pPr fontAlgn="base"/>
                      <a:r>
                        <a:rPr lang="tr-TR" sz="2200" b="1" noProof="0" dirty="0">
                          <a:effectLst/>
                          <a:latin typeface="Calibri"/>
                          <a:cs typeface="Calibri"/>
                        </a:rPr>
                        <a:t>Makale</a:t>
                      </a:r>
                      <a:r>
                        <a:rPr lang="tr-TR" sz="2200" b="1" baseline="0" noProof="0" dirty="0">
                          <a:effectLst/>
                          <a:latin typeface="Calibri"/>
                          <a:cs typeface="Calibri"/>
                        </a:rPr>
                        <a:t> Sayısı</a:t>
                      </a:r>
                      <a:endParaRPr lang="tr-TR" sz="2200" b="1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noProof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2000" b="1" noProof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208" marR="72208" marT="36097" marB="3609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250">
                <a:tc>
                  <a:txBody>
                    <a:bodyPr/>
                    <a:lstStyle/>
                    <a:p>
                      <a:pPr fontAlgn="base"/>
                      <a:r>
                        <a:rPr lang="tr-TR" sz="2200" b="1" noProof="0" dirty="0">
                          <a:effectLst/>
                          <a:latin typeface="Calibri"/>
                          <a:cs typeface="Calibri"/>
                        </a:rPr>
                        <a:t>Atıf</a:t>
                      </a:r>
                      <a:r>
                        <a:rPr lang="tr-TR" sz="2200" b="1" baseline="0" noProof="0" dirty="0">
                          <a:effectLst/>
                          <a:latin typeface="Calibri"/>
                          <a:cs typeface="Calibri"/>
                        </a:rPr>
                        <a:t> Sayısı</a:t>
                      </a:r>
                      <a:endParaRPr lang="tr-TR" sz="2200" b="1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noProof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2000" b="1" noProof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208" marR="72208" marT="36097" marB="3609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250">
                <a:tc>
                  <a:txBody>
                    <a:bodyPr/>
                    <a:lstStyle/>
                    <a:p>
                      <a:pPr fontAlgn="base"/>
                      <a:r>
                        <a:rPr lang="tr-TR" sz="2200" b="1" noProof="0" dirty="0">
                          <a:effectLst/>
                          <a:latin typeface="Calibri"/>
                          <a:cs typeface="Calibri"/>
                        </a:rPr>
                        <a:t>Toplam Doküman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noProof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2000" b="1" noProof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208" marR="72208" marT="36097" marB="3609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250">
                <a:tc>
                  <a:txBody>
                    <a:bodyPr/>
                    <a:lstStyle/>
                    <a:p>
                      <a:pPr fontAlgn="base"/>
                      <a:r>
                        <a:rPr lang="tr-TR" sz="2200" b="1" noProof="0" dirty="0">
                          <a:effectLst/>
                          <a:latin typeface="Calibri"/>
                          <a:cs typeface="Calibri"/>
                        </a:rPr>
                        <a:t>Toplam Makale Etkisi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noProof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2000" b="1" noProof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208" marR="72208" marT="36097" marB="36097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250">
                <a:tc>
                  <a:txBody>
                    <a:bodyPr/>
                    <a:lstStyle/>
                    <a:p>
                      <a:pPr fontAlgn="base"/>
                      <a:r>
                        <a:rPr lang="tr-TR" sz="2200" b="1" noProof="0" dirty="0">
                          <a:effectLst/>
                          <a:latin typeface="Calibri"/>
                          <a:cs typeface="Calibri"/>
                        </a:rPr>
                        <a:t>Toplam Atıf Etkisi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noProof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2000" b="1" noProof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208" marR="72208" marT="36097" marB="36097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250">
                <a:tc>
                  <a:txBody>
                    <a:bodyPr/>
                    <a:lstStyle/>
                    <a:p>
                      <a:pPr fontAlgn="base"/>
                      <a:r>
                        <a:rPr lang="tr-TR" sz="2200" b="1" noProof="0" dirty="0">
                          <a:effectLst/>
                          <a:latin typeface="Calibri"/>
                          <a:cs typeface="Calibri"/>
                        </a:rPr>
                        <a:t>Uluslararası İşbirliği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noProof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2000" b="1" noProof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208" marR="72208" marT="36097" marB="36097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4090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5828"/>
            <a:ext cx="6508377" cy="1143000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URAP Dünya Sıralaması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8799" y="1348828"/>
            <a:ext cx="8347816" cy="440584"/>
          </a:xfrm>
        </p:spPr>
        <p:txBody>
          <a:bodyPr>
            <a:noAutofit/>
          </a:bodyPr>
          <a:lstStyle/>
          <a:p>
            <a:r>
              <a:rPr lang="tr-TR" sz="2400" dirty="0">
                <a:latin typeface="Calibri Light"/>
                <a:cs typeface="Calibri Light"/>
              </a:rPr>
              <a:t>Ülkelere göre üniversiteler (2017-2018 sıralaması)</a:t>
            </a:r>
            <a:endParaRPr lang="tr-TR" dirty="0">
              <a:latin typeface="Calibri Light"/>
              <a:cs typeface="Calibri Ligh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89F9EBF-EBBE-A14E-8E89-5B731F8431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269113"/>
              </p:ext>
            </p:extLst>
          </p:nvPr>
        </p:nvGraphicFramePr>
        <p:xfrm>
          <a:off x="602615" y="1964139"/>
          <a:ext cx="7657808" cy="45292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4958">
                  <a:extLst>
                    <a:ext uri="{9D8B030D-6E8A-4147-A177-3AD203B41FA5}">
                      <a16:colId xmlns:a16="http://schemas.microsoft.com/office/drawing/2014/main" val="1942617903"/>
                    </a:ext>
                  </a:extLst>
                </a:gridCol>
                <a:gridCol w="1396561">
                  <a:extLst>
                    <a:ext uri="{9D8B030D-6E8A-4147-A177-3AD203B41FA5}">
                      <a16:colId xmlns:a16="http://schemas.microsoft.com/office/drawing/2014/main" val="2172156816"/>
                    </a:ext>
                  </a:extLst>
                </a:gridCol>
                <a:gridCol w="1396561">
                  <a:extLst>
                    <a:ext uri="{9D8B030D-6E8A-4147-A177-3AD203B41FA5}">
                      <a16:colId xmlns:a16="http://schemas.microsoft.com/office/drawing/2014/main" val="3972038722"/>
                    </a:ext>
                  </a:extLst>
                </a:gridCol>
                <a:gridCol w="1563167">
                  <a:extLst>
                    <a:ext uri="{9D8B030D-6E8A-4147-A177-3AD203B41FA5}">
                      <a16:colId xmlns:a16="http://schemas.microsoft.com/office/drawing/2014/main" val="1885938756"/>
                    </a:ext>
                  </a:extLst>
                </a:gridCol>
                <a:gridCol w="1396561">
                  <a:extLst>
                    <a:ext uri="{9D8B030D-6E8A-4147-A177-3AD203B41FA5}">
                      <a16:colId xmlns:a16="http://schemas.microsoft.com/office/drawing/2014/main" val="564652171"/>
                    </a:ext>
                  </a:extLst>
                </a:gridCol>
              </a:tblGrid>
              <a:tr h="6156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</a:rPr>
                        <a:t>Ülke</a:t>
                      </a:r>
                      <a:endParaRPr lang="tr-T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Top 100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Top 500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Top 1000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Top 2500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977572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A.B.D.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36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114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192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368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2421890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Çin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9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54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123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376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4938434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Hollanda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7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12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13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14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8484405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İngiltere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6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26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47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87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3258233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Almanya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5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39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53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</a:rPr>
                        <a:t>67</a:t>
                      </a:r>
                      <a:endParaRPr lang="tr-T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4366640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Fransa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5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22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47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93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6984377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Kanada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5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19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28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51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3113483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Avustralya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5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22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28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39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1666688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İtalya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</a:rPr>
                        <a:t>2</a:t>
                      </a:r>
                      <a:endParaRPr lang="tr-T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25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45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66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8673246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Japonya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2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15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44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152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7425980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…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…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…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…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…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31428"/>
                  </a:ext>
                </a:extLst>
              </a:tr>
              <a:tr h="32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Türkiye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tr-TR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tr-TR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</a:rPr>
                        <a:t>15</a:t>
                      </a:r>
                      <a:endParaRPr lang="tr-T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</a:rPr>
                        <a:t>86</a:t>
                      </a:r>
                      <a:endParaRPr lang="tr-T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5228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83820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URAP</a:t>
            </a:r>
            <a:r>
              <a:rPr lang="tr-TR" dirty="0" smtClean="0"/>
              <a:t> Dünya Alan Sıralaması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err="1" smtClean="0"/>
              <a:t>URAP</a:t>
            </a:r>
            <a:r>
              <a:rPr lang="tr-TR" dirty="0" smtClean="0"/>
              <a:t> Dünya sıralaması kriterlerini uygulayarak 61 alanda özel sıralamalar yapılmaktadır</a:t>
            </a:r>
          </a:p>
          <a:p>
            <a:r>
              <a:rPr lang="tr-TR" dirty="0" smtClean="0"/>
              <a:t>61 alanın </a:t>
            </a:r>
            <a:r>
              <a:rPr lang="tr-TR" dirty="0" err="1" smtClean="0"/>
              <a:t>29’un</a:t>
            </a:r>
            <a:r>
              <a:rPr lang="tr-TR" dirty="0" smtClean="0"/>
              <a:t> 41 Türk üniversitesi yer almıştır</a:t>
            </a:r>
          </a:p>
          <a:p>
            <a:r>
              <a:rPr lang="tr-TR" dirty="0" smtClean="0"/>
              <a:t>Yer alamadığımız alanlar</a:t>
            </a:r>
          </a:p>
          <a:p>
            <a:pPr lvl="1"/>
            <a:r>
              <a:rPr lang="en-US" dirty="0" err="1"/>
              <a:t>Çevre</a:t>
            </a:r>
            <a:r>
              <a:rPr lang="en-US" dirty="0"/>
              <a:t> </a:t>
            </a:r>
            <a:r>
              <a:rPr lang="en-US" dirty="0" err="1" smtClean="0"/>
              <a:t>Bilimleri</a:t>
            </a:r>
            <a:r>
              <a:rPr lang="tr-TR" dirty="0" smtClean="0"/>
              <a:t>    </a:t>
            </a:r>
            <a:r>
              <a:rPr lang="en-US" dirty="0" smtClean="0"/>
              <a:t> </a:t>
            </a:r>
            <a:r>
              <a:rPr lang="en-US" dirty="0" err="1" smtClean="0"/>
              <a:t>İstatistik</a:t>
            </a:r>
            <a:r>
              <a:rPr lang="tr-TR" dirty="0" smtClean="0"/>
              <a:t>     </a:t>
            </a:r>
            <a:r>
              <a:rPr lang="en-US" dirty="0" err="1" smtClean="0"/>
              <a:t>Psikoloji</a:t>
            </a:r>
            <a:r>
              <a:rPr lang="tr-TR" dirty="0" smtClean="0"/>
              <a:t>     </a:t>
            </a:r>
            <a:r>
              <a:rPr lang="en-US" dirty="0" err="1" smtClean="0"/>
              <a:t>İşletme</a:t>
            </a:r>
            <a:r>
              <a:rPr lang="tr-TR" dirty="0" smtClean="0"/>
              <a:t>   </a:t>
            </a:r>
            <a:r>
              <a:rPr lang="en-US" dirty="0" err="1" smtClean="0"/>
              <a:t>Arkeoloji</a:t>
            </a:r>
            <a:r>
              <a:rPr lang="en-US" dirty="0"/>
              <a:t>; </a:t>
            </a:r>
            <a:r>
              <a:rPr lang="en-US" dirty="0" err="1" smtClean="0"/>
              <a:t>Hukuk</a:t>
            </a:r>
            <a:r>
              <a:rPr lang="tr-TR" dirty="0" smtClean="0"/>
              <a:t>      </a:t>
            </a:r>
            <a:r>
              <a:rPr lang="en-US" dirty="0" err="1" smtClean="0"/>
              <a:t>Astronomi</a:t>
            </a:r>
            <a:r>
              <a:rPr lang="en-US" dirty="0" smtClean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 smtClean="0"/>
              <a:t>Astrofizik</a:t>
            </a:r>
            <a:r>
              <a:rPr lang="tr-TR" dirty="0" smtClean="0"/>
              <a:t>    </a:t>
            </a:r>
            <a:r>
              <a:rPr lang="en-US" dirty="0" err="1" smtClean="0"/>
              <a:t>Kütüphanecilik</a:t>
            </a:r>
            <a:r>
              <a:rPr lang="en-US" dirty="0" smtClean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Bilgi</a:t>
            </a:r>
            <a:r>
              <a:rPr lang="en-US" dirty="0"/>
              <a:t> </a:t>
            </a:r>
            <a:r>
              <a:rPr lang="en-US" dirty="0" err="1" smtClean="0"/>
              <a:t>Yönetimi</a:t>
            </a:r>
            <a:r>
              <a:rPr lang="tr-TR" dirty="0"/>
              <a:t> </a:t>
            </a:r>
            <a:r>
              <a:rPr lang="tr-TR" dirty="0" smtClean="0"/>
              <a:t>    R</a:t>
            </a:r>
            <a:r>
              <a:rPr lang="en-US" dirty="0" err="1" smtClean="0"/>
              <a:t>obotik</a:t>
            </a:r>
            <a:r>
              <a:rPr lang="en-US" dirty="0" smtClean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Akıllı</a:t>
            </a:r>
            <a:r>
              <a:rPr lang="en-US" dirty="0"/>
              <a:t> </a:t>
            </a:r>
            <a:r>
              <a:rPr lang="en-US" dirty="0" err="1" smtClean="0"/>
              <a:t>Sistemler</a:t>
            </a:r>
            <a:r>
              <a:rPr lang="tr-TR" dirty="0" smtClean="0"/>
              <a:t>       </a:t>
            </a:r>
            <a:r>
              <a:rPr lang="en-US" dirty="0" err="1" smtClean="0"/>
              <a:t>Deniz</a:t>
            </a:r>
            <a:r>
              <a:rPr lang="tr-TR" dirty="0" smtClean="0"/>
              <a:t> </a:t>
            </a:r>
            <a:r>
              <a:rPr lang="en-US" dirty="0" err="1" smtClean="0"/>
              <a:t>Bilimleri</a:t>
            </a:r>
            <a:r>
              <a:rPr lang="en-US" dirty="0" smtClean="0"/>
              <a:t> </a:t>
            </a:r>
            <a:r>
              <a:rPr lang="en-US" dirty="0" err="1"/>
              <a:t>Çevre</a:t>
            </a:r>
            <a:r>
              <a:rPr lang="en-US" dirty="0"/>
              <a:t> </a:t>
            </a:r>
            <a:r>
              <a:rPr lang="en-US" dirty="0" err="1" smtClean="0"/>
              <a:t>Mühendisliği</a:t>
            </a:r>
            <a:r>
              <a:rPr lang="tr-TR" dirty="0"/>
              <a:t> </a:t>
            </a:r>
            <a:r>
              <a:rPr lang="tr-TR" dirty="0" smtClean="0"/>
              <a:t>   </a:t>
            </a:r>
            <a:r>
              <a:rPr lang="en-US" dirty="0" smtClean="0"/>
              <a:t> </a:t>
            </a:r>
            <a:r>
              <a:rPr lang="en-US" dirty="0" err="1" smtClean="0"/>
              <a:t>Tarih</a:t>
            </a:r>
            <a:r>
              <a:rPr lang="tr-TR" dirty="0" smtClean="0"/>
              <a:t>      </a:t>
            </a:r>
            <a:r>
              <a:rPr lang="en-US" dirty="0" err="1" smtClean="0"/>
              <a:t>Hemşirelik</a:t>
            </a:r>
            <a:r>
              <a:rPr lang="tr-TR" dirty="0" smtClean="0"/>
              <a:t>    </a:t>
            </a:r>
            <a:r>
              <a:rPr lang="en-US" dirty="0" err="1" smtClean="0"/>
              <a:t>Spor</a:t>
            </a:r>
            <a:r>
              <a:rPr lang="en-US" dirty="0" smtClean="0"/>
              <a:t> </a:t>
            </a:r>
            <a:r>
              <a:rPr lang="en-US" dirty="0" err="1" smtClean="0"/>
              <a:t>Bilimleri</a:t>
            </a:r>
            <a:r>
              <a:rPr lang="en-US" dirty="0" smtClean="0"/>
              <a:t> </a:t>
            </a:r>
            <a:r>
              <a:rPr lang="en-US" dirty="0" err="1" smtClean="0"/>
              <a:t>Felsefe</a:t>
            </a:r>
            <a:r>
              <a:rPr lang="tr-TR" dirty="0"/>
              <a:t> </a:t>
            </a:r>
            <a:r>
              <a:rPr lang="tr-TR" dirty="0" smtClean="0"/>
              <a:t>    </a:t>
            </a:r>
            <a:r>
              <a:rPr lang="en-US" dirty="0" err="1" smtClean="0"/>
              <a:t>Biyomedikal</a:t>
            </a:r>
            <a:r>
              <a:rPr lang="en-US" dirty="0" smtClean="0"/>
              <a:t> </a:t>
            </a:r>
            <a:r>
              <a:rPr lang="en-US" dirty="0" err="1" smtClean="0"/>
              <a:t>Mühendisliği</a:t>
            </a:r>
            <a:r>
              <a:rPr lang="tr-TR" dirty="0" smtClean="0"/>
              <a:t>      </a:t>
            </a:r>
            <a:r>
              <a:rPr lang="en-US" dirty="0" err="1" smtClean="0"/>
              <a:t>Ulaşım</a:t>
            </a:r>
            <a:r>
              <a:rPr lang="en-US" dirty="0" smtClean="0"/>
              <a:t> </a:t>
            </a:r>
            <a:r>
              <a:rPr lang="en-US" dirty="0" err="1"/>
              <a:t>Bilim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 smtClean="0"/>
              <a:t>Teknolojisi</a:t>
            </a:r>
            <a:r>
              <a:rPr lang="tr-TR" dirty="0" smtClean="0"/>
              <a:t>       </a:t>
            </a:r>
            <a:r>
              <a:rPr lang="en-US" dirty="0" err="1" smtClean="0"/>
              <a:t>Güzel</a:t>
            </a:r>
            <a:r>
              <a:rPr lang="en-US" dirty="0" smtClean="0"/>
              <a:t> </a:t>
            </a:r>
            <a:r>
              <a:rPr lang="en-US" dirty="0" err="1" smtClean="0"/>
              <a:t>Sanatlar</a:t>
            </a:r>
            <a:r>
              <a:rPr lang="tr-TR" dirty="0" smtClean="0"/>
              <a:t>     </a:t>
            </a:r>
            <a:r>
              <a:rPr lang="en-US" dirty="0" smtClean="0"/>
              <a:t>Film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 smtClean="0"/>
              <a:t>Dijital</a:t>
            </a:r>
            <a:r>
              <a:rPr lang="tr-TR" dirty="0" smtClean="0"/>
              <a:t> </a:t>
            </a:r>
            <a:r>
              <a:rPr lang="en-US" dirty="0" err="1" smtClean="0"/>
              <a:t>Medya</a:t>
            </a:r>
            <a:r>
              <a:rPr lang="en-US" dirty="0" smtClean="0"/>
              <a:t> </a:t>
            </a:r>
            <a:r>
              <a:rPr lang="en-US" dirty="0" err="1"/>
              <a:t>İmalat</a:t>
            </a:r>
            <a:r>
              <a:rPr lang="en-US" dirty="0"/>
              <a:t> </a:t>
            </a:r>
            <a:r>
              <a:rPr lang="en-US" dirty="0" err="1" smtClean="0"/>
              <a:t>Mühendisliği</a:t>
            </a:r>
            <a:r>
              <a:rPr lang="tr-TR" dirty="0" smtClean="0"/>
              <a:t>     </a:t>
            </a:r>
            <a:r>
              <a:rPr lang="en-US" dirty="0" smtClean="0"/>
              <a:t> </a:t>
            </a:r>
            <a:r>
              <a:rPr lang="en-US" dirty="0" err="1" smtClean="0"/>
              <a:t>Sosyoloji</a:t>
            </a:r>
            <a:r>
              <a:rPr lang="tr-TR" dirty="0"/>
              <a:t> </a:t>
            </a:r>
            <a:r>
              <a:rPr lang="tr-TR" dirty="0" smtClean="0"/>
              <a:t>    </a:t>
            </a:r>
            <a:r>
              <a:rPr lang="en-US" dirty="0" smtClean="0"/>
              <a:t> </a:t>
            </a:r>
            <a:r>
              <a:rPr lang="en-US" dirty="0" err="1"/>
              <a:t>Ziraat</a:t>
            </a:r>
            <a:r>
              <a:rPr lang="en-US" dirty="0"/>
              <a:t> </a:t>
            </a:r>
            <a:r>
              <a:rPr lang="en-US" dirty="0" err="1" smtClean="0"/>
              <a:t>Mühendisliği</a:t>
            </a:r>
            <a:r>
              <a:rPr lang="en-US" dirty="0" smtClean="0"/>
              <a:t> </a:t>
            </a:r>
            <a:r>
              <a:rPr lang="en-US" dirty="0" err="1" smtClean="0"/>
              <a:t>Veterinerlik</a:t>
            </a:r>
            <a:r>
              <a:rPr lang="tr-TR" dirty="0" smtClean="0"/>
              <a:t>   </a:t>
            </a:r>
            <a:r>
              <a:rPr lang="en-US" dirty="0" smtClean="0"/>
              <a:t> </a:t>
            </a:r>
            <a:r>
              <a:rPr lang="en-US" dirty="0" err="1" smtClean="0"/>
              <a:t>Antropoloji</a:t>
            </a:r>
            <a:r>
              <a:rPr lang="tr-TR" dirty="0" smtClean="0"/>
              <a:t>     </a:t>
            </a:r>
            <a:r>
              <a:rPr lang="en-US" dirty="0" err="1" smtClean="0"/>
              <a:t>Sürdürülebilir</a:t>
            </a:r>
            <a:r>
              <a:rPr lang="en-US" dirty="0" smtClean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Yenilenebilir</a:t>
            </a:r>
            <a:r>
              <a:rPr lang="en-US" dirty="0"/>
              <a:t> </a:t>
            </a:r>
            <a:r>
              <a:rPr lang="en-US" dirty="0" err="1" smtClean="0"/>
              <a:t>Enerji</a:t>
            </a:r>
            <a:r>
              <a:rPr lang="en-US" dirty="0" smtClean="0"/>
              <a:t> </a:t>
            </a:r>
            <a:r>
              <a:rPr lang="tr-TR" dirty="0" smtClean="0"/>
              <a:t>     </a:t>
            </a:r>
            <a:r>
              <a:rPr lang="en-US" dirty="0" err="1" smtClean="0"/>
              <a:t>Metalurji</a:t>
            </a:r>
            <a:r>
              <a:rPr lang="en-US" dirty="0" smtClean="0"/>
              <a:t> </a:t>
            </a:r>
            <a:r>
              <a:rPr lang="en-US" dirty="0" err="1" smtClean="0"/>
              <a:t>Mühendisliği</a:t>
            </a:r>
            <a:r>
              <a:rPr lang="tr-TR" dirty="0" smtClean="0"/>
              <a:t>    </a:t>
            </a:r>
            <a:r>
              <a:rPr lang="en-US" dirty="0" smtClean="0"/>
              <a:t> </a:t>
            </a:r>
            <a:r>
              <a:rPr lang="en-US" dirty="0" err="1"/>
              <a:t>Meteoroloji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 smtClean="0"/>
              <a:t>Atmosfer</a:t>
            </a:r>
            <a:r>
              <a:rPr lang="tr-TR" dirty="0" smtClean="0"/>
              <a:t> </a:t>
            </a:r>
            <a:r>
              <a:rPr lang="en-US" dirty="0" err="1" smtClean="0"/>
              <a:t>Bilimleri</a:t>
            </a:r>
            <a:r>
              <a:rPr lang="tr-TR" dirty="0" smtClean="0"/>
              <a:t>    Şehir Bölge Planlama   </a:t>
            </a:r>
            <a:r>
              <a:rPr lang="en-US" dirty="0" smtClean="0"/>
              <a:t> </a:t>
            </a:r>
            <a:r>
              <a:rPr lang="en-US" dirty="0" err="1"/>
              <a:t>Uluslararası</a:t>
            </a:r>
            <a:r>
              <a:rPr lang="en-US" dirty="0"/>
              <a:t> </a:t>
            </a:r>
            <a:r>
              <a:rPr lang="en-US" dirty="0" err="1" smtClean="0"/>
              <a:t>İlişkiler</a:t>
            </a:r>
            <a:r>
              <a:rPr lang="tr-TR" dirty="0" smtClean="0"/>
              <a:t>   </a:t>
            </a:r>
            <a:r>
              <a:rPr lang="en-US" dirty="0" smtClean="0"/>
              <a:t> </a:t>
            </a:r>
            <a:r>
              <a:rPr lang="en-US" dirty="0" err="1" smtClean="0"/>
              <a:t>Zooloji</a:t>
            </a:r>
            <a:r>
              <a:rPr lang="tr-TR" dirty="0" smtClean="0"/>
              <a:t>    İletişim</a:t>
            </a:r>
            <a:r>
              <a:rPr lang="en-US" dirty="0" smtClean="0"/>
              <a:t> </a:t>
            </a:r>
            <a:r>
              <a:rPr lang="tr-TR" dirty="0" smtClean="0"/>
              <a:t>      </a:t>
            </a:r>
            <a:r>
              <a:rPr lang="en-US" dirty="0" err="1" smtClean="0"/>
              <a:t>Dil</a:t>
            </a:r>
            <a:r>
              <a:rPr lang="tr-TR" dirty="0" smtClean="0"/>
              <a:t>bilim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26028" y="6448269"/>
            <a:ext cx="74893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err="1"/>
              <a:t>tr.urapcenter.org</a:t>
            </a:r>
            <a:r>
              <a:rPr lang="en-US" sz="1200" dirty="0"/>
              <a:t>/2018/2017-</a:t>
            </a:r>
            <a:r>
              <a:rPr lang="en-US" sz="1200" dirty="0" err="1"/>
              <a:t>2018_DUNYA_ALAN_SIRALAMASI_RAPORU_13_Haziran_2018.pdf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392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40370"/>
            <a:ext cx="5601164" cy="681762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346371" y="2424909"/>
            <a:ext cx="24819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2017-2018 </a:t>
            </a:r>
            <a:r>
              <a:rPr lang="en-US" dirty="0" err="1"/>
              <a:t>dünya</a:t>
            </a:r>
            <a:r>
              <a:rPr lang="en-US" dirty="0"/>
              <a:t> </a:t>
            </a:r>
            <a:r>
              <a:rPr lang="en-US" dirty="0" err="1"/>
              <a:t>alan</a:t>
            </a:r>
            <a:r>
              <a:rPr lang="en-US" dirty="0"/>
              <a:t> </a:t>
            </a:r>
            <a:r>
              <a:rPr lang="en-US" dirty="0" err="1"/>
              <a:t>sıralamasında</a:t>
            </a:r>
            <a:r>
              <a:rPr lang="en-US" dirty="0"/>
              <a:t> en </a:t>
            </a:r>
            <a:r>
              <a:rPr lang="en-US" dirty="0" err="1"/>
              <a:t>az</a:t>
            </a:r>
            <a:r>
              <a:rPr lang="en-US" dirty="0"/>
              <a:t> 6 </a:t>
            </a:r>
            <a:r>
              <a:rPr lang="en-US" dirty="0" err="1"/>
              <a:t>alanda</a:t>
            </a:r>
            <a:r>
              <a:rPr lang="en-US" dirty="0"/>
              <a:t> </a:t>
            </a:r>
            <a:r>
              <a:rPr lang="en-US" dirty="0" err="1"/>
              <a:t>sıralamaya</a:t>
            </a:r>
            <a:r>
              <a:rPr lang="en-US" dirty="0"/>
              <a:t> </a:t>
            </a:r>
            <a:r>
              <a:rPr lang="en-US" dirty="0" err="1"/>
              <a:t>girebilen</a:t>
            </a:r>
            <a:r>
              <a:rPr lang="en-US" dirty="0"/>
              <a:t> </a:t>
            </a:r>
            <a:r>
              <a:rPr lang="en-US" dirty="0" smtClean="0"/>
              <a:t>12</a:t>
            </a:r>
            <a:r>
              <a:rPr lang="tr-TR" dirty="0" smtClean="0"/>
              <a:t> </a:t>
            </a:r>
            <a:r>
              <a:rPr lang="en-US" dirty="0" err="1" smtClean="0"/>
              <a:t>üniversitemizin</a:t>
            </a:r>
            <a:r>
              <a:rPr lang="en-US" dirty="0" smtClean="0"/>
              <a:t> </a:t>
            </a:r>
            <a:r>
              <a:rPr lang="en-US" dirty="0" err="1"/>
              <a:t>dünyadaki</a:t>
            </a:r>
            <a:r>
              <a:rPr lang="en-US" dirty="0"/>
              <a:t> </a:t>
            </a:r>
            <a:r>
              <a:rPr lang="en-US" dirty="0" err="1"/>
              <a:t>durumu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18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589" y="1283833"/>
            <a:ext cx="3981450" cy="50958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199" y="383957"/>
            <a:ext cx="6260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Üniversitelerimizin</a:t>
            </a:r>
            <a:r>
              <a:rPr lang="en-US" dirty="0" smtClean="0"/>
              <a:t> </a:t>
            </a:r>
            <a:r>
              <a:rPr lang="en-US" dirty="0"/>
              <a:t>61 </a:t>
            </a:r>
            <a:r>
              <a:rPr lang="en-US" dirty="0" err="1"/>
              <a:t>bilim</a:t>
            </a:r>
            <a:r>
              <a:rPr lang="en-US" dirty="0"/>
              <a:t> </a:t>
            </a:r>
            <a:r>
              <a:rPr lang="en-US" dirty="0" err="1"/>
              <a:t>alanı</a:t>
            </a:r>
            <a:r>
              <a:rPr lang="en-US" dirty="0"/>
              <a:t> </a:t>
            </a:r>
            <a:r>
              <a:rPr lang="en-US" dirty="0" err="1"/>
              <a:t>sıralamasında</a:t>
            </a:r>
            <a:r>
              <a:rPr lang="en-US" dirty="0"/>
              <a:t> </a:t>
            </a:r>
            <a:r>
              <a:rPr lang="en-US" dirty="0" err="1"/>
              <a:t>Türkiye’de</a:t>
            </a:r>
            <a:r>
              <a:rPr lang="en-US" dirty="0"/>
              <a:t> ilk </a:t>
            </a:r>
            <a:r>
              <a:rPr lang="en-US" dirty="0" err="1"/>
              <a:t>3’te</a:t>
            </a:r>
            <a:r>
              <a:rPr lang="en-US" dirty="0"/>
              <a:t> </a:t>
            </a:r>
            <a:r>
              <a:rPr lang="en-US" dirty="0" err="1"/>
              <a:t>yer</a:t>
            </a:r>
            <a:r>
              <a:rPr lang="en-US" dirty="0"/>
              <a:t> alma </a:t>
            </a:r>
            <a:r>
              <a:rPr lang="en-US" dirty="0" err="1"/>
              <a:t>sayısı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70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95" y="158348"/>
            <a:ext cx="6508377" cy="763198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URAP Araştırma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40" y="1063988"/>
            <a:ext cx="3710462" cy="32819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227" y="1932291"/>
            <a:ext cx="3798691" cy="398751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AF95CC-1FD7-0847-B037-1001B3B8B2F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54798"/>
            <a:ext cx="4278573" cy="350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3165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561" y="332028"/>
            <a:ext cx="6508377" cy="1143000"/>
          </a:xfrm>
        </p:spPr>
        <p:txBody>
          <a:bodyPr/>
          <a:lstStyle/>
          <a:p>
            <a:r>
              <a:rPr lang="tr-TR" sz="3200" dirty="0">
                <a:latin typeface="Verdana"/>
                <a:cs typeface="Verdana"/>
              </a:rPr>
              <a:t>Sıralama Sistemleri: Gelişmeler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561" y="1946711"/>
            <a:ext cx="8580988" cy="4608825"/>
          </a:xfrm>
        </p:spPr>
        <p:txBody>
          <a:bodyPr>
            <a:normAutofit/>
          </a:bodyPr>
          <a:lstStyle/>
          <a:p>
            <a:r>
              <a:rPr lang="tr-TR" sz="2800" dirty="0">
                <a:latin typeface="Calibri Light"/>
                <a:cs typeface="Calibri Light"/>
              </a:rPr>
              <a:t>2015 yılında Türkiye’deki üniversitelerin sıralamalardaki yerinde düşüşler gözlendi</a:t>
            </a:r>
          </a:p>
          <a:p>
            <a:pPr lvl="1"/>
            <a:r>
              <a:rPr lang="tr-TR" sz="2600" dirty="0">
                <a:latin typeface="Calibri Light"/>
                <a:cs typeface="Calibri Light"/>
              </a:rPr>
              <a:t>ODTÜ ve Boğaziçi Üniversitesi 100lerden 300lere düştü</a:t>
            </a:r>
          </a:p>
          <a:p>
            <a:pPr lvl="1"/>
            <a:r>
              <a:rPr lang="tr-TR" sz="2600" dirty="0">
                <a:latin typeface="Calibri Light"/>
                <a:cs typeface="Calibri Light"/>
              </a:rPr>
              <a:t>Üst sıralardaki çok sayıda üniversite benzer bir düşüş yaşadı</a:t>
            </a:r>
          </a:p>
          <a:p>
            <a:r>
              <a:rPr lang="tr-TR" sz="2800" dirty="0">
                <a:latin typeface="Calibri Light"/>
                <a:cs typeface="Calibri Light"/>
              </a:rPr>
              <a:t>Nedenleri</a:t>
            </a:r>
          </a:p>
          <a:p>
            <a:pPr lvl="1"/>
            <a:r>
              <a:rPr lang="tr-TR" sz="2400" dirty="0">
                <a:latin typeface="Calibri Light"/>
                <a:cs typeface="Calibri Light"/>
              </a:rPr>
              <a:t>THE sıralama sistemi </a:t>
            </a:r>
            <a:r>
              <a:rPr lang="tr-TR" sz="2400" dirty="0" err="1">
                <a:latin typeface="Calibri Light"/>
                <a:cs typeface="Calibri Light"/>
              </a:rPr>
              <a:t>veritabanını</a:t>
            </a:r>
            <a:r>
              <a:rPr lang="tr-TR" sz="2400" dirty="0">
                <a:latin typeface="Calibri Light"/>
                <a:cs typeface="Calibri Light"/>
              </a:rPr>
              <a:t> değiştirdi</a:t>
            </a:r>
          </a:p>
          <a:p>
            <a:pPr lvl="1"/>
            <a:r>
              <a:rPr lang="tr-TR" sz="2400" dirty="0">
                <a:latin typeface="Calibri Light"/>
                <a:cs typeface="Calibri Light"/>
              </a:rPr>
              <a:t>Yayın başına atıf sayısı yerine toplam atıf kullanılmaya başlandı</a:t>
            </a:r>
          </a:p>
          <a:p>
            <a:pPr lvl="1"/>
            <a:r>
              <a:rPr lang="tr-TR" sz="2400" dirty="0">
                <a:latin typeface="Calibri Light"/>
                <a:cs typeface="Calibri Light"/>
              </a:rPr>
              <a:t>500 üzeri yazarlı CERN ve tıp makaleleri sıralamalardan çıkarıldı (URAP bu düzeltmeyi 2014 yılından beri </a:t>
            </a:r>
            <a:r>
              <a:rPr lang="tr-TR" sz="2400" dirty="0" smtClean="0">
                <a:latin typeface="Calibri Light"/>
                <a:cs typeface="Calibri Light"/>
              </a:rPr>
              <a:t>yapmaktadır)</a:t>
            </a:r>
            <a:endParaRPr lang="tr-TR" sz="2400" dirty="0">
              <a:latin typeface="Calibri Light"/>
              <a:cs typeface="Calibri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0983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49162"/>
            <a:ext cx="6508377" cy="766838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Üniversite Sıralamaları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209" y="2003461"/>
            <a:ext cx="8447754" cy="427573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tr-TR" sz="2800" dirty="0">
                <a:latin typeface="Calibri Light"/>
                <a:cs typeface="Calibri Light"/>
              </a:rPr>
              <a:t>Dünya genelinde 20.000 civarı yüksek öğretim kurumu</a:t>
            </a:r>
          </a:p>
          <a:p>
            <a:pPr>
              <a:lnSpc>
                <a:spcPct val="110000"/>
              </a:lnSpc>
            </a:pPr>
            <a:r>
              <a:rPr lang="tr-TR" sz="2800" dirty="0">
                <a:latin typeface="Calibri Light"/>
                <a:cs typeface="Calibri Light"/>
              </a:rPr>
              <a:t>Sayılardaki artış akademik kuruluşların da değerlendirmesine yönelik talebe neden oldu</a:t>
            </a:r>
          </a:p>
          <a:p>
            <a:pPr>
              <a:lnSpc>
                <a:spcPct val="110000"/>
              </a:lnSpc>
            </a:pPr>
            <a:r>
              <a:rPr lang="tr-TR" sz="2800" dirty="0">
                <a:latin typeface="Calibri Light"/>
                <a:cs typeface="Calibri Light"/>
              </a:rPr>
              <a:t>İlk ulusal sıralama 1983 (US News </a:t>
            </a:r>
            <a:r>
              <a:rPr lang="tr-TR" sz="2800" dirty="0" err="1">
                <a:latin typeface="Calibri Light"/>
                <a:cs typeface="Calibri Light"/>
              </a:rPr>
              <a:t>and</a:t>
            </a:r>
            <a:r>
              <a:rPr lang="tr-TR" sz="2800" dirty="0">
                <a:latin typeface="Calibri Light"/>
                <a:cs typeface="Calibri Light"/>
              </a:rPr>
              <a:t> World Report)</a:t>
            </a:r>
          </a:p>
          <a:p>
            <a:pPr>
              <a:lnSpc>
                <a:spcPct val="110000"/>
              </a:lnSpc>
            </a:pPr>
            <a:r>
              <a:rPr lang="tr-TR" sz="2800" dirty="0">
                <a:latin typeface="Calibri Light"/>
                <a:cs typeface="Calibri Light"/>
              </a:rPr>
              <a:t>İlk dünya sıralaması 2003 (ARWU, </a:t>
            </a:r>
            <a:r>
              <a:rPr lang="tr-TR" sz="2800" dirty="0" err="1">
                <a:latin typeface="Calibri Light"/>
                <a:cs typeface="Calibri Light"/>
              </a:rPr>
              <a:t>Jiao</a:t>
            </a:r>
            <a:r>
              <a:rPr lang="tr-TR" sz="2800" dirty="0">
                <a:latin typeface="Calibri Light"/>
                <a:cs typeface="Calibri Light"/>
              </a:rPr>
              <a:t> </a:t>
            </a:r>
            <a:r>
              <a:rPr lang="tr-TR" sz="2800" dirty="0" err="1">
                <a:latin typeface="Calibri Light"/>
                <a:cs typeface="Calibri Light"/>
              </a:rPr>
              <a:t>Tong</a:t>
            </a:r>
            <a:r>
              <a:rPr lang="tr-TR" sz="2800" dirty="0">
                <a:latin typeface="Calibri Light"/>
                <a:cs typeface="Calibri Light"/>
              </a:rPr>
              <a:t> </a:t>
            </a:r>
            <a:r>
              <a:rPr lang="tr-TR" sz="2800" dirty="0" err="1">
                <a:latin typeface="Calibri Light"/>
                <a:cs typeface="Calibri Light"/>
              </a:rPr>
              <a:t>University</a:t>
            </a:r>
            <a:r>
              <a:rPr lang="tr-TR" sz="2800" dirty="0">
                <a:latin typeface="Calibri Light"/>
                <a:cs typeface="Calibri Light"/>
              </a:rPr>
              <a:t>, Çin): 500 Üniversite</a:t>
            </a:r>
          </a:p>
          <a:p>
            <a:pPr>
              <a:lnSpc>
                <a:spcPct val="110000"/>
              </a:lnSpc>
            </a:pPr>
            <a:r>
              <a:rPr lang="tr-TR" sz="2800" dirty="0" err="1">
                <a:latin typeface="Calibri Light"/>
                <a:cs typeface="Calibri Light"/>
              </a:rPr>
              <a:t>Webometrics</a:t>
            </a:r>
            <a:r>
              <a:rPr lang="tr-TR" sz="2800" dirty="0">
                <a:latin typeface="Calibri Light"/>
                <a:cs typeface="Calibri Light"/>
              </a:rPr>
              <a:t> 2004 (İspanya)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230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711714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CERN Etkisi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561" y="2138198"/>
            <a:ext cx="8347816" cy="156294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CERN yayınları (2011-2015): 5661 makale, 97082 atıf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Ortalama yazar sayısı: 459 (medyan: 7)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1000+ yazarlı 869 makale (en yüksek yazar sayısı 5154)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D04752-1958-6E47-AF0B-6364D27C44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1" y="4190999"/>
            <a:ext cx="8783044" cy="207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9685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2013-2017 arası 1000 üzeri ortak yazarı olan yayınlar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9370402"/>
              </p:ext>
            </p:extLst>
          </p:nvPr>
        </p:nvGraphicFramePr>
        <p:xfrm>
          <a:off x="457200" y="2209800"/>
          <a:ext cx="71120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Makale Sayısı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Atıf       Sayısı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Kurum Sayısı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955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26488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803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Chemistry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757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505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Space </a:t>
                      </a:r>
                      <a:r>
                        <a:rPr lang="tr-TR" dirty="0" err="1" smtClean="0"/>
                        <a:t>Science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621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541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Clinical</a:t>
                      </a:r>
                      <a:r>
                        <a:rPr lang="tr-TR" baseline="0" dirty="0" smtClean="0"/>
                        <a:t> </a:t>
                      </a:r>
                      <a:r>
                        <a:rPr lang="tr-TR" baseline="0" dirty="0" err="1" smtClean="0"/>
                        <a:t>Medicine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1428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796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Molecular</a:t>
                      </a:r>
                      <a:r>
                        <a:rPr lang="tr-TR" dirty="0" smtClean="0"/>
                        <a:t> </a:t>
                      </a:r>
                      <a:r>
                        <a:rPr lang="tr-TR" dirty="0" err="1" smtClean="0"/>
                        <a:t>Biology</a:t>
                      </a:r>
                      <a:r>
                        <a:rPr lang="tr-TR" baseline="0" dirty="0" smtClean="0"/>
                        <a:t> &amp; Genetics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30697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711714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CERN Etkisi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132" y="1125827"/>
            <a:ext cx="8347816" cy="109485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852’si akademik 1046 CERN-ilişkili kurum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CERN enstitü sayıları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3820D4-1EA6-B346-8568-E727E894A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954" y="2334009"/>
            <a:ext cx="8190994" cy="408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3781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711714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CERN Etkisi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132" y="1125828"/>
            <a:ext cx="8347816" cy="68120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CERN yayınlarının kurum yayınlarına oranı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20555-CB8A-1F41-989C-B3E69E0F36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444"/>
          <a:stretch/>
        </p:blipFill>
        <p:spPr>
          <a:xfrm>
            <a:off x="485127" y="1756231"/>
            <a:ext cx="8347816" cy="487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2335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711714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CERN Etkisi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132" y="1125828"/>
            <a:ext cx="8347816" cy="68120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CERN yayınlarının kurum yayınlarına oranı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20555-CB8A-1F41-989C-B3E69E0F36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062"/>
          <a:stretch/>
        </p:blipFill>
        <p:spPr>
          <a:xfrm>
            <a:off x="0" y="1920354"/>
            <a:ext cx="8873186" cy="418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4256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711714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CERN Etkisi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132" y="1125828"/>
            <a:ext cx="8347816" cy="68120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CERN yayınlarının kurum yayınlarına oranı (TÜRKİYE)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03162F-98A4-A04A-B317-8D9A9A6332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654"/>
          <a:stretch/>
        </p:blipFill>
        <p:spPr>
          <a:xfrm>
            <a:off x="0" y="2331963"/>
            <a:ext cx="8750612" cy="380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4514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711714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CERN Etkisi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132" y="1125828"/>
            <a:ext cx="8347816" cy="68120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CERN yayınlarının kurum yayınlarına oranı (TÜRKİYE)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03162F-98A4-A04A-B317-8D9A9A6332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086"/>
          <a:stretch/>
        </p:blipFill>
        <p:spPr>
          <a:xfrm>
            <a:off x="44548" y="2319867"/>
            <a:ext cx="9100152" cy="354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5310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711714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CERN Etkisi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132" y="1125828"/>
            <a:ext cx="8347816" cy="68120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CERN atıflarının kurum atıflarına oranı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029CF2-6B4D-8F45-9632-570866D024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877"/>
          <a:stretch/>
        </p:blipFill>
        <p:spPr>
          <a:xfrm>
            <a:off x="177597" y="1769962"/>
            <a:ext cx="8788806" cy="471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8672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711714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CERN Etkisi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132" y="1125828"/>
            <a:ext cx="8347816" cy="68120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CERN atıflarının kurum atıflarına oranı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1A5AB5-EFFC-C74F-B442-F962678FF19C}"/>
              </a:ext>
            </a:extLst>
          </p:cNvPr>
          <p:cNvSpPr txBox="1"/>
          <p:nvPr/>
        </p:nvSpPr>
        <p:spPr>
          <a:xfrm>
            <a:off x="7450667" y="4995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29513B-4979-2B48-88EB-265F9F6860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30"/>
          <a:stretch/>
        </p:blipFill>
        <p:spPr>
          <a:xfrm>
            <a:off x="212663" y="1807030"/>
            <a:ext cx="8802991" cy="474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494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711714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CERN Etkisi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132" y="1125828"/>
            <a:ext cx="8347816" cy="68120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CERN atıflarının kurum atıflarına oranı (TÜRKİYE)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1A5AB5-EFFC-C74F-B442-F962678FF19C}"/>
              </a:ext>
            </a:extLst>
          </p:cNvPr>
          <p:cNvSpPr txBox="1"/>
          <p:nvPr/>
        </p:nvSpPr>
        <p:spPr>
          <a:xfrm>
            <a:off x="7450667" y="4995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068DD6-7B77-E747-8E25-E14617510A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901"/>
          <a:stretch/>
        </p:blipFill>
        <p:spPr>
          <a:xfrm>
            <a:off x="0" y="2130398"/>
            <a:ext cx="9050454" cy="394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7020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49162"/>
            <a:ext cx="6508377" cy="766838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Üniversite Sıralamaları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040" y="1732668"/>
            <a:ext cx="8715174" cy="469716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tr-TR" sz="2800" dirty="0" err="1">
                <a:latin typeface="Calibri Light"/>
                <a:cs typeface="Calibri Light"/>
              </a:rPr>
              <a:t>Leiden</a:t>
            </a:r>
            <a:r>
              <a:rPr lang="tr-TR" sz="2800" dirty="0">
                <a:latin typeface="Calibri Light"/>
                <a:cs typeface="Calibri Light"/>
              </a:rPr>
              <a:t> </a:t>
            </a:r>
            <a:r>
              <a:rPr lang="tr-TR" sz="2800" dirty="0" err="1">
                <a:latin typeface="Calibri Light"/>
                <a:cs typeface="Calibri Light"/>
              </a:rPr>
              <a:t>Ranking</a:t>
            </a:r>
            <a:r>
              <a:rPr lang="tr-TR" sz="2800" dirty="0">
                <a:latin typeface="Calibri Light"/>
                <a:cs typeface="Calibri Light"/>
              </a:rPr>
              <a:t> (2007): 500 üniversite, 750 üniversite (2014’ten beri)</a:t>
            </a:r>
          </a:p>
          <a:p>
            <a:pPr>
              <a:lnSpc>
                <a:spcPct val="120000"/>
              </a:lnSpc>
            </a:pPr>
            <a:r>
              <a:rPr lang="tr-TR" sz="2800" dirty="0">
                <a:latin typeface="Calibri Light"/>
                <a:cs typeface="Calibri Light"/>
              </a:rPr>
              <a:t>THE (Times </a:t>
            </a:r>
            <a:r>
              <a:rPr lang="tr-TR" sz="2800" dirty="0" err="1">
                <a:latin typeface="Calibri Light"/>
                <a:cs typeface="Calibri Light"/>
              </a:rPr>
              <a:t>Higher</a:t>
            </a:r>
            <a:r>
              <a:rPr lang="tr-TR" sz="2800" dirty="0">
                <a:latin typeface="Calibri Light"/>
                <a:cs typeface="Calibri Light"/>
              </a:rPr>
              <a:t> </a:t>
            </a:r>
            <a:r>
              <a:rPr lang="tr-TR" sz="2800" dirty="0" err="1">
                <a:latin typeface="Calibri Light"/>
                <a:cs typeface="Calibri Light"/>
              </a:rPr>
              <a:t>Education</a:t>
            </a:r>
            <a:r>
              <a:rPr lang="tr-TR" sz="2800" dirty="0">
                <a:latin typeface="Calibri Light"/>
                <a:cs typeface="Calibri Light"/>
              </a:rPr>
              <a:t>) – QS World </a:t>
            </a:r>
            <a:r>
              <a:rPr lang="tr-TR" sz="2800" dirty="0" err="1">
                <a:latin typeface="Calibri Light"/>
                <a:cs typeface="Calibri Light"/>
              </a:rPr>
              <a:t>Ranking</a:t>
            </a:r>
            <a:r>
              <a:rPr lang="tr-TR" sz="2800" dirty="0">
                <a:latin typeface="Calibri Light"/>
                <a:cs typeface="Calibri Light"/>
              </a:rPr>
              <a:t> (2004-2009)</a:t>
            </a:r>
          </a:p>
          <a:p>
            <a:pPr>
              <a:lnSpc>
                <a:spcPct val="120000"/>
              </a:lnSpc>
            </a:pPr>
            <a:r>
              <a:rPr lang="tr-TR" sz="2800" dirty="0">
                <a:latin typeface="Calibri Light"/>
                <a:cs typeface="Calibri Light"/>
              </a:rPr>
              <a:t>THE </a:t>
            </a:r>
            <a:r>
              <a:rPr lang="tr-TR" sz="2800" dirty="0" err="1">
                <a:latin typeface="Calibri Light"/>
                <a:cs typeface="Calibri Light"/>
              </a:rPr>
              <a:t>and</a:t>
            </a:r>
            <a:r>
              <a:rPr lang="tr-TR" sz="2800" dirty="0">
                <a:latin typeface="Calibri Light"/>
                <a:cs typeface="Calibri Light"/>
              </a:rPr>
              <a:t> QS 2010’dan beri farklı sıralama sistemleri</a:t>
            </a:r>
          </a:p>
          <a:p>
            <a:pPr>
              <a:lnSpc>
                <a:spcPct val="120000"/>
              </a:lnSpc>
            </a:pPr>
            <a:r>
              <a:rPr lang="tr-TR" sz="2800" dirty="0">
                <a:latin typeface="Calibri Light"/>
                <a:cs typeface="Calibri Light"/>
              </a:rPr>
              <a:t>US News </a:t>
            </a:r>
            <a:r>
              <a:rPr lang="tr-TR" sz="2800" dirty="0" err="1">
                <a:latin typeface="Calibri Light"/>
                <a:cs typeface="Calibri Light"/>
              </a:rPr>
              <a:t>and</a:t>
            </a:r>
            <a:r>
              <a:rPr lang="tr-TR" sz="2800" dirty="0">
                <a:latin typeface="Calibri Light"/>
                <a:cs typeface="Calibri Light"/>
              </a:rPr>
              <a:t> World Report (Best Global </a:t>
            </a:r>
            <a:r>
              <a:rPr lang="tr-TR" sz="2800" dirty="0" err="1">
                <a:latin typeface="Calibri Light"/>
                <a:cs typeface="Calibri Light"/>
              </a:rPr>
              <a:t>Universities</a:t>
            </a:r>
            <a:r>
              <a:rPr lang="tr-TR" sz="2800" dirty="0">
                <a:latin typeface="Calibri Light"/>
                <a:cs typeface="Calibri Light"/>
              </a:rPr>
              <a:t>): 2014’ten beri dünya sıralaması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580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711714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CERN Etkisi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132" y="1125828"/>
            <a:ext cx="8347816" cy="68120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tr-TR" sz="2400" dirty="0">
                <a:latin typeface="Calibri Light"/>
                <a:cs typeface="Calibri Light"/>
              </a:rPr>
              <a:t>CERN atıflarının kurum atıflarına oranı (TÜRKİYE)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1A5AB5-EFFC-C74F-B442-F962678FF19C}"/>
              </a:ext>
            </a:extLst>
          </p:cNvPr>
          <p:cNvSpPr txBox="1"/>
          <p:nvPr/>
        </p:nvSpPr>
        <p:spPr>
          <a:xfrm>
            <a:off x="7450667" y="4995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068DD6-7B77-E747-8E25-E14617510A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840"/>
          <a:stretch/>
        </p:blipFill>
        <p:spPr>
          <a:xfrm>
            <a:off x="0" y="2265298"/>
            <a:ext cx="9124418" cy="360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7436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946"/>
            <a:ext cx="6508377" cy="1143000"/>
          </a:xfrm>
        </p:spPr>
        <p:txBody>
          <a:bodyPr/>
          <a:lstStyle/>
          <a:p>
            <a:r>
              <a:rPr lang="tr-TR" dirty="0" smtClean="0"/>
              <a:t>Dergi Etki Dilimleri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04689"/>
            <a:ext cx="6508377" cy="3916363"/>
          </a:xfrm>
        </p:spPr>
        <p:txBody>
          <a:bodyPr>
            <a:normAutofit/>
          </a:bodyPr>
          <a:lstStyle/>
          <a:p>
            <a:r>
              <a:rPr lang="tr-TR" dirty="0" err="1" smtClean="0"/>
              <a:t>URAP</a:t>
            </a:r>
            <a:r>
              <a:rPr lang="tr-TR" dirty="0" smtClean="0"/>
              <a:t> sıralamalarında yeni kullanmaya başladığımız bir indikatör</a:t>
            </a:r>
          </a:p>
          <a:p>
            <a:r>
              <a:rPr lang="tr-TR" dirty="0" smtClean="0"/>
              <a:t>Amaç: daha nitelikli dergilerde yapılan yayınlara önem vermek</a:t>
            </a:r>
          </a:p>
          <a:p>
            <a:r>
              <a:rPr lang="tr-TR" dirty="0" err="1" smtClean="0"/>
              <a:t>InCites’da</a:t>
            </a:r>
            <a:r>
              <a:rPr lang="tr-TR" dirty="0" smtClean="0"/>
              <a:t> yer alan </a:t>
            </a:r>
            <a:r>
              <a:rPr lang="tr-TR" dirty="0" err="1" smtClean="0"/>
              <a:t>JIF</a:t>
            </a:r>
            <a:r>
              <a:rPr lang="tr-TR" dirty="0" smtClean="0"/>
              <a:t> </a:t>
            </a:r>
            <a:r>
              <a:rPr lang="tr-TR" dirty="0" err="1" smtClean="0"/>
              <a:t>Quartile</a:t>
            </a:r>
            <a:r>
              <a:rPr lang="tr-TR" dirty="0" smtClean="0"/>
              <a:t> bilgisi kullanılmaktadır (kapsam </a:t>
            </a:r>
            <a:r>
              <a:rPr lang="tr-TR" dirty="0" err="1" smtClean="0"/>
              <a:t>SCI-Exp</a:t>
            </a:r>
            <a:r>
              <a:rPr lang="tr-TR" dirty="0" smtClean="0"/>
              <a:t> ve </a:t>
            </a:r>
            <a:r>
              <a:rPr lang="tr-TR" dirty="0" err="1" smtClean="0"/>
              <a:t>SSCI</a:t>
            </a:r>
            <a:r>
              <a:rPr lang="tr-TR" dirty="0" smtClean="0"/>
              <a:t>)</a:t>
            </a:r>
          </a:p>
          <a:p>
            <a:pPr lvl="1"/>
            <a:r>
              <a:rPr lang="tr-TR" dirty="0" smtClean="0"/>
              <a:t>250 Web of </a:t>
            </a:r>
            <a:r>
              <a:rPr lang="tr-TR" dirty="0" err="1" smtClean="0"/>
              <a:t>Science</a:t>
            </a:r>
            <a:r>
              <a:rPr lang="tr-TR" dirty="0" smtClean="0"/>
              <a:t> kategorisinde yer alan dergilerin etki faktörüne göre sıralanarak %</a:t>
            </a:r>
            <a:r>
              <a:rPr lang="tr-TR" dirty="0" err="1" smtClean="0"/>
              <a:t>25lik</a:t>
            </a:r>
            <a:r>
              <a:rPr lang="tr-TR" dirty="0" smtClean="0"/>
              <a:t> dilimler belirlenir</a:t>
            </a:r>
          </a:p>
          <a:p>
            <a:pPr lvl="1"/>
            <a:r>
              <a:rPr lang="tr-TR" dirty="0" smtClean="0"/>
              <a:t>Bir dergi birden fazla alanda yer alıyorsa, en yüksek dilimde yer aldığı alan dikkate alınmıştır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84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Dergi Etki </a:t>
            </a:r>
            <a:r>
              <a:rPr lang="tr-TR" dirty="0" smtClean="0"/>
              <a:t>Dilimleri Dağılımı</a:t>
            </a:r>
            <a:br>
              <a:rPr lang="tr-TR" dirty="0" smtClean="0"/>
            </a:br>
            <a:r>
              <a:rPr lang="tr-TR" dirty="0" smtClean="0"/>
              <a:t>(2012-2016)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301228"/>
              </p:ext>
            </p:extLst>
          </p:nvPr>
        </p:nvGraphicFramePr>
        <p:xfrm>
          <a:off x="587375" y="2337912"/>
          <a:ext cx="6194424" cy="3719989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1548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8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86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6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57644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Çeyrek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Dergi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endParaRPr lang="tr-TR" sz="2000" u="none" strike="noStrike" dirty="0" smtClean="0">
                        <a:effectLst/>
                      </a:endParaRPr>
                    </a:p>
                    <a:p>
                      <a:pPr algn="r" fontAlgn="b"/>
                      <a:r>
                        <a:rPr lang="en-US" sz="2000" u="none" strike="noStrike" dirty="0" err="1" smtClean="0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Makale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endParaRPr lang="tr-TR" sz="2000" u="none" strike="noStrike" dirty="0" smtClean="0">
                        <a:effectLst/>
                      </a:endParaRPr>
                    </a:p>
                    <a:p>
                      <a:pPr algn="r" fontAlgn="b"/>
                      <a:r>
                        <a:rPr lang="en-US" sz="2000" u="none" strike="noStrike" dirty="0" err="1" smtClean="0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Toplam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 smtClean="0">
                          <a:effectLst/>
                        </a:rPr>
                        <a:t>Makale</a:t>
                      </a:r>
                      <a:r>
                        <a:rPr lang="tr-TR" sz="2000" u="none" strike="noStrike" baseline="0" dirty="0" smtClean="0">
                          <a:effectLst/>
                        </a:rPr>
                        <a:t> içindeki</a:t>
                      </a:r>
                      <a:r>
                        <a:rPr lang="en-US" sz="2000" u="none" strike="noStrike" dirty="0" smtClean="0">
                          <a:effectLst/>
                        </a:rPr>
                        <a:t> </a:t>
                      </a:r>
                      <a:r>
                        <a:rPr lang="en-US" sz="2000" u="none" strike="noStrike" dirty="0">
                          <a:effectLst/>
                        </a:rPr>
                        <a:t>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46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Q1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2876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2</a:t>
                      </a:r>
                      <a:r>
                        <a:rPr lang="tr-TR" sz="2000" u="none" strike="noStrike" dirty="0" smtClean="0">
                          <a:effectLst/>
                        </a:rPr>
                        <a:t>,</a:t>
                      </a:r>
                      <a:r>
                        <a:rPr lang="en-US" sz="2000" u="none" strike="noStrike" dirty="0" smtClean="0">
                          <a:effectLst/>
                        </a:rPr>
                        <a:t>875</a:t>
                      </a:r>
                      <a:r>
                        <a:rPr lang="tr-TR" sz="2000" u="none" strike="noStrike" dirty="0" smtClean="0">
                          <a:effectLst/>
                        </a:rPr>
                        <a:t>,</a:t>
                      </a:r>
                      <a:r>
                        <a:rPr lang="en-US" sz="2000" u="none" strike="noStrike" dirty="0" smtClean="0">
                          <a:effectLst/>
                        </a:rPr>
                        <a:t>238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42%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246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Q2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2774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</a:t>
                      </a:r>
                      <a:r>
                        <a:rPr lang="tr-TR" sz="2000" u="none" strike="noStrike" dirty="0" smtClean="0">
                          <a:effectLst/>
                        </a:rPr>
                        <a:t>,</a:t>
                      </a:r>
                      <a:r>
                        <a:rPr lang="en-US" sz="2000" u="none" strike="noStrike" dirty="0" smtClean="0">
                          <a:effectLst/>
                        </a:rPr>
                        <a:t>801</a:t>
                      </a:r>
                      <a:r>
                        <a:rPr lang="tr-TR" sz="2000" u="none" strike="noStrike" dirty="0" smtClean="0">
                          <a:effectLst/>
                        </a:rPr>
                        <a:t>,</a:t>
                      </a:r>
                      <a:r>
                        <a:rPr lang="en-US" sz="2000" u="none" strike="noStrike" dirty="0" smtClean="0">
                          <a:effectLst/>
                        </a:rPr>
                        <a:t>103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26%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246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Q3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2660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</a:t>
                      </a:r>
                      <a:r>
                        <a:rPr lang="tr-TR" sz="2000" u="none" strike="noStrike" dirty="0" smtClean="0">
                          <a:effectLst/>
                        </a:rPr>
                        <a:t>,</a:t>
                      </a:r>
                      <a:r>
                        <a:rPr lang="en-US" sz="2000" u="none" strike="noStrike" dirty="0" smtClean="0">
                          <a:effectLst/>
                        </a:rPr>
                        <a:t>186</a:t>
                      </a:r>
                      <a:r>
                        <a:rPr lang="tr-TR" sz="2000" u="none" strike="noStrike" dirty="0" smtClean="0">
                          <a:effectLst/>
                        </a:rPr>
                        <a:t>,</a:t>
                      </a:r>
                      <a:r>
                        <a:rPr lang="en-US" sz="2000" u="none" strike="noStrike" dirty="0" smtClean="0">
                          <a:effectLst/>
                        </a:rPr>
                        <a:t>171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17%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246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Q4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2749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962</a:t>
                      </a:r>
                      <a:r>
                        <a:rPr lang="tr-TR" sz="2000" u="none" strike="noStrike" dirty="0" smtClean="0">
                          <a:effectLst/>
                        </a:rPr>
                        <a:t>,</a:t>
                      </a:r>
                      <a:r>
                        <a:rPr lang="en-US" sz="2000" u="none" strike="noStrike" dirty="0" smtClean="0">
                          <a:effectLst/>
                        </a:rPr>
                        <a:t>007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14%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2469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Toplam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11059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6</a:t>
                      </a:r>
                      <a:r>
                        <a:rPr lang="tr-TR" sz="2000" u="none" strike="noStrike" dirty="0" smtClean="0">
                          <a:effectLst/>
                        </a:rPr>
                        <a:t>,</a:t>
                      </a:r>
                      <a:r>
                        <a:rPr lang="en-US" sz="2000" u="none" strike="noStrike" dirty="0" smtClean="0">
                          <a:effectLst/>
                        </a:rPr>
                        <a:t>824</a:t>
                      </a:r>
                      <a:r>
                        <a:rPr lang="tr-TR" sz="2000" u="none" strike="noStrike" dirty="0" smtClean="0">
                          <a:effectLst/>
                        </a:rPr>
                        <a:t>,</a:t>
                      </a:r>
                      <a:r>
                        <a:rPr lang="en-US" sz="2000" u="none" strike="noStrike" dirty="0" smtClean="0">
                          <a:effectLst/>
                        </a:rPr>
                        <a:t>519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100%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8549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6508377" cy="1143000"/>
          </a:xfrm>
        </p:spPr>
        <p:txBody>
          <a:bodyPr/>
          <a:lstStyle/>
          <a:p>
            <a:r>
              <a:rPr lang="tr-TR" dirty="0" smtClean="0"/>
              <a:t>Dergi Etki Dilimleri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570564" y="2134695"/>
          <a:ext cx="5874152" cy="3764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199" y="1168665"/>
            <a:ext cx="6117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/>
              <a:t>2012-2016 yılları arasında yayımlanan makalelerin yer aldığı </a:t>
            </a:r>
            <a:endParaRPr lang="tr-TR" sz="1600" dirty="0" smtClean="0"/>
          </a:p>
          <a:p>
            <a:r>
              <a:rPr lang="tr-TR" sz="1600" dirty="0" smtClean="0"/>
              <a:t>dergilerin etkinlik </a:t>
            </a:r>
            <a:r>
              <a:rPr lang="tr-TR" sz="1600" dirty="0"/>
              <a:t>çarpanı dilimine göre dünya genelinde ve </a:t>
            </a:r>
            <a:endParaRPr lang="tr-TR" sz="1600" dirty="0" smtClean="0"/>
          </a:p>
          <a:p>
            <a:r>
              <a:rPr lang="tr-TR" sz="1600" dirty="0" smtClean="0"/>
              <a:t>Türkiye’de </a:t>
            </a:r>
            <a:r>
              <a:rPr lang="tr-TR" sz="1600" dirty="0"/>
              <a:t>oransal dağılımı.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7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6508377" cy="1143000"/>
          </a:xfrm>
        </p:spPr>
        <p:txBody>
          <a:bodyPr/>
          <a:lstStyle/>
          <a:p>
            <a:r>
              <a:rPr lang="tr-TR" dirty="0" smtClean="0"/>
              <a:t>Dergi Etki Dilimleri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199" y="1096575"/>
            <a:ext cx="62664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 err="1"/>
              <a:t>URAP</a:t>
            </a:r>
            <a:r>
              <a:rPr lang="tr-TR" sz="1600" dirty="0"/>
              <a:t> Dünya sıralamasında en çok kurumu yer alan ülkelerde </a:t>
            </a:r>
            <a:endParaRPr lang="tr-TR" sz="1600" dirty="0" smtClean="0"/>
          </a:p>
          <a:p>
            <a:r>
              <a:rPr lang="tr-TR" sz="1600" dirty="0" smtClean="0"/>
              <a:t>2012-2016 </a:t>
            </a:r>
            <a:r>
              <a:rPr lang="tr-TR" sz="1600" dirty="0"/>
              <a:t>yılları </a:t>
            </a:r>
            <a:r>
              <a:rPr lang="tr-TR" sz="1600" dirty="0" smtClean="0"/>
              <a:t>arasında </a:t>
            </a:r>
            <a:r>
              <a:rPr lang="tr-TR" sz="1600" dirty="0"/>
              <a:t>yayımlanan makalelerin yer aldığı </a:t>
            </a:r>
            <a:endParaRPr lang="tr-TR" sz="1600" dirty="0" smtClean="0"/>
          </a:p>
          <a:p>
            <a:r>
              <a:rPr lang="tr-TR" sz="1600" dirty="0" smtClean="0"/>
              <a:t>dergilerin </a:t>
            </a:r>
            <a:r>
              <a:rPr lang="tr-TR" sz="1600" dirty="0"/>
              <a:t>etkinlik çarpanı dilimine </a:t>
            </a:r>
            <a:r>
              <a:rPr lang="tr-TR" sz="1600" dirty="0" smtClean="0"/>
              <a:t>göre </a:t>
            </a:r>
            <a:r>
              <a:rPr lang="tr-TR" sz="1600" dirty="0"/>
              <a:t>oransal dağılımı.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457199" y="2082418"/>
          <a:ext cx="7691378" cy="4581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474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6508377" cy="1143000"/>
          </a:xfrm>
        </p:spPr>
        <p:txBody>
          <a:bodyPr/>
          <a:lstStyle/>
          <a:p>
            <a:r>
              <a:rPr lang="tr-TR" dirty="0" smtClean="0"/>
              <a:t>Dergi Etki Dilimleri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6649" y="1102786"/>
            <a:ext cx="6378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 err="1"/>
              <a:t>URAP</a:t>
            </a:r>
            <a:r>
              <a:rPr lang="tr-TR" sz="1600" dirty="0"/>
              <a:t> 2012-2016 tarihli makaleler değerlendirmeye alındığında </a:t>
            </a:r>
            <a:endParaRPr lang="tr-TR" sz="1600" dirty="0" smtClean="0"/>
          </a:p>
          <a:p>
            <a:r>
              <a:rPr lang="tr-TR" sz="1600" dirty="0" smtClean="0"/>
              <a:t>ilk </a:t>
            </a:r>
            <a:r>
              <a:rPr lang="tr-TR" sz="1600" dirty="0"/>
              <a:t>%</a:t>
            </a:r>
            <a:r>
              <a:rPr lang="tr-TR" sz="1600" dirty="0" err="1"/>
              <a:t>25’lik</a:t>
            </a:r>
            <a:r>
              <a:rPr lang="tr-TR" sz="1600" dirty="0"/>
              <a:t> dilimde en çok yayını bulunan ilk 20 Türk üniversitesi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243068" y="1895340"/>
          <a:ext cx="8623139" cy="4865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4891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7787"/>
            <a:ext cx="6508377" cy="714737"/>
          </a:xfrm>
        </p:spPr>
        <p:txBody>
          <a:bodyPr/>
          <a:lstStyle/>
          <a:p>
            <a:r>
              <a:rPr lang="tr-TR" dirty="0" smtClean="0"/>
              <a:t>Dergi Etki Dilimleri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199" y="1074009"/>
            <a:ext cx="65245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 err="1"/>
              <a:t>URAP</a:t>
            </a:r>
            <a:r>
              <a:rPr lang="tr-TR" sz="1600" dirty="0"/>
              <a:t> 2017-2018 Dünya </a:t>
            </a:r>
            <a:r>
              <a:rPr lang="tr-TR" sz="1600" dirty="0" err="1"/>
              <a:t>Sıralaması’ında</a:t>
            </a:r>
            <a:r>
              <a:rPr lang="tr-TR" sz="1600" dirty="0"/>
              <a:t> ilk </a:t>
            </a:r>
            <a:r>
              <a:rPr lang="tr-TR" sz="1600" dirty="0" err="1"/>
              <a:t>20’de</a:t>
            </a:r>
            <a:r>
              <a:rPr lang="tr-TR" sz="1600" dirty="0"/>
              <a:t> yer alan </a:t>
            </a:r>
            <a:endParaRPr lang="tr-TR" sz="1600" dirty="0" smtClean="0"/>
          </a:p>
          <a:p>
            <a:r>
              <a:rPr lang="tr-TR" sz="1600" dirty="0" smtClean="0"/>
              <a:t>üniversitelerin </a:t>
            </a:r>
            <a:r>
              <a:rPr lang="tr-TR" sz="1600" dirty="0"/>
              <a:t>%</a:t>
            </a:r>
            <a:r>
              <a:rPr lang="tr-TR" sz="1600" dirty="0" err="1"/>
              <a:t>25’lik</a:t>
            </a:r>
            <a:r>
              <a:rPr lang="tr-TR" sz="1600" dirty="0"/>
              <a:t> </a:t>
            </a:r>
            <a:r>
              <a:rPr lang="tr-TR" sz="1600" dirty="0" smtClean="0"/>
              <a:t>dilime </a:t>
            </a:r>
            <a:r>
              <a:rPr lang="tr-TR" sz="1600" dirty="0"/>
              <a:t>düşen yayın oranına göre sıralaması </a:t>
            </a:r>
            <a:endParaRPr lang="tr-TR" sz="1600" dirty="0" smtClean="0"/>
          </a:p>
          <a:p>
            <a:r>
              <a:rPr lang="tr-TR" sz="1600" dirty="0" smtClean="0"/>
              <a:t>(</a:t>
            </a:r>
            <a:r>
              <a:rPr lang="tr-TR" sz="1600" dirty="0"/>
              <a:t>2012-16 tarihli makaleler değerlendirmeye alınmıştır). 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138896" y="1949018"/>
          <a:ext cx="8746502" cy="4811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451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4171"/>
            <a:ext cx="6508377" cy="749459"/>
          </a:xfrm>
        </p:spPr>
        <p:txBody>
          <a:bodyPr/>
          <a:lstStyle/>
          <a:p>
            <a:r>
              <a:rPr lang="tr-TR" dirty="0" smtClean="0"/>
              <a:t>Dergi Etki Dilimleri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199" y="853630"/>
            <a:ext cx="66784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 err="1"/>
              <a:t>URAP</a:t>
            </a:r>
            <a:r>
              <a:rPr lang="tr-TR" sz="1600" dirty="0"/>
              <a:t> 2017-2018 Dünya </a:t>
            </a:r>
            <a:r>
              <a:rPr lang="tr-TR" sz="1600" dirty="0" err="1"/>
              <a:t>Sıralaması’ında</a:t>
            </a:r>
            <a:r>
              <a:rPr lang="tr-TR" sz="1600" dirty="0"/>
              <a:t> ilk </a:t>
            </a:r>
            <a:r>
              <a:rPr lang="tr-TR" sz="1600" dirty="0" err="1"/>
              <a:t>20’de</a:t>
            </a:r>
            <a:r>
              <a:rPr lang="tr-TR" sz="1600" dirty="0"/>
              <a:t> yer alan </a:t>
            </a:r>
            <a:endParaRPr lang="tr-TR" sz="1600" dirty="0" smtClean="0"/>
          </a:p>
          <a:p>
            <a:r>
              <a:rPr lang="tr-TR" sz="1600" dirty="0" smtClean="0"/>
              <a:t>üniversitelerin </a:t>
            </a:r>
            <a:r>
              <a:rPr lang="tr-TR" sz="1600" dirty="0"/>
              <a:t>%</a:t>
            </a:r>
            <a:r>
              <a:rPr lang="tr-TR" sz="1600" dirty="0" err="1"/>
              <a:t>25’lik</a:t>
            </a:r>
            <a:r>
              <a:rPr lang="tr-TR" sz="1600" dirty="0"/>
              <a:t> </a:t>
            </a:r>
            <a:r>
              <a:rPr lang="tr-TR" sz="1600" dirty="0" smtClean="0"/>
              <a:t>dilime </a:t>
            </a:r>
            <a:r>
              <a:rPr lang="tr-TR" sz="1600" dirty="0"/>
              <a:t>düşen yayın </a:t>
            </a:r>
            <a:r>
              <a:rPr lang="tr-TR" sz="1600" dirty="0" smtClean="0"/>
              <a:t>sayılarına </a:t>
            </a:r>
            <a:r>
              <a:rPr lang="tr-TR" sz="1600" dirty="0"/>
              <a:t>göre sıralaması </a:t>
            </a:r>
            <a:endParaRPr lang="tr-TR" sz="1600" dirty="0" smtClean="0"/>
          </a:p>
          <a:p>
            <a:r>
              <a:rPr lang="tr-TR" sz="1600" dirty="0" smtClean="0"/>
              <a:t>(2016 </a:t>
            </a:r>
            <a:r>
              <a:rPr lang="tr-TR" sz="1600" dirty="0"/>
              <a:t>tarihli makaleler değerlendirmeye alınmıştır). 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457199" y="1684628"/>
          <a:ext cx="8686800" cy="4978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690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Uluslararası Sıralamalardaki Genel Görünüm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199" y="2270107"/>
            <a:ext cx="7981170" cy="415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68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313" y="288550"/>
            <a:ext cx="6788148" cy="61297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1670" y="6571623"/>
            <a:ext cx="9457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err="1"/>
              <a:t>tr.urapcenter.org</a:t>
            </a:r>
            <a:r>
              <a:rPr lang="en-US" sz="1200" dirty="0"/>
              <a:t>/2018/Universitelerimizin_2017_Yili_Dunya_Genel_Siralamalarindaki_Durumu.pdf</a:t>
            </a:r>
          </a:p>
        </p:txBody>
      </p:sp>
    </p:spTree>
    <p:extLst>
      <p:ext uri="{BB962C8B-B14F-4D97-AF65-F5344CB8AC3E}">
        <p14:creationId xmlns:p14="http://schemas.microsoft.com/office/powerpoint/2010/main" val="59880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95154"/>
            <a:ext cx="6508377" cy="766838"/>
          </a:xfrm>
        </p:spPr>
        <p:txBody>
          <a:bodyPr/>
          <a:lstStyle/>
          <a:p>
            <a:r>
              <a:rPr lang="tr-TR" sz="3200" dirty="0">
                <a:latin typeface="Verdana"/>
                <a:cs typeface="Verdana"/>
              </a:rPr>
              <a:t>URAP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74528"/>
            <a:ext cx="8069944" cy="501370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tr-TR" sz="2800" dirty="0">
                <a:latin typeface="Calibri Light"/>
                <a:cs typeface="Calibri Light"/>
              </a:rPr>
              <a:t>2009 yılında ODTÜ Enformatik Enstitüsü </a:t>
            </a:r>
            <a:br>
              <a:rPr lang="tr-TR" sz="2800" dirty="0">
                <a:latin typeface="Calibri Light"/>
                <a:cs typeface="Calibri Light"/>
              </a:rPr>
            </a:br>
            <a:r>
              <a:rPr lang="tr-TR" sz="2800" dirty="0">
                <a:latin typeface="Calibri Light"/>
                <a:cs typeface="Calibri Light"/>
              </a:rPr>
              <a:t>bünyesinde kuruldu</a:t>
            </a:r>
          </a:p>
          <a:p>
            <a:pPr>
              <a:lnSpc>
                <a:spcPct val="110000"/>
              </a:lnSpc>
            </a:pPr>
            <a:r>
              <a:rPr lang="tr-TR" sz="2800" dirty="0">
                <a:latin typeface="Calibri Light"/>
                <a:cs typeface="Calibri Light"/>
              </a:rPr>
              <a:t>Farklı disiplinlerden gelen araştırmacılardan oluşan gönüllü bir ekiple çalışmaktayız</a:t>
            </a:r>
          </a:p>
          <a:p>
            <a:pPr>
              <a:lnSpc>
                <a:spcPct val="110000"/>
              </a:lnSpc>
            </a:pPr>
            <a:r>
              <a:rPr lang="tr-TR" sz="2800" dirty="0">
                <a:latin typeface="Calibri Light"/>
                <a:cs typeface="Calibri Light"/>
              </a:rPr>
              <a:t>Genel amaç: </a:t>
            </a:r>
          </a:p>
          <a:p>
            <a:pPr lvl="1">
              <a:lnSpc>
                <a:spcPct val="110000"/>
              </a:lnSpc>
            </a:pPr>
            <a:r>
              <a:rPr lang="tr-TR" sz="2600" dirty="0">
                <a:latin typeface="Calibri Light"/>
                <a:cs typeface="Calibri Light"/>
              </a:rPr>
              <a:t>Türk üniversitelerine ve gelişmekte olan ülkelerdeki üniversitelere akademik performansları bakımından </a:t>
            </a:r>
            <a:r>
              <a:rPr lang="tr-TR" sz="2600" b="1" dirty="0">
                <a:latin typeface="Calibri Light"/>
                <a:cs typeface="Calibri Light"/>
              </a:rPr>
              <a:t>öz değerlendirme yapma imkanı</a:t>
            </a:r>
            <a:r>
              <a:rPr lang="tr-TR" sz="2600" dirty="0">
                <a:latin typeface="Calibri Light"/>
                <a:cs typeface="Calibri Light"/>
              </a:rPr>
              <a:t> sunmak</a:t>
            </a:r>
          </a:p>
          <a:p>
            <a:pPr lvl="1">
              <a:lnSpc>
                <a:spcPct val="110000"/>
              </a:lnSpc>
            </a:pPr>
            <a:r>
              <a:rPr lang="tr-TR" sz="2600" dirty="0">
                <a:latin typeface="Calibri Light"/>
                <a:cs typeface="Calibri Light"/>
              </a:rPr>
              <a:t>Bilim ve yayın kültürünün gelişmesine katkıda bulunmak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1334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8178"/>
            <a:ext cx="6508377" cy="749453"/>
          </a:xfrm>
        </p:spPr>
        <p:txBody>
          <a:bodyPr/>
          <a:lstStyle/>
          <a:p>
            <a:r>
              <a:rPr lang="tr-TR" dirty="0" smtClean="0"/>
              <a:t>YÖK Araştırma Üniversiteleri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34295"/>
            <a:ext cx="5908878" cy="4549815"/>
          </a:xfrm>
        </p:spPr>
        <p:txBody>
          <a:bodyPr>
            <a:normAutofit fontScale="92500" lnSpcReduction="20000"/>
          </a:bodyPr>
          <a:lstStyle/>
          <a:p>
            <a:r>
              <a:rPr lang="tr-TR" b="1" dirty="0" smtClean="0"/>
              <a:t>1. Yayın Çıktısı:</a:t>
            </a:r>
            <a:r>
              <a:rPr lang="tr-TR" dirty="0" smtClean="0"/>
              <a:t> </a:t>
            </a:r>
            <a:r>
              <a:rPr lang="tr-TR" dirty="0"/>
              <a:t>Öğretim üyesi başına </a:t>
            </a:r>
            <a:r>
              <a:rPr lang="tr-TR" dirty="0" err="1"/>
              <a:t>SCI</a:t>
            </a:r>
            <a:r>
              <a:rPr lang="tr-TR" dirty="0"/>
              <a:t>, </a:t>
            </a:r>
            <a:r>
              <a:rPr lang="tr-TR" dirty="0" err="1"/>
              <a:t>SSCI</a:t>
            </a:r>
            <a:r>
              <a:rPr lang="tr-TR" dirty="0"/>
              <a:t> ve </a:t>
            </a:r>
            <a:r>
              <a:rPr lang="tr-TR" dirty="0" err="1"/>
              <a:t>A&amp;HCI</a:t>
            </a:r>
            <a:r>
              <a:rPr lang="tr-TR" dirty="0"/>
              <a:t> endeksli dergilerde ortalama yıllık makale / derleme sayısı </a:t>
            </a:r>
            <a:r>
              <a:rPr lang="tr-TR" dirty="0" smtClean="0"/>
              <a:t>(2014-2016)</a:t>
            </a:r>
          </a:p>
          <a:p>
            <a:r>
              <a:rPr lang="tr-TR" b="1" dirty="0" smtClean="0"/>
              <a:t>2. Uluslararası Yayın Çıktısı:</a:t>
            </a:r>
            <a:r>
              <a:rPr lang="tr-TR" dirty="0" smtClean="0"/>
              <a:t> </a:t>
            </a:r>
            <a:r>
              <a:rPr lang="tr-TR" dirty="0"/>
              <a:t>Öğretim üyesi başına uluslararası işbirliği ile yapılan </a:t>
            </a:r>
            <a:r>
              <a:rPr lang="tr-TR" dirty="0" err="1"/>
              <a:t>SCI</a:t>
            </a:r>
            <a:r>
              <a:rPr lang="tr-TR" dirty="0"/>
              <a:t>, </a:t>
            </a:r>
            <a:r>
              <a:rPr lang="tr-TR" dirty="0" err="1"/>
              <a:t>SSCI</a:t>
            </a:r>
            <a:r>
              <a:rPr lang="tr-TR" dirty="0"/>
              <a:t> ve </a:t>
            </a:r>
            <a:r>
              <a:rPr lang="tr-TR" dirty="0" err="1"/>
              <a:t>A&amp;HCI</a:t>
            </a:r>
            <a:r>
              <a:rPr lang="tr-TR" dirty="0"/>
              <a:t> endeksli dergilerde ortalama yıllık makale / derleme sayısı </a:t>
            </a:r>
            <a:r>
              <a:rPr lang="tr-TR" dirty="0" smtClean="0"/>
              <a:t>(2014-2016)</a:t>
            </a:r>
          </a:p>
          <a:p>
            <a:r>
              <a:rPr lang="tr-TR" b="1" dirty="0" smtClean="0"/>
              <a:t>3. Bilimsel Yayın Puanı:</a:t>
            </a:r>
            <a:r>
              <a:rPr lang="tr-TR" dirty="0" smtClean="0"/>
              <a:t> İlk göstergede </a:t>
            </a:r>
            <a:r>
              <a:rPr lang="tr-TR" dirty="0"/>
              <a:t>verilen her bir yayın için ilgili dergi etki faktörü yazılarak (güncel olan) alt alta toplanmasıyla elde edilen toplam etki  puanının toplam yayın sayısına oranını ifade etmektedir</a:t>
            </a:r>
            <a:r>
              <a:rPr lang="tr-TR" dirty="0" smtClean="0"/>
              <a:t>.</a:t>
            </a:r>
          </a:p>
          <a:p>
            <a:r>
              <a:rPr lang="tr-TR" b="1" dirty="0" smtClean="0"/>
              <a:t>4. Atıf </a:t>
            </a:r>
            <a:r>
              <a:rPr lang="tr-TR" b="1" dirty="0"/>
              <a:t>P</a:t>
            </a:r>
            <a:r>
              <a:rPr lang="tr-TR" b="1" dirty="0" smtClean="0"/>
              <a:t>uanı:</a:t>
            </a:r>
            <a:r>
              <a:rPr lang="tr-TR" dirty="0" smtClean="0"/>
              <a:t> Öğretim </a:t>
            </a:r>
            <a:r>
              <a:rPr lang="tr-TR" dirty="0"/>
              <a:t>üyesi başına üniversite adresli yayınlara 1 numaralı göstergede tanımlanan endekslerdeki dergilerde yapılan ortalama yıllık atıf sayısını ifade etmektedir.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80756"/>
              </p:ext>
            </p:extLst>
          </p:nvPr>
        </p:nvGraphicFramePr>
        <p:xfrm>
          <a:off x="6740321" y="2488556"/>
          <a:ext cx="2195335" cy="3009900"/>
        </p:xfrm>
        <a:graphic>
          <a:graphicData uri="http://schemas.openxmlformats.org/drawingml/2006/table">
            <a:tbl>
              <a:tblPr>
                <a:tableStyleId>{74C1A8A3-306A-4EB7-A6B1-4F7E0EB9C5D6}</a:tableStyleId>
              </a:tblPr>
              <a:tblGrid>
                <a:gridCol w="1436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93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114">
                <a:tc>
                  <a:txBody>
                    <a:bodyPr/>
                    <a:lstStyle/>
                    <a:p>
                      <a:pPr algn="l" fontAlgn="b"/>
                      <a:r>
                        <a:rPr lang="tr-TR" sz="1600" b="1" u="none" strike="noStrike" dirty="0" smtClean="0">
                          <a:effectLst/>
                        </a:rPr>
                        <a:t>Araştırma</a:t>
                      </a:r>
                      <a:r>
                        <a:rPr lang="tr-TR" sz="1600" b="1" u="none" strike="noStrike" baseline="0" dirty="0" smtClean="0">
                          <a:effectLst/>
                        </a:rPr>
                        <a:t> Üniversitesi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600" b="1" u="none" strike="noStrike" dirty="0" err="1" smtClean="0">
                          <a:effectLst/>
                        </a:rPr>
                        <a:t>URAP</a:t>
                      </a:r>
                      <a:r>
                        <a:rPr lang="tr-TR" sz="1600" b="1" u="none" strike="noStrike" dirty="0" smtClean="0">
                          <a:effectLst/>
                        </a:rPr>
                        <a:t> Sırası*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Ankara Ü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Boğaziçi</a:t>
                      </a:r>
                      <a:r>
                        <a:rPr lang="en-US" sz="1600" u="none" strike="noStrike" dirty="0">
                          <a:effectLst/>
                        </a:rPr>
                        <a:t> Ü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Erciyes</a:t>
                      </a:r>
                      <a:r>
                        <a:rPr lang="en-US" sz="1600" u="none" strike="noStrike" dirty="0">
                          <a:effectLst/>
                        </a:rPr>
                        <a:t> Ü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Gazi</a:t>
                      </a:r>
                      <a:r>
                        <a:rPr lang="en-US" sz="1600" u="none" strike="noStrike" dirty="0">
                          <a:effectLst/>
                        </a:rPr>
                        <a:t> Ü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Gebze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TÜ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Hacettepe</a:t>
                      </a:r>
                      <a:r>
                        <a:rPr lang="en-US" sz="1600" u="none" strike="noStrike" dirty="0">
                          <a:effectLst/>
                        </a:rPr>
                        <a:t> Ü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İTÜ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İstanbul Ü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İzmir YTÜ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</a:t>
                      </a:r>
                      <a:r>
                        <a:rPr lang="tr-TR" sz="1600" u="none" strike="noStrike" dirty="0" smtClean="0">
                          <a:effectLst/>
                          <a:latin typeface="+mn-lt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ODTÜ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090279" y="5856790"/>
            <a:ext cx="1973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 smtClean="0"/>
              <a:t>* </a:t>
            </a:r>
            <a:r>
              <a:rPr lang="tr-TR" sz="1400" dirty="0" smtClean="0"/>
              <a:t>Devlet üniversiteleri</a:t>
            </a:r>
          </a:p>
          <a:p>
            <a:r>
              <a:rPr lang="tr-TR" sz="1400" dirty="0"/>
              <a:t>d</a:t>
            </a:r>
            <a:r>
              <a:rPr lang="tr-TR" sz="1400" dirty="0" smtClean="0"/>
              <a:t>ikkate alınmıştır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5144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24092"/>
            <a:ext cx="6508377" cy="737886"/>
          </a:xfrm>
        </p:spPr>
        <p:txBody>
          <a:bodyPr/>
          <a:lstStyle/>
          <a:p>
            <a:r>
              <a:rPr lang="tr-TR" dirty="0" smtClean="0"/>
              <a:t>Yayın Çıktısı - </a:t>
            </a:r>
            <a:r>
              <a:rPr lang="tr-TR" dirty="0" err="1" smtClean="0"/>
              <a:t>Benchmark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254643" y="1145894"/>
          <a:ext cx="8507392" cy="5457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45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24092"/>
            <a:ext cx="6508377" cy="737886"/>
          </a:xfrm>
        </p:spPr>
        <p:txBody>
          <a:bodyPr/>
          <a:lstStyle/>
          <a:p>
            <a:r>
              <a:rPr lang="tr-TR" dirty="0" smtClean="0"/>
              <a:t>Uluslararası Yayın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266218" y="1061978"/>
          <a:ext cx="8322198" cy="5639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294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24092"/>
            <a:ext cx="6508377" cy="737886"/>
          </a:xfrm>
        </p:spPr>
        <p:txBody>
          <a:bodyPr/>
          <a:lstStyle/>
          <a:p>
            <a:r>
              <a:rPr lang="tr-TR" dirty="0" smtClean="0"/>
              <a:t>Etki Faktörü Yayın Oranı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0" y="1145893"/>
          <a:ext cx="8762035" cy="5509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107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24092"/>
            <a:ext cx="6508377" cy="737886"/>
          </a:xfrm>
        </p:spPr>
        <p:txBody>
          <a:bodyPr/>
          <a:lstStyle/>
          <a:p>
            <a:r>
              <a:rPr lang="tr-TR" dirty="0" smtClean="0"/>
              <a:t>Atıf Puanı - </a:t>
            </a:r>
            <a:r>
              <a:rPr lang="tr-TR" dirty="0" err="1" smtClean="0"/>
              <a:t>Benchmark</a:t>
            </a:r>
            <a:r>
              <a:rPr lang="tr-TR" dirty="0" smtClean="0"/>
              <a:t> 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219919" y="1157468"/>
          <a:ext cx="8715737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313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62551"/>
            <a:ext cx="6508377" cy="525100"/>
          </a:xfrm>
        </p:spPr>
        <p:txBody>
          <a:bodyPr/>
          <a:lstStyle/>
          <a:p>
            <a:r>
              <a:rPr lang="tr-TR" sz="2800" dirty="0" smtClean="0"/>
              <a:t>Örnek Durum: </a:t>
            </a:r>
            <a:r>
              <a:rPr lang="tr-TR" sz="2800" dirty="0" err="1" smtClean="0"/>
              <a:t>Nörobilim</a:t>
            </a:r>
            <a:r>
              <a:rPr lang="tr-TR" sz="2800" dirty="0" smtClean="0"/>
              <a:t> Araştırmaları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7" r="23977"/>
          <a:stretch/>
        </p:blipFill>
        <p:spPr>
          <a:xfrm>
            <a:off x="0" y="2095018"/>
            <a:ext cx="3797412" cy="431295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7" r="17089"/>
          <a:stretch/>
        </p:blipFill>
        <p:spPr>
          <a:xfrm>
            <a:off x="3946966" y="1588307"/>
            <a:ext cx="5197034" cy="48196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199" y="869132"/>
            <a:ext cx="5524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2016’da</a:t>
            </a:r>
            <a:r>
              <a:rPr lang="tr-TR" dirty="0" smtClean="0"/>
              <a:t> yayınlanmış Türkiye ve Hollanda adresli </a:t>
            </a:r>
          </a:p>
          <a:p>
            <a:r>
              <a:rPr lang="tr-TR" dirty="0" err="1" smtClean="0"/>
              <a:t>nörobilim</a:t>
            </a:r>
            <a:r>
              <a:rPr lang="tr-TR" dirty="0" smtClean="0"/>
              <a:t> yayınlarının anahtar kelime dağılımı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40988" y="6407969"/>
            <a:ext cx="2252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200" dirty="0" smtClean="0"/>
              <a:t>Kaynak: </a:t>
            </a:r>
            <a:r>
              <a:rPr lang="tr-TR" sz="1200" dirty="0" err="1" smtClean="0"/>
              <a:t>WoS</a:t>
            </a:r>
            <a:r>
              <a:rPr lang="tr-TR" sz="1200" dirty="0" smtClean="0"/>
              <a:t> ve </a:t>
            </a:r>
            <a:r>
              <a:rPr lang="tr-TR" sz="1200" dirty="0" err="1" smtClean="0"/>
              <a:t>VOSViewer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2108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643"/>
            <a:ext cx="6508377" cy="1143000"/>
          </a:xfrm>
        </p:spPr>
        <p:txBody>
          <a:bodyPr/>
          <a:lstStyle/>
          <a:p>
            <a:r>
              <a:rPr lang="tr-TR" dirty="0" smtClean="0"/>
              <a:t>Gözlemler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798" y="1596342"/>
            <a:ext cx="4080076" cy="4387769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Nitelikli araştırma nitelikli araştırma kadrosu ve yeterli bilimsel altyapı gerektirmektedir</a:t>
            </a:r>
          </a:p>
          <a:p>
            <a:r>
              <a:rPr lang="tr-TR" dirty="0" err="1" smtClean="0"/>
              <a:t>Caltech</a:t>
            </a:r>
            <a:r>
              <a:rPr lang="tr-TR" dirty="0" smtClean="0"/>
              <a:t>, </a:t>
            </a:r>
            <a:r>
              <a:rPr lang="tr-TR" dirty="0" err="1" smtClean="0"/>
              <a:t>MIT</a:t>
            </a:r>
            <a:r>
              <a:rPr lang="tr-TR" dirty="0" smtClean="0"/>
              <a:t>, Stanford gibi önde gelen araştırma kurumlarında nitelikli yayın başına 1-2 yazar düştüğü görülmektedir</a:t>
            </a:r>
          </a:p>
          <a:p>
            <a:r>
              <a:rPr lang="tr-TR" dirty="0" smtClean="0"/>
              <a:t>Araştırma bütçeleri Türk üniversiteleriyle kıyaslanamayacak boyutlardadır</a:t>
            </a:r>
          </a:p>
          <a:p>
            <a:r>
              <a:rPr lang="tr-TR" dirty="0" smtClean="0"/>
              <a:t>Sıralamalar, </a:t>
            </a:r>
            <a:r>
              <a:rPr lang="tr-TR" dirty="0" err="1" smtClean="0"/>
              <a:t>benchmark</a:t>
            </a:r>
            <a:r>
              <a:rPr lang="tr-TR" dirty="0" smtClean="0"/>
              <a:t> analizleri ve </a:t>
            </a:r>
            <a:r>
              <a:rPr lang="tr-TR" dirty="0" err="1" smtClean="0"/>
              <a:t>bibliyometrik</a:t>
            </a:r>
            <a:r>
              <a:rPr lang="tr-TR" dirty="0" smtClean="0"/>
              <a:t> haritaları bir arada kullanarak kurumlarımızın dünya üniversiteleri arasındaki yerlerinin sağlıklı tespit edilmesi ve stratejik gelişme planları yapılması önem arz etmektedir.</a:t>
            </a:r>
          </a:p>
          <a:p>
            <a:endParaRPr lang="tr-TR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677111"/>
              </p:ext>
            </p:extLst>
          </p:nvPr>
        </p:nvGraphicFramePr>
        <p:xfrm>
          <a:off x="4873864" y="1649688"/>
          <a:ext cx="3969194" cy="22154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3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6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1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69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2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Kurum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2016 </a:t>
                      </a:r>
                      <a:r>
                        <a:rPr lang="en-US" sz="1400" b="1" u="none" strike="noStrike" dirty="0" err="1">
                          <a:effectLst/>
                        </a:rPr>
                        <a:t>Yazar</a:t>
                      </a:r>
                      <a:r>
                        <a:rPr lang="en-US" sz="1400" b="1" u="none" strike="noStrike" dirty="0">
                          <a:effectLst/>
                        </a:rPr>
                        <a:t> </a:t>
                      </a:r>
                      <a:r>
                        <a:rPr lang="en-US" sz="1400" b="1" u="none" strike="noStrike" dirty="0" err="1">
                          <a:effectLst/>
                        </a:rPr>
                        <a:t>Sayısı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err="1">
                          <a:effectLst/>
                        </a:rPr>
                        <a:t>Öğretim</a:t>
                      </a:r>
                      <a:r>
                        <a:rPr lang="en-US" sz="1400" b="1" u="none" strike="noStrike" dirty="0">
                          <a:effectLst/>
                        </a:rPr>
                        <a:t> </a:t>
                      </a:r>
                      <a:r>
                        <a:rPr lang="en-US" sz="1400" b="1" u="none" strike="noStrike" dirty="0" err="1">
                          <a:effectLst/>
                        </a:rPr>
                        <a:t>Üyesi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err="1">
                          <a:effectLst/>
                        </a:rPr>
                        <a:t>Araştırma</a:t>
                      </a:r>
                      <a:r>
                        <a:rPr lang="en-US" sz="1400" b="1" u="none" strike="noStrike" dirty="0">
                          <a:effectLst/>
                        </a:rPr>
                        <a:t> </a:t>
                      </a:r>
                      <a:r>
                        <a:rPr lang="en-US" sz="1400" b="1" u="none" strike="noStrike" dirty="0" err="1">
                          <a:effectLst/>
                        </a:rPr>
                        <a:t>Bütçesi</a:t>
                      </a:r>
                      <a:r>
                        <a:rPr lang="en-US" sz="1400" b="1" u="none" strike="noStrike" dirty="0">
                          <a:effectLst/>
                        </a:rPr>
                        <a:t> </a:t>
                      </a:r>
                      <a:endParaRPr lang="tr-TR" sz="1400" b="1" u="none" strike="noStrike" dirty="0" smtClean="0">
                        <a:effectLst/>
                      </a:endParaRPr>
                    </a:p>
                    <a:p>
                      <a:pPr algn="r" fontAlgn="b"/>
                      <a:r>
                        <a:rPr lang="en-US" sz="1400" b="1" u="none" strike="noStrike" dirty="0" smtClean="0">
                          <a:effectLst/>
                        </a:rPr>
                        <a:t>(</a:t>
                      </a:r>
                      <a:r>
                        <a:rPr lang="en-US" sz="1400" b="1" u="none" strike="noStrike" dirty="0" err="1">
                          <a:effectLst/>
                        </a:rPr>
                        <a:t>milyar</a:t>
                      </a:r>
                      <a:r>
                        <a:rPr lang="en-US" sz="1400" b="1" u="none" strike="noStrike" dirty="0">
                          <a:effectLst/>
                        </a:rPr>
                        <a:t> $)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849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u="none" strike="noStrike" dirty="0" err="1" smtClean="0">
                          <a:effectLst/>
                        </a:rPr>
                        <a:t>Caltech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3903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327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2.6</a:t>
                      </a:r>
                      <a:r>
                        <a:rPr lang="tr-TR" sz="1400" u="none" strike="noStrike" dirty="0" smtClean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105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u="none" strike="noStrike" dirty="0" smtClean="0">
                          <a:effectLst/>
                        </a:rPr>
                        <a:t>TU </a:t>
                      </a:r>
                      <a:r>
                        <a:rPr lang="en-US" sz="1400" u="none" strike="noStrike" dirty="0" smtClean="0">
                          <a:effectLst/>
                        </a:rPr>
                        <a:t>Munich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6251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712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1.64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8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M</a:t>
                      </a:r>
                      <a:r>
                        <a:rPr lang="tr-TR" sz="1400" u="none" strike="noStrike" dirty="0" smtClean="0">
                          <a:effectLst/>
                        </a:rPr>
                        <a:t>IT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8501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1272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3.35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4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Stanford </a:t>
                      </a:r>
                      <a:r>
                        <a:rPr lang="en-US" sz="1400" u="none" strike="noStrike" dirty="0" smtClean="0">
                          <a:effectLst/>
                        </a:rPr>
                        <a:t>U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11133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2027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1.6</a:t>
                      </a:r>
                      <a:r>
                        <a:rPr lang="tr-TR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</a:t>
                      </a:r>
                      <a:r>
                        <a:rPr lang="tr-TR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Jiao </a:t>
                      </a:r>
                      <a:r>
                        <a:rPr lang="en-US" sz="1400" u="none" strike="noStrike" dirty="0">
                          <a:effectLst/>
                        </a:rPr>
                        <a:t>Tong </a:t>
                      </a:r>
                      <a:r>
                        <a:rPr lang="en-US" sz="1400" u="none" strike="noStrike" dirty="0" smtClean="0">
                          <a:effectLst/>
                        </a:rPr>
                        <a:t>U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15190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2967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1.26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 smtClean="0">
                          <a:effectLst/>
                        </a:rPr>
                        <a:t>KAIST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1615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0.68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178550"/>
              </p:ext>
            </p:extLst>
          </p:nvPr>
        </p:nvGraphicFramePr>
        <p:xfrm>
          <a:off x="4873864" y="4003994"/>
          <a:ext cx="3969194" cy="19620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3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6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1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69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049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u="none" strike="noStrike" dirty="0" smtClean="0">
                          <a:effectLst/>
                        </a:rPr>
                        <a:t>Türkiye</a:t>
                      </a:r>
                      <a:r>
                        <a:rPr lang="tr-TR" sz="1400" b="1" u="none" strike="noStrike" baseline="0" dirty="0" smtClean="0">
                          <a:effectLst/>
                        </a:rPr>
                        <a:t> Kurum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2016</a:t>
                      </a:r>
                      <a:r>
                        <a:rPr lang="tr-TR" sz="14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Yazar Sayısı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1" u="none" strike="noStrike" dirty="0" smtClean="0">
                          <a:effectLst/>
                        </a:rPr>
                        <a:t>Öğretim</a:t>
                      </a:r>
                      <a:r>
                        <a:rPr lang="tr-TR" sz="1400" b="1" u="none" strike="noStrike" baseline="0" dirty="0" smtClean="0">
                          <a:effectLst/>
                        </a:rPr>
                        <a:t> Üyesi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Toplam</a:t>
                      </a:r>
                      <a:r>
                        <a:rPr lang="tr-TR" sz="14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Ödenek </a:t>
                      </a:r>
                      <a:r>
                        <a:rPr lang="en-US" sz="1400" b="1" u="none" strike="noStrike" dirty="0" smtClean="0">
                          <a:effectLst/>
                        </a:rPr>
                        <a:t>(</a:t>
                      </a:r>
                      <a:r>
                        <a:rPr lang="en-US" sz="1400" b="1" u="none" strike="noStrike" dirty="0" err="1" smtClean="0">
                          <a:effectLst/>
                        </a:rPr>
                        <a:t>milyar</a:t>
                      </a:r>
                      <a:r>
                        <a:rPr lang="en-US" sz="1400" b="1" u="none" strike="noStrike" dirty="0" smtClean="0">
                          <a:effectLst/>
                        </a:rPr>
                        <a:t> $)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49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Ankara Ü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901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Hacettepe Ü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1693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49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İstanbul Ü + Cerrahpaşa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049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ODTÜ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1296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049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İTÜ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1383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854" marR="5854" marT="5854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300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991878" cy="909538"/>
          </a:xfrm>
        </p:spPr>
        <p:txBody>
          <a:bodyPr/>
          <a:lstStyle/>
          <a:p>
            <a:r>
              <a:rPr lang="tr-TR" sz="3200">
                <a:latin typeface="Verdana"/>
                <a:cs typeface="Verdana"/>
              </a:rPr>
              <a:t>URAP ekibinden teşekkürler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1784" y="1128588"/>
            <a:ext cx="373138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1"/>
              <a:t>Prof. Dr. Ural AKBULUT</a:t>
            </a:r>
          </a:p>
          <a:p>
            <a:r>
              <a:rPr lang="en-US" sz="1400" noProof="1"/>
              <a:t>URAP Coordinator</a:t>
            </a:r>
          </a:p>
          <a:p>
            <a:r>
              <a:rPr lang="en-US" sz="1400" noProof="1"/>
              <a:t>Former President of METU</a:t>
            </a:r>
          </a:p>
          <a:p>
            <a:endParaRPr lang="en-US" sz="1400" noProof="1"/>
          </a:p>
          <a:p>
            <a:r>
              <a:rPr lang="en-US" sz="1400" noProof="1"/>
              <a:t>Prof. Dr. Canan ÇİLİNGİR</a:t>
            </a:r>
          </a:p>
          <a:p>
            <a:r>
              <a:rPr lang="en-US" sz="1400" noProof="1"/>
              <a:t>Dept. of Industrial Eng, METU</a:t>
            </a:r>
          </a:p>
          <a:p>
            <a:endParaRPr lang="en-US" sz="1400" noProof="1"/>
          </a:p>
          <a:p>
            <a:r>
              <a:rPr lang="en-US" sz="1400" noProof="1"/>
              <a:t>Prof. Dr. Ayşen AKKAYA</a:t>
            </a:r>
          </a:p>
          <a:p>
            <a:r>
              <a:rPr lang="en-US" sz="1400" noProof="1"/>
              <a:t>Dept. of Statistics, METU</a:t>
            </a:r>
          </a:p>
          <a:p>
            <a:endParaRPr lang="en-US" sz="1400" noProof="1"/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Assist. Prof. Dr. Murat Perit ÇAKIR</a:t>
            </a: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Informatics Institute, METU</a:t>
            </a:r>
          </a:p>
          <a:p>
            <a:endParaRPr lang="en-US" sz="1400" noProof="1"/>
          </a:p>
          <a:p>
            <a:r>
              <a:rPr lang="en-US" sz="1400" noProof="1"/>
              <a:t>Assist Prof. Dr. Cengiz ACARTÜRK</a:t>
            </a:r>
          </a:p>
          <a:p>
            <a:r>
              <a:rPr lang="en-US" sz="1400" noProof="1"/>
              <a:t>Informatics Institute, METU</a:t>
            </a:r>
          </a:p>
          <a:p>
            <a:endParaRPr lang="en-US" sz="1400" noProof="1"/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Murat KOÇAK</a:t>
            </a: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Informatics Institute, METU</a:t>
            </a:r>
          </a:p>
          <a:p>
            <a:endParaRPr lang="en-US" sz="1400" noProof="1"/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Çağatay Taşcı</a:t>
            </a: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Informatics Institute, METU</a:t>
            </a:r>
          </a:p>
          <a:p>
            <a:pPr lvl="0">
              <a:defRPr/>
            </a:pPr>
            <a:endParaRPr lang="en-US" sz="1400" noProof="1">
              <a:cs typeface="Arial" charset="0"/>
            </a:endParaRP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Ece Çağlayan</a:t>
            </a:r>
          </a:p>
          <a:p>
            <a:pPr>
              <a:defRPr/>
            </a:pPr>
            <a:r>
              <a:rPr lang="en-US" sz="1400" noProof="1">
                <a:cs typeface="Arial" charset="0"/>
              </a:rPr>
              <a:t>Informatics Institute, METU</a:t>
            </a:r>
          </a:p>
          <a:p>
            <a:endParaRPr lang="en-US" sz="1400" noProof="1"/>
          </a:p>
        </p:txBody>
      </p:sp>
      <p:sp>
        <p:nvSpPr>
          <p:cNvPr id="5" name="TextBox 4"/>
          <p:cNvSpPr txBox="1"/>
          <p:nvPr/>
        </p:nvSpPr>
        <p:spPr>
          <a:xfrm>
            <a:off x="4023165" y="1184244"/>
            <a:ext cx="3078087" cy="50475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sz="1400" noProof="1">
                <a:cs typeface="Arial" charset="0"/>
              </a:rPr>
              <a:t>Prof. Dr. Nazife BAYKAL</a:t>
            </a: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URAP Associate Coordinator</a:t>
            </a: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Informatics Institute, METU</a:t>
            </a:r>
          </a:p>
          <a:p>
            <a:pPr lvl="0">
              <a:defRPr/>
            </a:pPr>
            <a:endParaRPr lang="en-US" sz="1400" noProof="1">
              <a:cs typeface="Arial" charset="0"/>
            </a:endParaRPr>
          </a:p>
          <a:p>
            <a:r>
              <a:rPr lang="en-US" sz="1400" noProof="1"/>
              <a:t>Dr. Serkan Alkan</a:t>
            </a:r>
          </a:p>
          <a:p>
            <a:r>
              <a:rPr lang="en-US" sz="1400" noProof="1"/>
              <a:t>Informatics Institute, METU</a:t>
            </a:r>
          </a:p>
          <a:p>
            <a:pPr lvl="0">
              <a:defRPr/>
            </a:pPr>
            <a:endParaRPr lang="en-US" sz="1400" noProof="1">
              <a:cs typeface="Arial" charset="0"/>
            </a:endParaRP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İlker Koç</a:t>
            </a: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Society and Science Application </a:t>
            </a:r>
            <a:br>
              <a:rPr lang="en-US" sz="1400" noProof="1">
                <a:cs typeface="Arial" charset="0"/>
              </a:rPr>
            </a:br>
            <a:r>
              <a:rPr lang="en-US" sz="1400" noProof="1">
                <a:cs typeface="Arial" charset="0"/>
              </a:rPr>
              <a:t>and Research Center, METU</a:t>
            </a:r>
          </a:p>
          <a:p>
            <a:pPr lvl="0">
              <a:defRPr/>
            </a:pPr>
            <a:endParaRPr lang="en-US" sz="1400" noProof="1">
              <a:cs typeface="Arial" charset="0"/>
            </a:endParaRP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Elif Akça</a:t>
            </a: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Department of Statistics, METU</a:t>
            </a:r>
          </a:p>
          <a:p>
            <a:pPr>
              <a:defRPr/>
            </a:pPr>
            <a:endParaRPr lang="en-US" sz="1400" noProof="1">
              <a:cs typeface="Arial" charset="0"/>
            </a:endParaRP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Buket Aran</a:t>
            </a:r>
          </a:p>
          <a:p>
            <a:pPr lvl="0">
              <a:defRPr/>
            </a:pPr>
            <a:r>
              <a:rPr lang="en-US" sz="1400" noProof="1">
                <a:cs typeface="Arial" charset="0"/>
              </a:rPr>
              <a:t>Informatics Institute, METU</a:t>
            </a:r>
          </a:p>
          <a:p>
            <a:pPr lvl="0">
              <a:defRPr/>
            </a:pPr>
            <a:endParaRPr lang="en-US" sz="1400" noProof="1">
              <a:cs typeface="Arial" charset="0"/>
            </a:endParaRPr>
          </a:p>
          <a:p>
            <a:r>
              <a:rPr lang="en-US" sz="1400" noProof="1"/>
              <a:t>Oğuzhan ALAŞEHİR</a:t>
            </a:r>
          </a:p>
          <a:p>
            <a:r>
              <a:rPr lang="en-US" sz="1400" noProof="1"/>
              <a:t>Informatics Institute, METU</a:t>
            </a:r>
          </a:p>
          <a:p>
            <a:endParaRPr lang="en-US" sz="1400" noProof="1"/>
          </a:p>
          <a:p>
            <a:r>
              <a:rPr lang="en-US" sz="1400" noProof="1"/>
              <a:t>Fatih ÖMRÜUZUN</a:t>
            </a:r>
          </a:p>
          <a:p>
            <a:r>
              <a:rPr lang="en-US" sz="1400" noProof="1"/>
              <a:t>Informatics Institute, METU</a:t>
            </a:r>
          </a:p>
          <a:p>
            <a:pPr lvl="0">
              <a:defRPr/>
            </a:pPr>
            <a:endParaRPr lang="en-US" sz="1400" noProof="1"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0550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312" y="2372519"/>
            <a:ext cx="4962525" cy="3590925"/>
          </a:xfrm>
        </p:spPr>
      </p:pic>
    </p:spTree>
    <p:extLst>
      <p:ext uri="{BB962C8B-B14F-4D97-AF65-F5344CB8AC3E}">
        <p14:creationId xmlns:p14="http://schemas.microsoft.com/office/powerpoint/2010/main" val="18180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06722"/>
            <a:ext cx="6508377" cy="1143000"/>
          </a:xfrm>
        </p:spPr>
        <p:txBody>
          <a:bodyPr/>
          <a:lstStyle/>
          <a:p>
            <a:r>
              <a:rPr lang="tr-TR" sz="3200" dirty="0">
                <a:latin typeface="Verdana"/>
                <a:cs typeface="Verdana"/>
              </a:rPr>
              <a:t>URAP amaçları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56365"/>
            <a:ext cx="8347816" cy="430671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tr-TR" sz="2800" dirty="0">
                <a:latin typeface="Calibri Light"/>
                <a:cs typeface="Calibri Light"/>
              </a:rPr>
              <a:t>Türk Üniversiteleri’nin </a:t>
            </a:r>
            <a:r>
              <a:rPr lang="tr-TR" sz="2800" b="1" dirty="0">
                <a:latin typeface="Calibri Light"/>
                <a:cs typeface="Calibri Light"/>
              </a:rPr>
              <a:t>akademik performansları </a:t>
            </a:r>
            <a:r>
              <a:rPr lang="tr-TR" sz="2800" dirty="0">
                <a:latin typeface="Calibri Light"/>
                <a:cs typeface="Calibri Light"/>
              </a:rPr>
              <a:t>ve gelişmeye açık yönleriyle ilgili </a:t>
            </a:r>
            <a:r>
              <a:rPr lang="tr-TR" sz="2800" b="1" dirty="0">
                <a:latin typeface="Calibri Light"/>
                <a:cs typeface="Calibri Light"/>
              </a:rPr>
              <a:t>farkındalık yaratmak</a:t>
            </a:r>
          </a:p>
          <a:p>
            <a:pPr>
              <a:lnSpc>
                <a:spcPct val="120000"/>
              </a:lnSpc>
            </a:pPr>
            <a:r>
              <a:rPr lang="tr-TR" sz="2800" dirty="0">
                <a:latin typeface="Calibri Light"/>
                <a:cs typeface="Calibri Light"/>
              </a:rPr>
              <a:t>Üniversitelerimizin </a:t>
            </a:r>
            <a:r>
              <a:rPr lang="tr-TR" sz="2800" b="1" dirty="0">
                <a:latin typeface="Calibri Light"/>
                <a:cs typeface="Calibri Light"/>
              </a:rPr>
              <a:t>dünya üniversiteleri arasındaki konumlarını</a:t>
            </a:r>
            <a:r>
              <a:rPr lang="tr-TR" sz="2800" dirty="0">
                <a:latin typeface="Calibri Light"/>
                <a:cs typeface="Calibri Light"/>
              </a:rPr>
              <a:t> belirlemelerine yardımcı olmak</a:t>
            </a:r>
          </a:p>
          <a:p>
            <a:pPr>
              <a:lnSpc>
                <a:spcPct val="120000"/>
              </a:lnSpc>
            </a:pPr>
            <a:r>
              <a:rPr lang="tr-TR" sz="2800" dirty="0">
                <a:latin typeface="Calibri Light"/>
                <a:cs typeface="Calibri Light"/>
              </a:rPr>
              <a:t>Amacımız üniversitelerimizi iyi veya kötü olarak nitelemek değildir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948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39" y="326339"/>
            <a:ext cx="8437861" cy="638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38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51" y="366398"/>
            <a:ext cx="8644705" cy="626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9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Yayın Sayısı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4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30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8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Kısa</a:t>
                      </a:r>
                      <a:r>
                        <a:rPr lang="tr-TR" baseline="0" dirty="0" smtClean="0"/>
                        <a:t> Tanım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Güçlü</a:t>
                      </a:r>
                      <a:r>
                        <a:rPr lang="tr-TR" baseline="0" dirty="0" smtClean="0"/>
                        <a:t>  Yanlar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Kısıtlar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Belirli bir</a:t>
                      </a:r>
                      <a:r>
                        <a:rPr lang="tr-TR" baseline="0" dirty="0" smtClean="0"/>
                        <a:t> zaman aralığında bir </a:t>
                      </a:r>
                      <a:r>
                        <a:rPr lang="tr-TR" b="1" baseline="0" dirty="0" smtClean="0"/>
                        <a:t>kurum/kişi </a:t>
                      </a:r>
                      <a:r>
                        <a:rPr lang="tr-TR" baseline="0" dirty="0" smtClean="0"/>
                        <a:t>tarafından yapılan bilimsel yayınların toplam sayısı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Çoğu</a:t>
                      </a:r>
                      <a:r>
                        <a:rPr lang="tr-TR" baseline="0" dirty="0" smtClean="0"/>
                        <a:t> bilim dalında önemsenen bir çıktı türü olması.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Ağırlıklı olarak dergilerde basılan makaleleri içermekle beraber konferans bildirisi, kitap, kitap kısmı vb. türleri de içerebilmesi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Performans. göstergelerinde alt limit olarak kullanılabilmesi.</a:t>
                      </a:r>
                    </a:p>
                    <a:p>
                      <a:endParaRPr lang="tr-TR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Çok</a:t>
                      </a:r>
                      <a:r>
                        <a:rPr lang="tr-TR" baseline="0" dirty="0" smtClean="0"/>
                        <a:t> yazarlı makalelerin kurum/yazar katkılarının değerlendirilmesindeki zorluklar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err="1" smtClean="0"/>
                        <a:t>Kesirsel</a:t>
                      </a:r>
                      <a:r>
                        <a:rPr lang="tr-TR" baseline="0" dirty="0" smtClean="0"/>
                        <a:t> sayım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Yayın hacminin alanlar arasında önemli farklılıklar göstermesi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Yayın sayılarından elde edilen ham farkların değerlendirilmesindeki zorluklar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1  sosyoloji makalesi = 15 kimya makalesi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11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Atıf Sayısı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4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30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8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Kısa</a:t>
                      </a:r>
                      <a:r>
                        <a:rPr lang="tr-TR" baseline="0" dirty="0" smtClean="0"/>
                        <a:t> Tanım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Güçlü</a:t>
                      </a:r>
                      <a:r>
                        <a:rPr lang="tr-TR" baseline="0" dirty="0" smtClean="0"/>
                        <a:t>  Yanlar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Kısıtlar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Belirli bir</a:t>
                      </a:r>
                      <a:r>
                        <a:rPr lang="tr-TR" baseline="0" dirty="0" smtClean="0"/>
                        <a:t> zaman aralığında bir </a:t>
                      </a:r>
                      <a:r>
                        <a:rPr lang="tr-TR" b="1" baseline="0" dirty="0" smtClean="0"/>
                        <a:t>kurum/kişi </a:t>
                      </a:r>
                      <a:r>
                        <a:rPr lang="tr-TR" baseline="0" dirty="0" smtClean="0"/>
                        <a:t>tarafından yapılan bilimsel yayınlara yapılan toplam atıf sayısı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Bilimsel etkinin bir göstergesi olması.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Nesnel olarak sayısallaştırılabilen bir etki/önem değeri sunması.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Ağırlıklı olarak dergi makaleleri için hesaplanabilir olsa da bu durum değişmektedir.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Uzun veya kısa dönem bilimsel etkinin incelenmesine imkan vermesi</a:t>
                      </a:r>
                    </a:p>
                    <a:p>
                      <a:endParaRPr lang="tr-TR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Bilimsel etkinin</a:t>
                      </a:r>
                      <a:r>
                        <a:rPr lang="tr-TR" baseline="0" dirty="0" smtClean="0"/>
                        <a:t> haricindeki faktörlerin de atıf sayısını etkileyebilmesi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Alanlar arasında atıf verme usulleri bakımından önemli farklılıklar olması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Dergi yayınlarından gelen atıflara yanlılık göstermesi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Sosyal bilimlerde özellikle kitapların bilimsel etkisinin ölçülmesini zorlaştırmaktadır.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721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Makale Başına Düşen Atıf Sayısı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4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30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8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Kısa</a:t>
                      </a:r>
                      <a:r>
                        <a:rPr lang="tr-TR" baseline="0" dirty="0" smtClean="0"/>
                        <a:t> Tanım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Güçlü</a:t>
                      </a:r>
                      <a:r>
                        <a:rPr lang="tr-TR" baseline="0" dirty="0" smtClean="0"/>
                        <a:t>  Yanlar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Kısıtlar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Toplam</a:t>
                      </a:r>
                      <a:r>
                        <a:rPr lang="tr-TR" baseline="0" dirty="0" smtClean="0"/>
                        <a:t> atıf sayısının, toplam yayın sayısına oranı (b</a:t>
                      </a:r>
                      <a:r>
                        <a:rPr lang="tr-TR" dirty="0" smtClean="0"/>
                        <a:t>elirli</a:t>
                      </a:r>
                      <a:r>
                        <a:rPr lang="tr-TR" baseline="0" dirty="0" smtClean="0"/>
                        <a:t> bir zaman aralığında)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Boyuttan bağımsız olması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Yayın miktarından bağımsız olarak atıf etkisini ölçme imkanı vermesi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Nesnel olarak sayısallaştırılabilen bir etki/önem değeri sunması.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Ağırlıklı olarak dergi makaleleri için hesaplanabilir olsa da başka yayın türlerini de içerecek şekilde genişlemektedir.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Yayın hacimleri farklı kurumların kıyaslanmasındaki</a:t>
                      </a:r>
                      <a:r>
                        <a:rPr lang="tr-TR" baseline="0" dirty="0" smtClean="0"/>
                        <a:t> zorluklar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Alan </a:t>
                      </a:r>
                      <a:r>
                        <a:rPr lang="tr-TR" baseline="0" dirty="0" err="1" smtClean="0"/>
                        <a:t>normalizasyonu</a:t>
                      </a:r>
                      <a:r>
                        <a:rPr lang="tr-TR" baseline="0" dirty="0" smtClean="0"/>
                        <a:t> içermemesi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Aşırı derecede yatık bir dağılım gösteren atıfların ortalaması olması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650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Bağıl Atıf Hızı </a:t>
            </a:r>
            <a:r>
              <a:rPr lang="tr-TR" sz="3600" dirty="0" smtClean="0"/>
              <a:t>(</a:t>
            </a:r>
            <a:r>
              <a:rPr lang="tr-TR" sz="3600" dirty="0" err="1" smtClean="0"/>
              <a:t>Relative</a:t>
            </a:r>
            <a:r>
              <a:rPr lang="tr-TR" sz="3600" dirty="0" smtClean="0"/>
              <a:t> </a:t>
            </a:r>
            <a:r>
              <a:rPr lang="tr-TR" sz="3600" dirty="0" err="1" smtClean="0"/>
              <a:t>Citation</a:t>
            </a:r>
            <a:r>
              <a:rPr lang="tr-TR" sz="3600" dirty="0" smtClean="0"/>
              <a:t> Rate)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628650" y="1825625"/>
              <a:ext cx="7886700" cy="3754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47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0300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1890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Kısa</a:t>
                          </a:r>
                          <a:r>
                            <a:rPr lang="tr-TR" baseline="0" dirty="0" smtClean="0"/>
                            <a:t> Tanım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Güçlü</a:t>
                          </a:r>
                          <a:r>
                            <a:rPr lang="tr-TR" baseline="0" dirty="0" smtClean="0"/>
                            <a:t>  Yanlar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Kısıtlar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Makale başına düşen</a:t>
                          </a:r>
                          <a:r>
                            <a:rPr lang="tr-TR" baseline="0" dirty="0" smtClean="0"/>
                            <a:t> atıf sayısının ilgili alandaki dünya ortalamasına oranı</a:t>
                          </a:r>
                        </a:p>
                        <a:p>
                          <a:endParaRPr lang="tr-TR" baseline="0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tr-TR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tr-TR" i="1" baseline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tr-TR" b="0" i="1" baseline="0" smtClean="0">
                                            <a:latin typeface="Cambria Math" panose="02040503050406030204" pitchFamily="18" charset="0"/>
                                          </a:rPr>
                                          <m:t>𝐶𝑃𝑃</m:t>
                                        </m:r>
                                      </m:e>
                                      <m:sub>
                                        <m:r>
                                          <a:rPr lang="tr-TR" b="0" i="1" baseline="0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tr-TR" i="1" baseline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tr-TR" b="0" i="1" baseline="0" smtClean="0">
                                            <a:latin typeface="Cambria Math" panose="02040503050406030204" pitchFamily="18" charset="0"/>
                                          </a:rPr>
                                          <m:t>𝐶𝑃𝑃</m:t>
                                        </m:r>
                                      </m:e>
                                      <m:sub>
                                        <m:r>
                                          <a:rPr lang="tr-TR" b="0" i="1" baseline="0" smtClean="0">
                                            <a:latin typeface="Cambria Math" panose="02040503050406030204" pitchFamily="18" charset="0"/>
                                          </a:rPr>
                                          <m:t>𝑤𝑜𝑟𝑙𝑑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tr-TR" baseline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tr-TR" baseline="0" dirty="0" smtClean="0"/>
                            <a:t>Alanlar arası atıf dağılımı farklılıkları </a:t>
                          </a:r>
                          <a:r>
                            <a:rPr lang="tr-TR" baseline="0" dirty="0" err="1" smtClean="0"/>
                            <a:t>nı</a:t>
                          </a:r>
                          <a:r>
                            <a:rPr lang="tr-TR" baseline="0" dirty="0" smtClean="0"/>
                            <a:t> gidermesi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tr-TR" baseline="0" dirty="0" smtClean="0"/>
                            <a:t>Alana ek olarak yayın türlerine göre de </a:t>
                          </a:r>
                          <a:r>
                            <a:rPr lang="tr-TR" baseline="0" dirty="0" err="1" smtClean="0"/>
                            <a:t>normalizasyon</a:t>
                          </a:r>
                          <a:r>
                            <a:rPr lang="tr-TR" baseline="0" dirty="0" smtClean="0"/>
                            <a:t> yapılabilmesi (ör. derleme makaleleri arasında)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tr-TR" baseline="0" dirty="0" smtClean="0"/>
                            <a:t>Atıf dağılımının tamamını dikkate alabilmesi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tr-TR" dirty="0" smtClean="0"/>
                            <a:t>Alan tanımı ve ayrımlarının sağlıklı</a:t>
                          </a:r>
                          <a:r>
                            <a:rPr lang="tr-TR" baseline="0" dirty="0" smtClean="0"/>
                            <a:t> yapılmasındaki zorluklar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tr-TR" baseline="0" dirty="0" smtClean="0"/>
                            <a:t>Yayın hacimleri farklı olan veya belirli alanlara özelleşmiş kurumlar için yorumlanırken dikkat gerektirmesi</a:t>
                          </a:r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628650" y="1825625"/>
              <a:ext cx="7886700" cy="3754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4792"/>
                    <a:gridCol w="2703006"/>
                    <a:gridCol w="3018902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Kısa</a:t>
                          </a:r>
                          <a:r>
                            <a:rPr lang="tr-TR" baseline="0" dirty="0" smtClean="0"/>
                            <a:t> Tanım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Güçlü</a:t>
                          </a:r>
                          <a:r>
                            <a:rPr lang="tr-TR" baseline="0" dirty="0" smtClean="0"/>
                            <a:t>  Yanlar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Kısıtlar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383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82" t="-11871" r="-265915" b="-2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tr-TR" baseline="0" dirty="0" smtClean="0"/>
                            <a:t>Alanlar arası atıf dağılımı farklılıkları </a:t>
                          </a:r>
                          <a:r>
                            <a:rPr lang="tr-TR" baseline="0" dirty="0" err="1" smtClean="0"/>
                            <a:t>nı</a:t>
                          </a:r>
                          <a:r>
                            <a:rPr lang="tr-TR" baseline="0" dirty="0" smtClean="0"/>
                            <a:t> gidermesi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tr-TR" baseline="0" dirty="0" smtClean="0"/>
                            <a:t>Alana ek olarak yayın türlerine göre de </a:t>
                          </a:r>
                          <a:r>
                            <a:rPr lang="tr-TR" baseline="0" dirty="0" err="1" smtClean="0"/>
                            <a:t>normalizasyon</a:t>
                          </a:r>
                          <a:r>
                            <a:rPr lang="tr-TR" baseline="0" dirty="0" smtClean="0"/>
                            <a:t> yapılabilmesi (ör. derleme makaleleri arasında)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tr-TR" baseline="0" dirty="0" smtClean="0"/>
                            <a:t>Atıf dağılımının tamamını dikkate alabilmesi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tr-TR" dirty="0" smtClean="0"/>
                            <a:t>Alan tanımı ve ayrımlarının sağlıklı</a:t>
                          </a:r>
                          <a:r>
                            <a:rPr lang="tr-TR" baseline="0" dirty="0" smtClean="0"/>
                            <a:t> yapılmasındaki zorluklar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tr-TR" baseline="0" dirty="0" smtClean="0"/>
                            <a:t>Yayın hacimleri farklı olan veya belirli alanlara özelleşmiş kurumlar için yorumlanırken dikkat gerektirmesi</a:t>
                          </a:r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5882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Hersh</a:t>
            </a:r>
            <a:r>
              <a:rPr lang="tr-TR" dirty="0" smtClean="0"/>
              <a:t> H-</a:t>
            </a:r>
            <a:r>
              <a:rPr lang="tr-TR" dirty="0" err="1" smtClean="0"/>
              <a:t>Indeks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4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30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8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Kısa</a:t>
                      </a:r>
                      <a:r>
                        <a:rPr lang="tr-TR" baseline="0" dirty="0" smtClean="0"/>
                        <a:t> Tanım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Güçlü</a:t>
                      </a:r>
                      <a:r>
                        <a:rPr lang="tr-TR" baseline="0" dirty="0" smtClean="0"/>
                        <a:t>  Yanlar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Kısıtlar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baseline="0" dirty="0" smtClean="0"/>
                        <a:t>Toplam makale sayısı </a:t>
                      </a:r>
                      <a:r>
                        <a:rPr lang="tr-TR" baseline="0" dirty="0" err="1" smtClean="0"/>
                        <a:t>Nxp</a:t>
                      </a:r>
                      <a:r>
                        <a:rPr lang="tr-TR" baseline="0" dirty="0" smtClean="0"/>
                        <a:t> olan bir yazar veya kurumun h sayıdaki makalesinin en az h </a:t>
                      </a:r>
                      <a:r>
                        <a:rPr lang="tr-TR" baseline="0" dirty="0" err="1" smtClean="0"/>
                        <a:t>atıfı</a:t>
                      </a:r>
                      <a:r>
                        <a:rPr lang="tr-TR" baseline="0" dirty="0" smtClean="0"/>
                        <a:t> olması, </a:t>
                      </a:r>
                    </a:p>
                    <a:p>
                      <a:endParaRPr lang="tr-TR" baseline="0" dirty="0" smtClean="0"/>
                    </a:p>
                    <a:p>
                      <a:r>
                        <a:rPr lang="tr-TR" baseline="0" dirty="0" smtClean="0"/>
                        <a:t>(</a:t>
                      </a:r>
                      <a:r>
                        <a:rPr lang="tr-TR" baseline="0" dirty="0" err="1" smtClean="0"/>
                        <a:t>Nxp</a:t>
                      </a:r>
                      <a:r>
                        <a:rPr lang="tr-TR" baseline="0" dirty="0" smtClean="0"/>
                        <a:t>-h makalenin ise h den fazla </a:t>
                      </a:r>
                      <a:r>
                        <a:rPr lang="tr-TR" baseline="0" dirty="0" err="1" smtClean="0"/>
                        <a:t>atıfı</a:t>
                      </a:r>
                      <a:r>
                        <a:rPr lang="tr-TR" baseline="0" dirty="0" smtClean="0"/>
                        <a:t> olmaması)</a:t>
                      </a:r>
                    </a:p>
                    <a:p>
                      <a:endParaRPr lang="tr-TR" baseline="0" dirty="0" smtClean="0"/>
                    </a:p>
                    <a:p>
                      <a:r>
                        <a:rPr lang="tr-TR" baseline="0" dirty="0" smtClean="0"/>
                        <a:t>Makalelerin atıf sayısı azalan şekilde sıralanıp, atıf sayısı ile sıranın aynı rakama denk geldiği değer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Hem niceliği (yayın sayısı) hem niteliği (atıf sayısı) bir araya getirmesi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Çok atıf almış veya hiç atıf almamış aykırı durumların tesirinde kalmaması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Alanlar arası farklılıkları dikkate almaması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Alanda daha uzun süredir aktif olan araştırmacıların lehine yanlılık oluşturması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Çok atıf alan makalelerin h değerini değiştirmesindeki zorluklar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tr-TR" baseline="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04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Toplam Etki Göstergesi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4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30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8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Kısa</a:t>
                      </a:r>
                      <a:r>
                        <a:rPr lang="tr-TR" baseline="0" dirty="0" smtClean="0"/>
                        <a:t> Tanım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Güçlü</a:t>
                      </a:r>
                      <a:r>
                        <a:rPr lang="tr-TR" baseline="0" dirty="0" smtClean="0"/>
                        <a:t>  Yanlar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Kısıtlar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baseline="0" dirty="0" smtClean="0"/>
                        <a:t>Bir kurum/yazarın alana göre </a:t>
                      </a:r>
                      <a:r>
                        <a:rPr lang="tr-TR" baseline="0" dirty="0" err="1" smtClean="0"/>
                        <a:t>normalize</a:t>
                      </a:r>
                      <a:r>
                        <a:rPr lang="tr-TR" baseline="0" dirty="0" smtClean="0"/>
                        <a:t> edilmiş ve yüzdelik dilimler olarak ifade edilmiş atıf değerlerinin toplamı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Hem niceliği (yayın sayısı) hem niteliği (atıf sayısı) bir araya getirmesi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Alanlar arası farklılıkları dikkate alması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Tüm yayınları dikkate aldığı için yayın sayısı çok olan kurum/yazarlara avantaj sağlaması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Alanda daha uzun süredir aktif olan araştırmacıların lehine yanlılık oluşturması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Ham değerleri 0-100 aralığına indirgemesi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Ham değerler arası farkların belirsizleşmesi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tr-TR" baseline="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63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Journal</a:t>
            </a:r>
            <a:r>
              <a:rPr lang="tr-TR" dirty="0" smtClean="0"/>
              <a:t> </a:t>
            </a:r>
            <a:r>
              <a:rPr lang="tr-TR" dirty="0" err="1" smtClean="0"/>
              <a:t>Impact</a:t>
            </a:r>
            <a:r>
              <a:rPr lang="tr-TR" dirty="0" smtClean="0"/>
              <a:t> </a:t>
            </a:r>
            <a:r>
              <a:rPr lang="tr-TR" dirty="0" err="1" smtClean="0"/>
              <a:t>Factor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3754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77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5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Kısa</a:t>
                      </a:r>
                      <a:r>
                        <a:rPr lang="tr-TR" baseline="0" dirty="0" smtClean="0"/>
                        <a:t> Tanım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Güçlü</a:t>
                      </a:r>
                      <a:r>
                        <a:rPr lang="tr-TR" baseline="0" dirty="0" smtClean="0"/>
                        <a:t>  Yanlar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Kısıtlar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Bir derginin son</a:t>
                      </a:r>
                      <a:r>
                        <a:rPr lang="tr-TR" baseline="0" dirty="0" smtClean="0"/>
                        <a:t> iki yılda basılan yayınlarına b</a:t>
                      </a:r>
                      <a:r>
                        <a:rPr lang="tr-TR" dirty="0" smtClean="0"/>
                        <a:t>elirli bir yılda</a:t>
                      </a:r>
                      <a:r>
                        <a:rPr lang="tr-TR" baseline="0" dirty="0" smtClean="0"/>
                        <a:t> yapılan ortalama atıf sayısı</a:t>
                      </a:r>
                    </a:p>
                    <a:p>
                      <a:endParaRPr lang="tr-TR" baseline="0" dirty="0" smtClean="0"/>
                    </a:p>
                    <a:p>
                      <a:r>
                        <a:rPr lang="tr-TR" baseline="0" dirty="0" smtClean="0"/>
                        <a:t>ör. </a:t>
                      </a:r>
                      <a:r>
                        <a:rPr lang="tr-TR" baseline="0" dirty="0" err="1" smtClean="0"/>
                        <a:t>IF</a:t>
                      </a:r>
                      <a:r>
                        <a:rPr lang="tr-TR" baseline="-25000" dirty="0" err="1" smtClean="0"/>
                        <a:t>2017</a:t>
                      </a:r>
                      <a:r>
                        <a:rPr lang="tr-TR" baseline="0" dirty="0" smtClean="0"/>
                        <a:t> = 4.5, </a:t>
                      </a:r>
                    </a:p>
                    <a:p>
                      <a:r>
                        <a:rPr lang="tr-TR" baseline="0" dirty="0" smtClean="0"/>
                        <a:t>ilgili derginin 2015 ve </a:t>
                      </a:r>
                      <a:r>
                        <a:rPr lang="tr-TR" baseline="0" dirty="0" err="1" smtClean="0"/>
                        <a:t>2016’da</a:t>
                      </a:r>
                      <a:r>
                        <a:rPr lang="tr-TR" baseline="0" dirty="0" smtClean="0"/>
                        <a:t> basılmış yayınlarına 2017 yılında verilmiş ortalama atıf = 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Kolay anlaşılır olması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Uzun süredir dergi</a:t>
                      </a:r>
                      <a:r>
                        <a:rPr lang="tr-TR" baseline="0" dirty="0" smtClean="0"/>
                        <a:t> seçimlerinde kullanılıyor olması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Büyük miktarda dergi için ölçülüyor olması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Alanlar arası atıf sıklığı farklarını dikkate almaması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Atıf</a:t>
                      </a:r>
                      <a:r>
                        <a:rPr lang="tr-TR" baseline="0" dirty="0" smtClean="0"/>
                        <a:t> sayısı bakımından aykırı durumlardan etkilenmesi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Derleme makalelerin basıldığı dergilerin lehine yanlılık göstermesi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88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Source </a:t>
            </a:r>
            <a:r>
              <a:rPr lang="tr-TR" sz="4000" dirty="0" err="1" smtClean="0"/>
              <a:t>Normalized</a:t>
            </a:r>
            <a:r>
              <a:rPr lang="tr-TR" sz="4000" dirty="0" smtClean="0"/>
              <a:t> </a:t>
            </a:r>
            <a:r>
              <a:rPr lang="tr-TR" sz="4000" dirty="0" err="1" smtClean="0"/>
              <a:t>Impact</a:t>
            </a:r>
            <a:r>
              <a:rPr lang="tr-TR" sz="4000" dirty="0" smtClean="0"/>
              <a:t> </a:t>
            </a:r>
            <a:r>
              <a:rPr lang="tr-TR" sz="4000" dirty="0" err="1" smtClean="0"/>
              <a:t>per</a:t>
            </a:r>
            <a:r>
              <a:rPr lang="tr-TR" sz="4000" dirty="0" smtClean="0"/>
              <a:t> </a:t>
            </a:r>
            <a:r>
              <a:rPr lang="tr-TR" sz="4000" dirty="0" err="1" smtClean="0"/>
              <a:t>Paper</a:t>
            </a:r>
            <a:r>
              <a:rPr lang="tr-TR" sz="4000" dirty="0" smtClean="0"/>
              <a:t> (</a:t>
            </a:r>
            <a:r>
              <a:rPr lang="tr-TR" sz="4000" dirty="0" err="1" smtClean="0"/>
              <a:t>SNIP</a:t>
            </a:r>
            <a:r>
              <a:rPr lang="tr-TR" sz="4000" dirty="0" smtClean="0"/>
              <a:t>)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29311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77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5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Kısa</a:t>
                      </a:r>
                      <a:r>
                        <a:rPr lang="tr-TR" baseline="0" dirty="0" smtClean="0"/>
                        <a:t> Tanım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Güçlü</a:t>
                      </a:r>
                      <a:r>
                        <a:rPr lang="tr-TR" baseline="0" dirty="0" smtClean="0"/>
                        <a:t>  Yanlar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Kısıtlar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Bir</a:t>
                      </a:r>
                      <a:r>
                        <a:rPr lang="tr-TR" baseline="0" dirty="0" smtClean="0"/>
                        <a:t> derginin son 3 yılda basılan yayınlarına son yıl yapılan ortalama </a:t>
                      </a:r>
                      <a:r>
                        <a:rPr lang="tr-TR" baseline="0" dirty="0" err="1" smtClean="0"/>
                        <a:t>atıfın</a:t>
                      </a:r>
                      <a:r>
                        <a:rPr lang="tr-TR" baseline="0" dirty="0" smtClean="0"/>
                        <a:t> ilgili alandaki dergilerin ortalama referans sayısına oranı</a:t>
                      </a:r>
                    </a:p>
                    <a:p>
                      <a:endParaRPr lang="tr-TR" baseline="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Alanlar arası farklılıkları hesaba katması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İlgili</a:t>
                      </a:r>
                      <a:r>
                        <a:rPr lang="tr-TR" baseline="0" dirty="0" smtClean="0"/>
                        <a:t> alan o dergiye atıf veren makaleler olarak tanımlandığı için alan taksonomisinden bağımsız olması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Zor</a:t>
                      </a:r>
                      <a:r>
                        <a:rPr lang="tr-TR" baseline="0" dirty="0" smtClean="0"/>
                        <a:t> anlaşılır olması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Atıf</a:t>
                      </a:r>
                      <a:r>
                        <a:rPr lang="tr-TR" baseline="0" dirty="0" smtClean="0"/>
                        <a:t> sayısı bakımından aykırı durumlardan etkilenmesi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Derleme makalelerin basıldığı dergilerin lehine yanlılık göstermesi</a:t>
                      </a:r>
                      <a:endParaRPr lang="en-US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tr-TR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24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06722"/>
            <a:ext cx="6508377" cy="1143000"/>
          </a:xfrm>
        </p:spPr>
        <p:txBody>
          <a:bodyPr/>
          <a:lstStyle/>
          <a:p>
            <a:r>
              <a:rPr lang="tr-TR" sz="3200" dirty="0">
                <a:latin typeface="Verdana"/>
                <a:cs typeface="Verdana"/>
              </a:rPr>
              <a:t>URAP Çalışmalarının Genel Görünümü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54169"/>
            <a:ext cx="8347816" cy="4650655"/>
          </a:xfrm>
        </p:spPr>
        <p:txBody>
          <a:bodyPr>
            <a:normAutofit/>
          </a:bodyPr>
          <a:lstStyle/>
          <a:p>
            <a:r>
              <a:rPr lang="tr-TR" sz="2800" dirty="0">
                <a:latin typeface="Calibri Light"/>
                <a:cs typeface="Calibri Light"/>
              </a:rPr>
              <a:t>URAP Türkiye Sıralaması</a:t>
            </a:r>
          </a:p>
          <a:p>
            <a:r>
              <a:rPr lang="tr-TR" sz="2800" dirty="0">
                <a:latin typeface="Calibri Light"/>
                <a:cs typeface="Calibri Light"/>
              </a:rPr>
              <a:t>URAP Dünya Sıralaması</a:t>
            </a:r>
          </a:p>
          <a:p>
            <a:r>
              <a:rPr lang="tr-TR" sz="2800" dirty="0">
                <a:latin typeface="Calibri Light"/>
                <a:cs typeface="Calibri Light"/>
              </a:rPr>
              <a:t>URAP Alan Sıralaması</a:t>
            </a:r>
          </a:p>
          <a:p>
            <a:r>
              <a:rPr lang="tr-TR" sz="2800" dirty="0">
                <a:latin typeface="Calibri Light"/>
                <a:cs typeface="Calibri Light"/>
              </a:rPr>
              <a:t>Yayın verileri üzerine </a:t>
            </a:r>
            <a:r>
              <a:rPr lang="tr-TR" sz="2800" dirty="0" err="1">
                <a:latin typeface="Calibri Light"/>
                <a:cs typeface="Calibri Light"/>
              </a:rPr>
              <a:t>bibliyometrik</a:t>
            </a:r>
            <a:r>
              <a:rPr lang="tr-TR" sz="2800" dirty="0">
                <a:latin typeface="Calibri Light"/>
                <a:cs typeface="Calibri Light"/>
              </a:rPr>
              <a:t> araştırmalar</a:t>
            </a:r>
          </a:p>
          <a:p>
            <a:r>
              <a:rPr lang="tr-TR" sz="2800" dirty="0">
                <a:latin typeface="Calibri Light"/>
                <a:cs typeface="Calibri Light"/>
              </a:rPr>
              <a:t>Dünya sıralamalarında Türk üniversitelerinin konumunu özetleyen raporlar</a:t>
            </a:r>
          </a:p>
          <a:p>
            <a:r>
              <a:rPr lang="tr-TR" sz="2800" dirty="0">
                <a:latin typeface="Calibri Light"/>
                <a:cs typeface="Calibri Light"/>
              </a:rPr>
              <a:t>Araştırmalar gönüllü bir araştırma ekibi tarafından ODTÜ’nün sağladığı altyapı desteği ile yürütülmektedir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2934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SCImago</a:t>
            </a:r>
            <a:r>
              <a:rPr lang="tr-TR" dirty="0" smtClean="0"/>
              <a:t> </a:t>
            </a:r>
            <a:r>
              <a:rPr lang="tr-TR" dirty="0" err="1" smtClean="0"/>
              <a:t>Journal</a:t>
            </a:r>
            <a:r>
              <a:rPr lang="tr-TR" dirty="0" smtClean="0"/>
              <a:t> </a:t>
            </a:r>
            <a:r>
              <a:rPr lang="tr-TR" dirty="0" err="1" smtClean="0"/>
              <a:t>Rank</a:t>
            </a:r>
            <a:r>
              <a:rPr lang="tr-TR" dirty="0" smtClean="0"/>
              <a:t> (</a:t>
            </a:r>
            <a:r>
              <a:rPr lang="tr-TR" dirty="0" err="1" smtClean="0"/>
              <a:t>SJR</a:t>
            </a:r>
            <a:r>
              <a:rPr lang="tr-TR" dirty="0" smtClean="0"/>
              <a:t>) ve </a:t>
            </a:r>
            <a:r>
              <a:rPr lang="tr-TR" dirty="0" err="1" smtClean="0"/>
              <a:t>EigenFactor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3754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77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5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Kısa</a:t>
                      </a:r>
                      <a:r>
                        <a:rPr lang="tr-TR" baseline="0" dirty="0" smtClean="0"/>
                        <a:t> Tanım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Güçlü</a:t>
                      </a:r>
                      <a:r>
                        <a:rPr lang="tr-TR" baseline="0" dirty="0" smtClean="0"/>
                        <a:t>  Yanlar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Kısıtlar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Dergiler arası atıf ağını</a:t>
                      </a:r>
                      <a:r>
                        <a:rPr lang="tr-TR" baseline="0" dirty="0" smtClean="0"/>
                        <a:t> çıkarıp merkezi ağırlığı fazla olan dergilerden gelen atıflara daha çok ağırlık verilerek elde edilen değer</a:t>
                      </a:r>
                    </a:p>
                    <a:p>
                      <a:endParaRPr lang="tr-TR" baseline="0" dirty="0" smtClean="0"/>
                    </a:p>
                    <a:p>
                      <a:r>
                        <a:rPr lang="tr-TR" baseline="0" dirty="0" smtClean="0"/>
                        <a:t>(Google </a:t>
                      </a:r>
                      <a:r>
                        <a:rPr lang="tr-TR" baseline="0" dirty="0" err="1" smtClean="0"/>
                        <a:t>PageRank</a:t>
                      </a:r>
                      <a:r>
                        <a:rPr lang="tr-TR" baseline="0" dirty="0" smtClean="0"/>
                        <a:t> algoritmasına benzerdir)</a:t>
                      </a:r>
                    </a:p>
                    <a:p>
                      <a:endParaRPr lang="tr-TR" baseline="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Alanlar arası farklılıkları hesaba katması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Tüm</a:t>
                      </a:r>
                      <a:r>
                        <a:rPr lang="tr-TR" baseline="0" dirty="0" smtClean="0"/>
                        <a:t> dergiler arası atıf ilişkilerini hesaba katması</a:t>
                      </a:r>
                      <a:endParaRPr lang="tr-T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smtClean="0"/>
                        <a:t>Elde edilen değerlerin anlaşılması</a:t>
                      </a:r>
                      <a:r>
                        <a:rPr lang="tr-TR" baseline="0" dirty="0" smtClean="0"/>
                        <a:t> zor ölçeğe dönüşmesi (ör. 0.02)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smtClean="0"/>
                        <a:t>Dergiler arası eşitsizliği daha da arttırması (</a:t>
                      </a:r>
                      <a:r>
                        <a:rPr lang="tr-TR" baseline="0" dirty="0" err="1" smtClean="0"/>
                        <a:t>Matthew</a:t>
                      </a:r>
                      <a:r>
                        <a:rPr lang="tr-TR" baseline="0" dirty="0" smtClean="0"/>
                        <a:t> etkisi – zenginin daha da zenginleşmesi)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480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536" y="0"/>
            <a:ext cx="7886700" cy="1325563"/>
          </a:xfrm>
        </p:spPr>
        <p:txBody>
          <a:bodyPr/>
          <a:lstStyle/>
          <a:p>
            <a:r>
              <a:rPr lang="tr-TR" dirty="0" smtClean="0"/>
              <a:t>İşbirlikleri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39536" y="1128938"/>
          <a:ext cx="7886700" cy="4546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77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5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Kısa</a:t>
                      </a:r>
                      <a:r>
                        <a:rPr lang="tr-TR" baseline="0" dirty="0" smtClean="0"/>
                        <a:t> Tanım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Güçlü</a:t>
                      </a:r>
                      <a:r>
                        <a:rPr lang="tr-TR" baseline="0" dirty="0" smtClean="0"/>
                        <a:t>  Yanlar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Kısıtlar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Uluslararası veya ulusal</a:t>
                      </a:r>
                      <a:r>
                        <a:rPr lang="tr-TR" sz="1600" baseline="0" dirty="0" smtClean="0"/>
                        <a:t> düzeyde, kurum dışından yazarlarla birlikte yapılan yayın sayısı</a:t>
                      </a:r>
                    </a:p>
                    <a:p>
                      <a:endParaRPr lang="tr-TR" sz="1600" baseline="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sz="1600" dirty="0" smtClean="0"/>
                        <a:t>Uluslararası</a:t>
                      </a:r>
                      <a:r>
                        <a:rPr lang="tr-TR" sz="1600" baseline="0" dirty="0" smtClean="0"/>
                        <a:t> bilimsel ağlardaki konumu göstermesi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sz="1600" baseline="0" dirty="0" smtClean="0"/>
                        <a:t>İşbirliklerini bir çıktı olarak somutlaştırması</a:t>
                      </a:r>
                      <a:endParaRPr lang="tr-T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sz="1600" dirty="0" smtClean="0"/>
                        <a:t>İşbirliğinin</a:t>
                      </a:r>
                      <a:r>
                        <a:rPr lang="tr-TR" sz="1600" baseline="0" dirty="0" smtClean="0"/>
                        <a:t> niteliğini ölçmekteki zorluklar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sz="1600" baseline="0" dirty="0" smtClean="0"/>
                        <a:t>Ör. çok yazarlı makalelerdeki bireysel katkının ölçülmesindeki zorluklar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Mobilite</a:t>
                      </a:r>
                      <a:r>
                        <a:rPr lang="tr-TR" sz="1600" dirty="0" smtClean="0"/>
                        <a:t> – yazarların araştırma kariyerlerinde</a:t>
                      </a:r>
                      <a:r>
                        <a:rPr lang="tr-TR" sz="1600" baseline="0" dirty="0" smtClean="0"/>
                        <a:t> yaptıkları dolaşımın çeşitliliği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sz="1600" dirty="0" smtClean="0"/>
                        <a:t>Yayınlara yazar</a:t>
                      </a:r>
                      <a:r>
                        <a:rPr lang="tr-TR" sz="1600" baseline="0" dirty="0" smtClean="0"/>
                        <a:t> seviyesinde uzun bir zaman penceresi içinde bakılması, dolaşım etkisinin gözlenmesini mümkün hale getirmiştir.</a:t>
                      </a:r>
                      <a:endParaRPr lang="tr-T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sz="1600" dirty="0" smtClean="0"/>
                        <a:t>Dolaşım sırasında</a:t>
                      </a:r>
                      <a:r>
                        <a:rPr lang="tr-TR" sz="1600" baseline="0" dirty="0" smtClean="0"/>
                        <a:t> yapılan yayınlarda kurum bilgisi doğru verilmemiş olabilir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Disiplinlerarasılık</a:t>
                      </a:r>
                      <a:r>
                        <a:rPr lang="tr-TR" sz="1600" baseline="0" dirty="0" smtClean="0"/>
                        <a:t> – yayınların birden fazla disiplin altında tasnif edilebilirliği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sz="1600" dirty="0" smtClean="0"/>
                        <a:t>Yakın alanlardan gelen atıfların</a:t>
                      </a:r>
                      <a:r>
                        <a:rPr lang="tr-TR" sz="1600" baseline="0" dirty="0" smtClean="0"/>
                        <a:t> tespiti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sz="1600" baseline="0" dirty="0" smtClean="0"/>
                        <a:t>Etkinin bilimsel alanlara ne kadar yaygınlaştığının gözlenebilir hale gelmesi</a:t>
                      </a:r>
                      <a:endParaRPr lang="tr-T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sz="1600" dirty="0" err="1" smtClean="0"/>
                        <a:t>Alaln</a:t>
                      </a:r>
                      <a:r>
                        <a:rPr lang="tr-TR" sz="1600" dirty="0" smtClean="0"/>
                        <a:t> tanımlarının yapılmasındaki zorluklar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323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1143000"/>
          </a:xfrm>
        </p:spPr>
        <p:txBody>
          <a:bodyPr/>
          <a:lstStyle/>
          <a:p>
            <a:r>
              <a:rPr lang="tr-TR" sz="3200" dirty="0">
                <a:latin typeface="Verdana"/>
                <a:cs typeface="Verdana"/>
              </a:rPr>
              <a:t>URAP Türkiye Üniversiteleri Sıralaması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43790"/>
            <a:ext cx="8347816" cy="5163229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tr-TR" sz="2800" dirty="0" smtClean="0">
                <a:latin typeface="Calibri Light"/>
                <a:cs typeface="Calibri Light"/>
              </a:rPr>
              <a:t>157 </a:t>
            </a:r>
            <a:r>
              <a:rPr lang="tr-TR" sz="2800" dirty="0">
                <a:latin typeface="Calibri Light"/>
                <a:cs typeface="Calibri Light"/>
              </a:rPr>
              <a:t>üniversite sıralamaya dahil edilmektedir</a:t>
            </a:r>
          </a:p>
          <a:p>
            <a:pPr>
              <a:lnSpc>
                <a:spcPct val="110000"/>
              </a:lnSpc>
            </a:pPr>
            <a:r>
              <a:rPr lang="tr-TR" sz="2800" dirty="0">
                <a:latin typeface="Calibri Light"/>
                <a:cs typeface="Calibri Light"/>
              </a:rPr>
              <a:t>Sıralamaya dahil edilme kriterleri</a:t>
            </a:r>
          </a:p>
          <a:p>
            <a:pPr lvl="1">
              <a:lnSpc>
                <a:spcPct val="110000"/>
              </a:lnSpc>
            </a:pPr>
            <a:r>
              <a:rPr lang="tr-TR" sz="2600" dirty="0">
                <a:latin typeface="Calibri Light"/>
                <a:cs typeface="Calibri Light"/>
              </a:rPr>
              <a:t>4 yıllık lisans programı olması ve mezun vermiş olması</a:t>
            </a:r>
          </a:p>
          <a:p>
            <a:pPr lvl="1">
              <a:lnSpc>
                <a:spcPct val="110000"/>
              </a:lnSpc>
            </a:pPr>
            <a:r>
              <a:rPr lang="tr-TR" sz="2600" dirty="0">
                <a:latin typeface="Calibri Light"/>
                <a:cs typeface="Calibri Light"/>
              </a:rPr>
              <a:t>YÖK veri tabanında öğretim üyesi ve öğrenci sayılarının yer alıyor olması</a:t>
            </a:r>
          </a:p>
          <a:p>
            <a:pPr>
              <a:lnSpc>
                <a:spcPct val="110000"/>
              </a:lnSpc>
            </a:pPr>
            <a:r>
              <a:rPr lang="tr-TR" sz="2800" dirty="0">
                <a:latin typeface="Calibri Light"/>
                <a:cs typeface="Calibri Light"/>
              </a:rPr>
              <a:t>Türk üniversitelerinin özelliklerine göre alt sıralamalar</a:t>
            </a:r>
          </a:p>
          <a:p>
            <a:pPr lvl="1">
              <a:lnSpc>
                <a:spcPct val="110000"/>
              </a:lnSpc>
            </a:pPr>
            <a:r>
              <a:rPr lang="tr-TR" sz="2600" dirty="0">
                <a:latin typeface="Calibri Light"/>
                <a:cs typeface="Calibri Light"/>
              </a:rPr>
              <a:t>Devlet/Vakıf Üniversiteleri</a:t>
            </a:r>
          </a:p>
          <a:p>
            <a:pPr lvl="1">
              <a:lnSpc>
                <a:spcPct val="110000"/>
              </a:lnSpc>
            </a:pPr>
            <a:r>
              <a:rPr lang="tr-TR" sz="2600" dirty="0">
                <a:latin typeface="Calibri Light"/>
                <a:cs typeface="Calibri Light"/>
              </a:rPr>
              <a:t>Tıp fakültesi olan, olmayan üniversiteler</a:t>
            </a:r>
          </a:p>
          <a:p>
            <a:pPr lvl="1">
              <a:lnSpc>
                <a:spcPct val="110000"/>
              </a:lnSpc>
            </a:pPr>
            <a:r>
              <a:rPr lang="tr-TR" sz="2600" dirty="0">
                <a:latin typeface="Calibri Light"/>
                <a:cs typeface="Calibri Light"/>
              </a:rPr>
              <a:t>2000 yılından önce ve sonra kurulan üniversiteler</a:t>
            </a:r>
          </a:p>
          <a:p>
            <a:pPr lvl="1">
              <a:lnSpc>
                <a:spcPct val="110000"/>
              </a:lnSpc>
            </a:pPr>
            <a:r>
              <a:rPr lang="tr-TR" sz="2600" dirty="0">
                <a:latin typeface="Calibri Light"/>
                <a:cs typeface="Calibri Light"/>
              </a:rPr>
              <a:t>Doktora programı olan/olmayan üniversiteler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1780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457" y="300790"/>
            <a:ext cx="6508377" cy="1143000"/>
          </a:xfrm>
        </p:spPr>
        <p:txBody>
          <a:bodyPr/>
          <a:lstStyle/>
          <a:p>
            <a:r>
              <a:rPr lang="tr-TR" sz="3200" dirty="0">
                <a:latin typeface="Verdana"/>
                <a:cs typeface="Verdana"/>
              </a:rPr>
              <a:t>URAP Türkiye Üniversiteleri Sıralaması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63423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graphicFrame>
        <p:nvGraphicFramePr>
          <p:cNvPr id="8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0701282"/>
              </p:ext>
            </p:extLst>
          </p:nvPr>
        </p:nvGraphicFramePr>
        <p:xfrm>
          <a:off x="376585" y="1600010"/>
          <a:ext cx="7702544" cy="4258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2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0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024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9634"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r-TR" sz="20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0" i="0" noProof="0" dirty="0">
                          <a:effectLst/>
                          <a:latin typeface="Calibri"/>
                          <a:cs typeface="Calibri"/>
                        </a:rPr>
                        <a:t>Kriter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0" i="0" noProof="0" dirty="0" smtClean="0">
                          <a:effectLst/>
                          <a:latin typeface="Calibri"/>
                          <a:cs typeface="Calibri"/>
                        </a:rPr>
                        <a:t>Tarih</a:t>
                      </a:r>
                      <a:endParaRPr lang="tr-TR" sz="20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0" i="0" noProof="0" dirty="0">
                          <a:effectLst/>
                          <a:latin typeface="Calibri"/>
                          <a:cs typeface="Calibri"/>
                        </a:rPr>
                        <a:t>Kapsam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67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1*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Makale </a:t>
                      </a: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Sayısı (</a:t>
                      </a:r>
                      <a:r>
                        <a:rPr lang="tr-TR" sz="1800" b="0" i="0" baseline="0" noProof="0" dirty="0" err="1" smtClean="0">
                          <a:effectLst/>
                          <a:latin typeface="Calibri"/>
                          <a:cs typeface="Calibri"/>
                        </a:rPr>
                        <a:t>Q1,Q2,Q3</a:t>
                      </a:r>
                      <a:r>
                        <a:rPr lang="tr-TR" sz="1800" b="0" i="0" baseline="0" noProof="0" dirty="0" smtClean="0">
                          <a:effectLst/>
                          <a:latin typeface="Calibri"/>
                          <a:cs typeface="Calibri"/>
                        </a:rPr>
                        <a:t>)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2017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Araştırma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67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2*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Öğretim Üyesi Başına Düşen Makale Sayısı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2017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Araştırma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67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3*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Atıf </a:t>
                      </a: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Sayısı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2013-2017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Araştırma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67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4*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Öğretim Üyesi Başına Düşen  Atıf Sayısı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2013-2017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Araştırma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67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>
                          <a:effectLst/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Toplam Bilimsel Doküman Sayısı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2013-2017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Araştırma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373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>
                          <a:effectLst/>
                          <a:latin typeface="Calibri"/>
                          <a:cs typeface="Calibri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Öğretim Üyesi Başına Düşen Toplam Bilimsel Doküman Sayısı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2013-2017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Araştırma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567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>
                          <a:effectLst/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Doktora Öğrenci Sayısı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2017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Eğitim ve Araştırma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67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>
                          <a:effectLst/>
                          <a:latin typeface="Calibri"/>
                          <a:cs typeface="Calibri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Doktora Öğrenci Oranı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2017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Eğitim ve Araştırma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67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>
                          <a:effectLst/>
                          <a:latin typeface="Calibri"/>
                          <a:cs typeface="Calibri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Öğretim Üyesi Başına Düşen Öğrenci Sayısı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 smtClean="0">
                          <a:effectLst/>
                          <a:latin typeface="Calibri"/>
                          <a:cs typeface="Calibri"/>
                        </a:rPr>
                        <a:t>2017</a:t>
                      </a:r>
                      <a:endParaRPr lang="tr-TR" sz="1800" b="0" i="0" noProof="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0" i="0" noProof="0" dirty="0">
                          <a:effectLst/>
                          <a:latin typeface="Calibri"/>
                          <a:cs typeface="Calibri"/>
                        </a:rPr>
                        <a:t>Eğitim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38318" y="6294091"/>
            <a:ext cx="6705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Veri Kaynağı: </a:t>
            </a:r>
            <a:r>
              <a:rPr lang="tr-TR" dirty="0" err="1" smtClean="0"/>
              <a:t>Clarivate</a:t>
            </a:r>
            <a:r>
              <a:rPr lang="tr-TR" dirty="0" smtClean="0"/>
              <a:t> </a:t>
            </a:r>
            <a:r>
              <a:rPr lang="tr-TR" dirty="0" err="1" smtClean="0"/>
              <a:t>Analytics</a:t>
            </a:r>
            <a:r>
              <a:rPr lang="tr-TR" dirty="0" smtClean="0"/>
              <a:t> </a:t>
            </a:r>
            <a:r>
              <a:rPr lang="tr-TR" dirty="0" err="1" smtClean="0"/>
              <a:t>InCites</a:t>
            </a:r>
            <a:r>
              <a:rPr lang="tr-TR" dirty="0" smtClean="0"/>
              <a:t> ve YÖK istatistikleri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76585" y="5858750"/>
            <a:ext cx="590421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500" dirty="0"/>
              <a:t>*1000 ve daha yüksek sayıda ortak yazarlı makaleler hariç</a:t>
            </a:r>
          </a:p>
        </p:txBody>
      </p:sp>
    </p:spTree>
    <p:extLst>
      <p:ext uri="{BB962C8B-B14F-4D97-AF65-F5344CB8AC3E}">
        <p14:creationId xmlns:p14="http://schemas.microsoft.com/office/powerpoint/2010/main" val="31024883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0790"/>
            <a:ext cx="6508377" cy="540103"/>
          </a:xfrm>
        </p:spPr>
        <p:txBody>
          <a:bodyPr/>
          <a:lstStyle/>
          <a:p>
            <a:r>
              <a:rPr lang="tr-TR" dirty="0">
                <a:latin typeface="Verdana"/>
                <a:cs typeface="Verdana"/>
              </a:rPr>
              <a:t>Hacim etkisi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77420" y="16367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17300" y="16367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10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90853" y="291942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90853" y="372545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10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795763" y="449964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15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90853" y="531546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20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34688" y="163344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20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52076" y="163107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30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94397" y="163107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40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94892" y="163107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50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071866" y="1953012"/>
            <a:ext cx="2893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latin typeface="Calibri"/>
                <a:cs typeface="Calibri"/>
              </a:rPr>
              <a:t>Büyüklük bağımlı sıralama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5077704" y="4105193"/>
            <a:ext cx="3036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latin typeface="Calibri"/>
                <a:cs typeface="Calibri"/>
              </a:rPr>
              <a:t>Büyüklük bağımsız sıralama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-369869" y="7249050"/>
            <a:ext cx="9144000" cy="194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noProof="1">
              <a:solidFill>
                <a:schemeClr val="tx1"/>
              </a:solidFill>
            </a:endParaRPr>
          </a:p>
        </p:txBody>
      </p:sp>
      <p:graphicFrame>
        <p:nvGraphicFramePr>
          <p:cNvPr id="53" name="Chart 52">
            <a:extLst>
              <a:ext uri="{FF2B5EF4-FFF2-40B4-BE49-F238E27FC236}">
                <a16:creationId xmlns:a16="http://schemas.microsoft.com/office/drawing/2014/main" id="{321F3021-155D-2C4B-A138-3477BA0CBE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9419884"/>
              </p:ext>
            </p:extLst>
          </p:nvPr>
        </p:nvGraphicFramePr>
        <p:xfrm>
          <a:off x="1027417" y="2411463"/>
          <a:ext cx="5314410" cy="3787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6E5F3F31-ACA5-414F-829D-875D77C8B991}"/>
              </a:ext>
            </a:extLst>
          </p:cNvPr>
          <p:cNvSpPr txBox="1"/>
          <p:nvPr/>
        </p:nvSpPr>
        <p:spPr>
          <a:xfrm>
            <a:off x="5236004" y="2547556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ODTÜ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DCF5E82-039D-F644-8C42-D9965B52087E}"/>
              </a:ext>
            </a:extLst>
          </p:cNvPr>
          <p:cNvSpPr txBox="1"/>
          <p:nvPr/>
        </p:nvSpPr>
        <p:spPr>
          <a:xfrm>
            <a:off x="1742778" y="28935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Sabancı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508B826-9696-5B4B-A5D3-664F63E305F4}"/>
              </a:ext>
            </a:extLst>
          </p:cNvPr>
          <p:cNvSpPr txBox="1"/>
          <p:nvPr/>
        </p:nvSpPr>
        <p:spPr>
          <a:xfrm>
            <a:off x="1788487" y="2368963"/>
            <a:ext cx="110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Gebze T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DE37177-3788-C24C-BE1A-67DCD71939BB}"/>
              </a:ext>
            </a:extLst>
          </p:cNvPr>
          <p:cNvSpPr txBox="1"/>
          <p:nvPr/>
        </p:nvSpPr>
        <p:spPr>
          <a:xfrm>
            <a:off x="1316727" y="269065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Koç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92B2835-8579-1D40-A2F9-96B304D6398E}"/>
              </a:ext>
            </a:extLst>
          </p:cNvPr>
          <p:cNvSpPr txBox="1"/>
          <p:nvPr/>
        </p:nvSpPr>
        <p:spPr>
          <a:xfrm>
            <a:off x="3779399" y="3052796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Bilkent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5435654-827D-2F4E-A659-E18708219653}"/>
              </a:ext>
            </a:extLst>
          </p:cNvPr>
          <p:cNvSpPr txBox="1"/>
          <p:nvPr/>
        </p:nvSpPr>
        <p:spPr>
          <a:xfrm>
            <a:off x="3102244" y="340958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Boğaziçi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5929792-E987-E04A-B48D-8AED6231970E}"/>
              </a:ext>
            </a:extLst>
          </p:cNvPr>
          <p:cNvSpPr txBox="1"/>
          <p:nvPr/>
        </p:nvSpPr>
        <p:spPr>
          <a:xfrm>
            <a:off x="5026652" y="3570339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İTÜ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6FA255B-DFD3-D743-92EE-0820938BFB94}"/>
              </a:ext>
            </a:extLst>
          </p:cNvPr>
          <p:cNvSpPr txBox="1"/>
          <p:nvPr/>
        </p:nvSpPr>
        <p:spPr>
          <a:xfrm>
            <a:off x="4817300" y="3953961"/>
            <a:ext cx="161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Hacettepe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7D53D0-FA8D-AF47-822D-D066C5E8BC35}"/>
              </a:ext>
            </a:extLst>
          </p:cNvPr>
          <p:cNvSpPr txBox="1"/>
          <p:nvPr/>
        </p:nvSpPr>
        <p:spPr>
          <a:xfrm>
            <a:off x="5088480" y="4314978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Ankara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5CC9ED6-3971-A64C-860C-5E5E4C753DA7}"/>
              </a:ext>
            </a:extLst>
          </p:cNvPr>
          <p:cNvSpPr txBox="1"/>
          <p:nvPr/>
        </p:nvSpPr>
        <p:spPr>
          <a:xfrm>
            <a:off x="5026652" y="4964165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Ege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131A821-9F06-2C4A-951C-62CD9523B150}"/>
              </a:ext>
            </a:extLst>
          </p:cNvPr>
          <p:cNvSpPr txBox="1"/>
          <p:nvPr/>
        </p:nvSpPr>
        <p:spPr>
          <a:xfrm>
            <a:off x="5458517" y="5180803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İstanbul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1FF75CD-990E-1246-AA1E-58C246221021}"/>
              </a:ext>
            </a:extLst>
          </p:cNvPr>
          <p:cNvSpPr txBox="1"/>
          <p:nvPr/>
        </p:nvSpPr>
        <p:spPr>
          <a:xfrm>
            <a:off x="5387327" y="5681125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3">
                    <a:lumMod val="50000"/>
                  </a:schemeClr>
                </a:solidFill>
              </a:rPr>
              <a:t>Gazi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06C26F9-24D9-584B-BFE1-E6CCDB1FFDC1}"/>
              </a:ext>
            </a:extLst>
          </p:cNvPr>
          <p:cNvSpPr/>
          <p:nvPr/>
        </p:nvSpPr>
        <p:spPr>
          <a:xfrm>
            <a:off x="1213596" y="2353122"/>
            <a:ext cx="5217891" cy="369733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3961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2889</TotalTime>
  <Words>2504</Words>
  <Application>Microsoft Office PowerPoint</Application>
  <PresentationFormat>Ekran Gösterisi (4:3)</PresentationFormat>
  <Paragraphs>616</Paragraphs>
  <Slides>61</Slides>
  <Notes>6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61</vt:i4>
      </vt:variant>
    </vt:vector>
  </HeadingPairs>
  <TitlesOfParts>
    <vt:vector size="71" baseType="lpstr">
      <vt:lpstr>Arial</vt:lpstr>
      <vt:lpstr>Calibri</vt:lpstr>
      <vt:lpstr>Calibri Light</vt:lpstr>
      <vt:lpstr>Cambria Math</vt:lpstr>
      <vt:lpstr>Century Gothic</vt:lpstr>
      <vt:lpstr>Times New Roman</vt:lpstr>
      <vt:lpstr>Verdana</vt:lpstr>
      <vt:lpstr>Wingdings 2</vt:lpstr>
      <vt:lpstr>Plaza</vt:lpstr>
      <vt:lpstr>Office Theme</vt:lpstr>
      <vt:lpstr> Üniversite Sıralamalarında Bibliyometri Uygulamaları</vt:lpstr>
      <vt:lpstr>Üniversite Sıralamaları</vt:lpstr>
      <vt:lpstr>Üniversite Sıralamaları</vt:lpstr>
      <vt:lpstr>URAP</vt:lpstr>
      <vt:lpstr>URAP amaçları</vt:lpstr>
      <vt:lpstr>URAP Çalışmalarının Genel Görünümü</vt:lpstr>
      <vt:lpstr>URAP Türkiye Üniversiteleri Sıralaması</vt:lpstr>
      <vt:lpstr>URAP Türkiye Üniversiteleri Sıralaması</vt:lpstr>
      <vt:lpstr>Hacim etkisi</vt:lpstr>
      <vt:lpstr>URAP Dünya Sıralaması</vt:lpstr>
      <vt:lpstr>URAP Dünya Sıralaması</vt:lpstr>
      <vt:lpstr>URAP Dünya Sıralaması</vt:lpstr>
      <vt:lpstr>URAP Dünya Sıralaması</vt:lpstr>
      <vt:lpstr>URAP Dünya Sıralaması</vt:lpstr>
      <vt:lpstr>URAP Dünya Alan Sıralaması</vt:lpstr>
      <vt:lpstr>PowerPoint Sunusu</vt:lpstr>
      <vt:lpstr>PowerPoint Sunusu</vt:lpstr>
      <vt:lpstr>URAP Araştırma</vt:lpstr>
      <vt:lpstr>Sıralama Sistemleri: Gelişmeler</vt:lpstr>
      <vt:lpstr>CERN Etkisi</vt:lpstr>
      <vt:lpstr>2013-2017 arası 1000 üzeri ortak yazarı olan yayınlar</vt:lpstr>
      <vt:lpstr>CERN Etkisi</vt:lpstr>
      <vt:lpstr>CERN Etkisi</vt:lpstr>
      <vt:lpstr>CERN Etkisi</vt:lpstr>
      <vt:lpstr>CERN Etkisi</vt:lpstr>
      <vt:lpstr>CERN Etkisi</vt:lpstr>
      <vt:lpstr>CERN Etkisi</vt:lpstr>
      <vt:lpstr>CERN Etkisi</vt:lpstr>
      <vt:lpstr>CERN Etkisi</vt:lpstr>
      <vt:lpstr>CERN Etkisi</vt:lpstr>
      <vt:lpstr>Dergi Etki Dilimleri</vt:lpstr>
      <vt:lpstr>Dergi Etki Dilimleri Dağılımı (2012-2016)</vt:lpstr>
      <vt:lpstr>Dergi Etki Dilimleri</vt:lpstr>
      <vt:lpstr>Dergi Etki Dilimleri</vt:lpstr>
      <vt:lpstr>Dergi Etki Dilimleri</vt:lpstr>
      <vt:lpstr>Dergi Etki Dilimleri</vt:lpstr>
      <vt:lpstr>Dergi Etki Dilimleri</vt:lpstr>
      <vt:lpstr>Uluslararası Sıralamalardaki Genel Görünüm</vt:lpstr>
      <vt:lpstr>PowerPoint Sunusu</vt:lpstr>
      <vt:lpstr>YÖK Araştırma Üniversiteleri</vt:lpstr>
      <vt:lpstr>Yayın Çıktısı - Benchmark</vt:lpstr>
      <vt:lpstr>Uluslararası Yayın</vt:lpstr>
      <vt:lpstr>Etki Faktörü Yayın Oranı</vt:lpstr>
      <vt:lpstr>Atıf Puanı - Benchmark </vt:lpstr>
      <vt:lpstr>Örnek Durum: Nörobilim Araştırmaları</vt:lpstr>
      <vt:lpstr>Gözlemler</vt:lpstr>
      <vt:lpstr>URAP ekibinden teşekkürler</vt:lpstr>
      <vt:lpstr>PowerPoint Sunusu</vt:lpstr>
      <vt:lpstr>PowerPoint Sunusu</vt:lpstr>
      <vt:lpstr>PowerPoint Sunusu</vt:lpstr>
      <vt:lpstr>PowerPoint Sunusu</vt:lpstr>
      <vt:lpstr>Yayın Sayısı</vt:lpstr>
      <vt:lpstr>Atıf Sayısı</vt:lpstr>
      <vt:lpstr>Makale Başına Düşen Atıf Sayısı</vt:lpstr>
      <vt:lpstr>Bağıl Atıf Hızı (Relative Citation Rate)</vt:lpstr>
      <vt:lpstr>Hersh H-Indeks</vt:lpstr>
      <vt:lpstr>Toplam Etki Göstergesi</vt:lpstr>
      <vt:lpstr>Journal Impact Factor</vt:lpstr>
      <vt:lpstr>Source Normalized Impact per Paper (SNIP)</vt:lpstr>
      <vt:lpstr>SCImago Journal Rank (SJR) ve EigenFactor</vt:lpstr>
      <vt:lpstr>İşbirlikleri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URAP University Ranking by Academic Performance</dc:title>
  <dc:creator>Cengiz Acarturk</dc:creator>
  <cp:lastModifiedBy>Personel</cp:lastModifiedBy>
  <cp:revision>90</cp:revision>
  <dcterms:created xsi:type="dcterms:W3CDTF">2016-04-06T14:29:44Z</dcterms:created>
  <dcterms:modified xsi:type="dcterms:W3CDTF">2018-11-08T13:40:06Z</dcterms:modified>
</cp:coreProperties>
</file>