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6"/>
  </p:notesMasterIdLst>
  <p:sldIdLst>
    <p:sldId id="256" r:id="rId2"/>
    <p:sldId id="264" r:id="rId3"/>
    <p:sldId id="265" r:id="rId4"/>
    <p:sldId id="269" r:id="rId5"/>
    <p:sldId id="271" r:id="rId6"/>
    <p:sldId id="270" r:id="rId7"/>
    <p:sldId id="272" r:id="rId8"/>
    <p:sldId id="273" r:id="rId9"/>
    <p:sldId id="277" r:id="rId10"/>
    <p:sldId id="282" r:id="rId11"/>
    <p:sldId id="278" r:id="rId12"/>
    <p:sldId id="266" r:id="rId13"/>
    <p:sldId id="281" r:id="rId14"/>
    <p:sldId id="289" r:id="rId15"/>
    <p:sldId id="276" r:id="rId16"/>
    <p:sldId id="288" r:id="rId17"/>
    <p:sldId id="285" r:id="rId18"/>
    <p:sldId id="286" r:id="rId19"/>
    <p:sldId id="287" r:id="rId20"/>
    <p:sldId id="292" r:id="rId21"/>
    <p:sldId id="262" r:id="rId22"/>
    <p:sldId id="295" r:id="rId23"/>
    <p:sldId id="297" r:id="rId24"/>
    <p:sldId id="268" r:id="rId25"/>
    <p:sldId id="291" r:id="rId26"/>
    <p:sldId id="308" r:id="rId27"/>
    <p:sldId id="309" r:id="rId28"/>
    <p:sldId id="257" r:id="rId29"/>
    <p:sldId id="258" r:id="rId30"/>
    <p:sldId id="293" r:id="rId31"/>
    <p:sldId id="299" r:id="rId32"/>
    <p:sldId id="328" r:id="rId33"/>
    <p:sldId id="298" r:id="rId34"/>
    <p:sldId id="300" r:id="rId35"/>
    <p:sldId id="261" r:id="rId36"/>
    <p:sldId id="318" r:id="rId37"/>
    <p:sldId id="302" r:id="rId38"/>
    <p:sldId id="303" r:id="rId39"/>
    <p:sldId id="304" r:id="rId40"/>
    <p:sldId id="324" r:id="rId41"/>
    <p:sldId id="332" r:id="rId42"/>
    <p:sldId id="331" r:id="rId43"/>
    <p:sldId id="333" r:id="rId44"/>
    <p:sldId id="334" r:id="rId45"/>
    <p:sldId id="345" r:id="rId46"/>
    <p:sldId id="317" r:id="rId47"/>
    <p:sldId id="313" r:id="rId48"/>
    <p:sldId id="326" r:id="rId49"/>
    <p:sldId id="336" r:id="rId50"/>
    <p:sldId id="325" r:id="rId51"/>
    <p:sldId id="319" r:id="rId52"/>
    <p:sldId id="310" r:id="rId53"/>
    <p:sldId id="320" r:id="rId54"/>
    <p:sldId id="311" r:id="rId55"/>
    <p:sldId id="335" r:id="rId56"/>
    <p:sldId id="337" r:id="rId57"/>
    <p:sldId id="307" r:id="rId58"/>
    <p:sldId id="322" r:id="rId59"/>
    <p:sldId id="321" r:id="rId60"/>
    <p:sldId id="339" r:id="rId61"/>
    <p:sldId id="338" r:id="rId62"/>
    <p:sldId id="267" r:id="rId63"/>
    <p:sldId id="296" r:id="rId64"/>
    <p:sldId id="315" r:id="rId65"/>
    <p:sldId id="316" r:id="rId66"/>
    <p:sldId id="327" r:id="rId67"/>
    <p:sldId id="314" r:id="rId68"/>
    <p:sldId id="275" r:id="rId69"/>
    <p:sldId id="340" r:id="rId70"/>
    <p:sldId id="344" r:id="rId71"/>
    <p:sldId id="274" r:id="rId72"/>
    <p:sldId id="343" r:id="rId73"/>
    <p:sldId id="342" r:id="rId74"/>
    <p:sldId id="341" r:id="rId7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9B9B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08FB837D-C827-4EFA-A057-4D05807E0F7C}" styleName="Tema Uygulanmış Stil 1 - Vurgu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5758FB7-9AC5-4552-8A53-C91805E547FA}" styleName="Tema Uygulanmış Stil 1 - Vurgu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775DCB02-9BB8-47FD-8907-85C794F793BA}" styleName="Tema Uygulanmış Stil 1 - Vurgu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2D5ABB26-0587-4C30-8999-92F81FD0307C}" styleName="Stil Yok, Kılavuz Yok">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Açık Stil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691" autoAdjust="0"/>
    <p:restoredTop sz="75636" autoAdjust="0"/>
  </p:normalViewPr>
  <p:slideViewPr>
    <p:cSldViewPr snapToGrid="0">
      <p:cViewPr varScale="1">
        <p:scale>
          <a:sx n="55" d="100"/>
          <a:sy n="55" d="100"/>
        </p:scale>
        <p:origin x="127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 Bilgi Yer Tutucus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Veri Yer Tutucusu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D79202-18F3-4D30-A8EF-E1B9238A9F67}" type="datetimeFigureOut">
              <a:rPr lang="en-GB" smtClean="0"/>
              <a:t>23/03/2022</a:t>
            </a:fld>
            <a:endParaRPr lang="en-GB"/>
          </a:p>
        </p:txBody>
      </p:sp>
      <p:sp>
        <p:nvSpPr>
          <p:cNvPr id="4" name="Slayt Resmi Yer Tutucus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 Yer Tutucusu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GB"/>
          </a:p>
        </p:txBody>
      </p:sp>
      <p:sp>
        <p:nvSpPr>
          <p:cNvPr id="6" name="Alt Bilgi Yer Tutucus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ayt Numarası Yer Tutucus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C02D757-D3D2-4A01-A81E-559FBB2B5FC5}" type="slidenum">
              <a:rPr lang="en-GB" smtClean="0"/>
              <a:t>‹#›</a:t>
            </a:fld>
            <a:endParaRPr lang="en-GB"/>
          </a:p>
        </p:txBody>
      </p:sp>
    </p:spTree>
    <p:extLst>
      <p:ext uri="{BB962C8B-B14F-4D97-AF65-F5344CB8AC3E}">
        <p14:creationId xmlns:p14="http://schemas.microsoft.com/office/powerpoint/2010/main" val="4290928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sz="1200" kern="1200" dirty="0">
              <a:solidFill>
                <a:schemeClr val="tx1"/>
              </a:solidFill>
              <a:effectLst/>
              <a:latin typeface="+mn-lt"/>
              <a:ea typeface="+mn-ea"/>
              <a:cs typeface="+mn-cs"/>
            </a:endParaRPr>
          </a:p>
        </p:txBody>
      </p:sp>
      <p:sp>
        <p:nvSpPr>
          <p:cNvPr id="4" name="Slayt Numarası Yer Tutucusu 3"/>
          <p:cNvSpPr>
            <a:spLocks noGrp="1"/>
          </p:cNvSpPr>
          <p:nvPr>
            <p:ph type="sldNum" sz="quarter" idx="5"/>
          </p:nvPr>
        </p:nvSpPr>
        <p:spPr/>
        <p:txBody>
          <a:bodyPr/>
          <a:lstStyle/>
          <a:p>
            <a:fld id="{1C02D757-D3D2-4A01-A81E-559FBB2B5FC5}" type="slidenum">
              <a:rPr lang="en-GB" smtClean="0"/>
              <a:t>1</a:t>
            </a:fld>
            <a:endParaRPr lang="en-GB"/>
          </a:p>
        </p:txBody>
      </p:sp>
    </p:spTree>
    <p:extLst>
      <p:ext uri="{BB962C8B-B14F-4D97-AF65-F5344CB8AC3E}">
        <p14:creationId xmlns:p14="http://schemas.microsoft.com/office/powerpoint/2010/main" val="18312350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1C02D757-D3D2-4A01-A81E-559FBB2B5FC5}" type="slidenum">
              <a:rPr lang="en-GB" smtClean="0"/>
              <a:t>25</a:t>
            </a:fld>
            <a:endParaRPr lang="en-GB"/>
          </a:p>
        </p:txBody>
      </p:sp>
    </p:spTree>
    <p:extLst>
      <p:ext uri="{BB962C8B-B14F-4D97-AF65-F5344CB8AC3E}">
        <p14:creationId xmlns:p14="http://schemas.microsoft.com/office/powerpoint/2010/main" val="20340222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en-GB" dirty="0"/>
          </a:p>
        </p:txBody>
      </p:sp>
      <p:sp>
        <p:nvSpPr>
          <p:cNvPr id="4" name="Slayt Numarası Yer Tutucusu 3"/>
          <p:cNvSpPr>
            <a:spLocks noGrp="1"/>
          </p:cNvSpPr>
          <p:nvPr>
            <p:ph type="sldNum" sz="quarter" idx="5"/>
          </p:nvPr>
        </p:nvSpPr>
        <p:spPr/>
        <p:txBody>
          <a:bodyPr/>
          <a:lstStyle/>
          <a:p>
            <a:fld id="{1C02D757-D3D2-4A01-A81E-559FBB2B5FC5}" type="slidenum">
              <a:rPr lang="en-GB" smtClean="0"/>
              <a:t>28</a:t>
            </a:fld>
            <a:endParaRPr lang="en-GB"/>
          </a:p>
        </p:txBody>
      </p:sp>
    </p:spTree>
    <p:extLst>
      <p:ext uri="{BB962C8B-B14F-4D97-AF65-F5344CB8AC3E}">
        <p14:creationId xmlns:p14="http://schemas.microsoft.com/office/powerpoint/2010/main" val="34689125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1C02D757-D3D2-4A01-A81E-559FBB2B5FC5}" type="slidenum">
              <a:rPr lang="en-GB" smtClean="0"/>
              <a:t>31</a:t>
            </a:fld>
            <a:endParaRPr lang="en-GB"/>
          </a:p>
        </p:txBody>
      </p:sp>
    </p:spTree>
    <p:extLst>
      <p:ext uri="{BB962C8B-B14F-4D97-AF65-F5344CB8AC3E}">
        <p14:creationId xmlns:p14="http://schemas.microsoft.com/office/powerpoint/2010/main" val="33471235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1C02D757-D3D2-4A01-A81E-559FBB2B5FC5}" type="slidenum">
              <a:rPr lang="en-GB" smtClean="0"/>
              <a:t>32</a:t>
            </a:fld>
            <a:endParaRPr lang="en-GB"/>
          </a:p>
        </p:txBody>
      </p:sp>
    </p:spTree>
    <p:extLst>
      <p:ext uri="{BB962C8B-B14F-4D97-AF65-F5344CB8AC3E}">
        <p14:creationId xmlns:p14="http://schemas.microsoft.com/office/powerpoint/2010/main" val="5624110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en-GB" dirty="0"/>
          </a:p>
        </p:txBody>
      </p:sp>
      <p:sp>
        <p:nvSpPr>
          <p:cNvPr id="4" name="Slayt Numarası Yer Tutucusu 3"/>
          <p:cNvSpPr>
            <a:spLocks noGrp="1"/>
          </p:cNvSpPr>
          <p:nvPr>
            <p:ph type="sldNum" sz="quarter" idx="5"/>
          </p:nvPr>
        </p:nvSpPr>
        <p:spPr/>
        <p:txBody>
          <a:bodyPr/>
          <a:lstStyle/>
          <a:p>
            <a:fld id="{1C02D757-D3D2-4A01-A81E-559FBB2B5FC5}" type="slidenum">
              <a:rPr lang="en-GB" smtClean="0"/>
              <a:t>34</a:t>
            </a:fld>
            <a:endParaRPr lang="en-GB"/>
          </a:p>
        </p:txBody>
      </p:sp>
    </p:spTree>
    <p:extLst>
      <p:ext uri="{BB962C8B-B14F-4D97-AF65-F5344CB8AC3E}">
        <p14:creationId xmlns:p14="http://schemas.microsoft.com/office/powerpoint/2010/main" val="10691231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1C02D757-D3D2-4A01-A81E-559FBB2B5FC5}" type="slidenum">
              <a:rPr lang="en-GB" smtClean="0"/>
              <a:t>44</a:t>
            </a:fld>
            <a:endParaRPr lang="en-GB"/>
          </a:p>
        </p:txBody>
      </p:sp>
    </p:spTree>
    <p:extLst>
      <p:ext uri="{BB962C8B-B14F-4D97-AF65-F5344CB8AC3E}">
        <p14:creationId xmlns:p14="http://schemas.microsoft.com/office/powerpoint/2010/main" val="7100961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1C02D757-D3D2-4A01-A81E-559FBB2B5FC5}" type="slidenum">
              <a:rPr lang="en-GB" smtClean="0"/>
              <a:t>46</a:t>
            </a:fld>
            <a:endParaRPr lang="en-GB"/>
          </a:p>
        </p:txBody>
      </p:sp>
    </p:spTree>
    <p:extLst>
      <p:ext uri="{BB962C8B-B14F-4D97-AF65-F5344CB8AC3E}">
        <p14:creationId xmlns:p14="http://schemas.microsoft.com/office/powerpoint/2010/main" val="24541175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1C02D757-D3D2-4A01-A81E-559FBB2B5FC5}" type="slidenum">
              <a:rPr lang="en-GB" smtClean="0"/>
              <a:t>49</a:t>
            </a:fld>
            <a:endParaRPr lang="en-GB"/>
          </a:p>
        </p:txBody>
      </p:sp>
    </p:spTree>
    <p:extLst>
      <p:ext uri="{BB962C8B-B14F-4D97-AF65-F5344CB8AC3E}">
        <p14:creationId xmlns:p14="http://schemas.microsoft.com/office/powerpoint/2010/main" val="13656713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1C02D757-D3D2-4A01-A81E-559FBB2B5FC5}" type="slidenum">
              <a:rPr lang="en-GB" smtClean="0"/>
              <a:t>51</a:t>
            </a:fld>
            <a:endParaRPr lang="en-GB"/>
          </a:p>
        </p:txBody>
      </p:sp>
    </p:spTree>
    <p:extLst>
      <p:ext uri="{BB962C8B-B14F-4D97-AF65-F5344CB8AC3E}">
        <p14:creationId xmlns:p14="http://schemas.microsoft.com/office/powerpoint/2010/main" val="31621490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1C02D757-D3D2-4A01-A81E-559FBB2B5FC5}" type="slidenum">
              <a:rPr lang="en-GB" smtClean="0"/>
              <a:t>52</a:t>
            </a:fld>
            <a:endParaRPr lang="en-GB"/>
          </a:p>
        </p:txBody>
      </p:sp>
    </p:spTree>
    <p:extLst>
      <p:ext uri="{BB962C8B-B14F-4D97-AF65-F5344CB8AC3E}">
        <p14:creationId xmlns:p14="http://schemas.microsoft.com/office/powerpoint/2010/main" val="10261855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1C02D757-D3D2-4A01-A81E-559FBB2B5FC5}" type="slidenum">
              <a:rPr lang="en-GB" smtClean="0"/>
              <a:t>2</a:t>
            </a:fld>
            <a:endParaRPr lang="en-GB"/>
          </a:p>
        </p:txBody>
      </p:sp>
    </p:spTree>
    <p:extLst>
      <p:ext uri="{BB962C8B-B14F-4D97-AF65-F5344CB8AC3E}">
        <p14:creationId xmlns:p14="http://schemas.microsoft.com/office/powerpoint/2010/main" val="18957841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1C02D757-D3D2-4A01-A81E-559FBB2B5FC5}" type="slidenum">
              <a:rPr lang="en-GB" smtClean="0"/>
              <a:t>53</a:t>
            </a:fld>
            <a:endParaRPr lang="en-GB"/>
          </a:p>
        </p:txBody>
      </p:sp>
    </p:spTree>
    <p:extLst>
      <p:ext uri="{BB962C8B-B14F-4D97-AF65-F5344CB8AC3E}">
        <p14:creationId xmlns:p14="http://schemas.microsoft.com/office/powerpoint/2010/main" val="17331414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1C02D757-D3D2-4A01-A81E-559FBB2B5FC5}" type="slidenum">
              <a:rPr lang="en-GB" smtClean="0"/>
              <a:t>56</a:t>
            </a:fld>
            <a:endParaRPr lang="en-GB"/>
          </a:p>
        </p:txBody>
      </p:sp>
    </p:spTree>
    <p:extLst>
      <p:ext uri="{BB962C8B-B14F-4D97-AF65-F5344CB8AC3E}">
        <p14:creationId xmlns:p14="http://schemas.microsoft.com/office/powerpoint/2010/main" val="185620293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en-GB" dirty="0"/>
          </a:p>
        </p:txBody>
      </p:sp>
      <p:sp>
        <p:nvSpPr>
          <p:cNvPr id="4" name="Slayt Numarası Yer Tutucusu 3"/>
          <p:cNvSpPr>
            <a:spLocks noGrp="1"/>
          </p:cNvSpPr>
          <p:nvPr>
            <p:ph type="sldNum" sz="quarter" idx="5"/>
          </p:nvPr>
        </p:nvSpPr>
        <p:spPr/>
        <p:txBody>
          <a:bodyPr/>
          <a:lstStyle/>
          <a:p>
            <a:fld id="{1C02D757-D3D2-4A01-A81E-559FBB2B5FC5}" type="slidenum">
              <a:rPr lang="en-GB" smtClean="0"/>
              <a:t>62</a:t>
            </a:fld>
            <a:endParaRPr lang="en-GB"/>
          </a:p>
        </p:txBody>
      </p:sp>
    </p:spTree>
    <p:extLst>
      <p:ext uri="{BB962C8B-B14F-4D97-AF65-F5344CB8AC3E}">
        <p14:creationId xmlns:p14="http://schemas.microsoft.com/office/powerpoint/2010/main" val="19474130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1C02D757-D3D2-4A01-A81E-559FBB2B5FC5}" type="slidenum">
              <a:rPr lang="en-GB" smtClean="0"/>
              <a:t>65</a:t>
            </a:fld>
            <a:endParaRPr lang="en-GB"/>
          </a:p>
        </p:txBody>
      </p:sp>
    </p:spTree>
    <p:extLst>
      <p:ext uri="{BB962C8B-B14F-4D97-AF65-F5344CB8AC3E}">
        <p14:creationId xmlns:p14="http://schemas.microsoft.com/office/powerpoint/2010/main" val="30662749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1C02D757-D3D2-4A01-A81E-559FBB2B5FC5}" type="slidenum">
              <a:rPr lang="en-GB" smtClean="0"/>
              <a:t>68</a:t>
            </a:fld>
            <a:endParaRPr lang="en-GB"/>
          </a:p>
        </p:txBody>
      </p:sp>
    </p:spTree>
    <p:extLst>
      <p:ext uri="{BB962C8B-B14F-4D97-AF65-F5344CB8AC3E}">
        <p14:creationId xmlns:p14="http://schemas.microsoft.com/office/powerpoint/2010/main" val="249809864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1C02D757-D3D2-4A01-A81E-559FBB2B5FC5}" type="slidenum">
              <a:rPr lang="en-GB" smtClean="0"/>
              <a:t>69</a:t>
            </a:fld>
            <a:endParaRPr lang="en-GB"/>
          </a:p>
        </p:txBody>
      </p:sp>
    </p:spTree>
    <p:extLst>
      <p:ext uri="{BB962C8B-B14F-4D97-AF65-F5344CB8AC3E}">
        <p14:creationId xmlns:p14="http://schemas.microsoft.com/office/powerpoint/2010/main" val="189575056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tr-TR" sz="1200" kern="1200" dirty="0">
              <a:solidFill>
                <a:schemeClr val="tx1"/>
              </a:solidFill>
              <a:effectLst/>
              <a:latin typeface="+mn-lt"/>
              <a:ea typeface="+mn-ea"/>
              <a:cs typeface="+mn-cs"/>
            </a:endParaRPr>
          </a:p>
          <a:p>
            <a:endParaRPr lang="tr-TR" dirty="0"/>
          </a:p>
        </p:txBody>
      </p:sp>
      <p:sp>
        <p:nvSpPr>
          <p:cNvPr id="4" name="Slayt Numarası Yer Tutucusu 3"/>
          <p:cNvSpPr>
            <a:spLocks noGrp="1"/>
          </p:cNvSpPr>
          <p:nvPr>
            <p:ph type="sldNum" sz="quarter" idx="10"/>
          </p:nvPr>
        </p:nvSpPr>
        <p:spPr/>
        <p:txBody>
          <a:bodyPr/>
          <a:lstStyle/>
          <a:p>
            <a:fld id="{1C02D757-D3D2-4A01-A81E-559FBB2B5FC5}" type="slidenum">
              <a:rPr lang="en-GB" smtClean="0"/>
              <a:t>73</a:t>
            </a:fld>
            <a:endParaRPr lang="en-GB"/>
          </a:p>
        </p:txBody>
      </p:sp>
    </p:spTree>
    <p:extLst>
      <p:ext uri="{BB962C8B-B14F-4D97-AF65-F5344CB8AC3E}">
        <p14:creationId xmlns:p14="http://schemas.microsoft.com/office/powerpoint/2010/main" val="273893524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en-GB" dirty="0"/>
          </a:p>
        </p:txBody>
      </p:sp>
      <p:sp>
        <p:nvSpPr>
          <p:cNvPr id="4" name="Slayt Numarası Yer Tutucusu 3"/>
          <p:cNvSpPr>
            <a:spLocks noGrp="1"/>
          </p:cNvSpPr>
          <p:nvPr>
            <p:ph type="sldNum" sz="quarter" idx="5"/>
          </p:nvPr>
        </p:nvSpPr>
        <p:spPr/>
        <p:txBody>
          <a:bodyPr/>
          <a:lstStyle/>
          <a:p>
            <a:fld id="{1C02D757-D3D2-4A01-A81E-559FBB2B5FC5}" type="slidenum">
              <a:rPr lang="en-GB" smtClean="0"/>
              <a:t>74</a:t>
            </a:fld>
            <a:endParaRPr lang="en-GB"/>
          </a:p>
        </p:txBody>
      </p:sp>
    </p:spTree>
    <p:extLst>
      <p:ext uri="{BB962C8B-B14F-4D97-AF65-F5344CB8AC3E}">
        <p14:creationId xmlns:p14="http://schemas.microsoft.com/office/powerpoint/2010/main" val="13101318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1C02D757-D3D2-4A01-A81E-559FBB2B5FC5}" type="slidenum">
              <a:rPr lang="en-GB" smtClean="0"/>
              <a:t>3</a:t>
            </a:fld>
            <a:endParaRPr lang="en-GB"/>
          </a:p>
        </p:txBody>
      </p:sp>
    </p:spTree>
    <p:extLst>
      <p:ext uri="{BB962C8B-B14F-4D97-AF65-F5344CB8AC3E}">
        <p14:creationId xmlns:p14="http://schemas.microsoft.com/office/powerpoint/2010/main" val="18068850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1C02D757-D3D2-4A01-A81E-559FBB2B5FC5}" type="slidenum">
              <a:rPr lang="en-GB" smtClean="0"/>
              <a:t>4</a:t>
            </a:fld>
            <a:endParaRPr lang="en-GB"/>
          </a:p>
        </p:txBody>
      </p:sp>
    </p:spTree>
    <p:extLst>
      <p:ext uri="{BB962C8B-B14F-4D97-AF65-F5344CB8AC3E}">
        <p14:creationId xmlns:p14="http://schemas.microsoft.com/office/powerpoint/2010/main" val="5217715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en-GB" dirty="0"/>
          </a:p>
        </p:txBody>
      </p:sp>
      <p:sp>
        <p:nvSpPr>
          <p:cNvPr id="4" name="Slayt Numarası Yer Tutucusu 3"/>
          <p:cNvSpPr>
            <a:spLocks noGrp="1"/>
          </p:cNvSpPr>
          <p:nvPr>
            <p:ph type="sldNum" sz="quarter" idx="5"/>
          </p:nvPr>
        </p:nvSpPr>
        <p:spPr/>
        <p:txBody>
          <a:bodyPr/>
          <a:lstStyle/>
          <a:p>
            <a:fld id="{1C02D757-D3D2-4A01-A81E-559FBB2B5FC5}" type="slidenum">
              <a:rPr lang="en-GB" smtClean="0"/>
              <a:t>8</a:t>
            </a:fld>
            <a:endParaRPr lang="en-GB"/>
          </a:p>
        </p:txBody>
      </p:sp>
    </p:spTree>
    <p:extLst>
      <p:ext uri="{BB962C8B-B14F-4D97-AF65-F5344CB8AC3E}">
        <p14:creationId xmlns:p14="http://schemas.microsoft.com/office/powerpoint/2010/main" val="17684588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1C02D757-D3D2-4A01-A81E-559FBB2B5FC5}" type="slidenum">
              <a:rPr lang="en-GB" smtClean="0"/>
              <a:t>9</a:t>
            </a:fld>
            <a:endParaRPr lang="en-GB"/>
          </a:p>
        </p:txBody>
      </p:sp>
    </p:spTree>
    <p:extLst>
      <p:ext uri="{BB962C8B-B14F-4D97-AF65-F5344CB8AC3E}">
        <p14:creationId xmlns:p14="http://schemas.microsoft.com/office/powerpoint/2010/main" val="15290012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1C02D757-D3D2-4A01-A81E-559FBB2B5FC5}" type="slidenum">
              <a:rPr lang="en-GB" smtClean="0"/>
              <a:t>11</a:t>
            </a:fld>
            <a:endParaRPr lang="en-GB"/>
          </a:p>
        </p:txBody>
      </p:sp>
    </p:spTree>
    <p:extLst>
      <p:ext uri="{BB962C8B-B14F-4D97-AF65-F5344CB8AC3E}">
        <p14:creationId xmlns:p14="http://schemas.microsoft.com/office/powerpoint/2010/main" val="18310030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1C02D757-D3D2-4A01-A81E-559FBB2B5FC5}" type="slidenum">
              <a:rPr lang="en-GB" smtClean="0"/>
              <a:t>21</a:t>
            </a:fld>
            <a:endParaRPr lang="en-GB"/>
          </a:p>
        </p:txBody>
      </p:sp>
    </p:spTree>
    <p:extLst>
      <p:ext uri="{BB962C8B-B14F-4D97-AF65-F5344CB8AC3E}">
        <p14:creationId xmlns:p14="http://schemas.microsoft.com/office/powerpoint/2010/main" val="5991072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1C02D757-D3D2-4A01-A81E-559FBB2B5FC5}" type="slidenum">
              <a:rPr lang="en-GB" smtClean="0"/>
              <a:t>22</a:t>
            </a:fld>
            <a:endParaRPr lang="en-GB"/>
          </a:p>
        </p:txBody>
      </p:sp>
    </p:spTree>
    <p:extLst>
      <p:ext uri="{BB962C8B-B14F-4D97-AF65-F5344CB8AC3E}">
        <p14:creationId xmlns:p14="http://schemas.microsoft.com/office/powerpoint/2010/main" val="10084160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C0BAB125-E2A9-4859-90AA-1EEA5A639AA4}"/>
              </a:ext>
            </a:extLst>
          </p:cNvPr>
          <p:cNvSpPr>
            <a:spLocks noGrp="1"/>
          </p:cNvSpPr>
          <p:nvPr>
            <p:ph type="ctrTitle"/>
          </p:nvPr>
        </p:nvSpPr>
        <p:spPr>
          <a:xfrm>
            <a:off x="1524000" y="1122363"/>
            <a:ext cx="9144000" cy="2387600"/>
          </a:xfrm>
        </p:spPr>
        <p:txBody>
          <a:bodyPr anchor="b"/>
          <a:lstStyle>
            <a:lvl1pPr algn="ctr">
              <a:defRPr sz="6000"/>
            </a:lvl1pPr>
          </a:lstStyle>
          <a:p>
            <a:r>
              <a:rPr lang="tr-TR"/>
              <a:t>Asıl başlık stilini düzenlemek için tıklayın</a:t>
            </a:r>
            <a:endParaRPr lang="en-GB"/>
          </a:p>
        </p:txBody>
      </p:sp>
      <p:sp>
        <p:nvSpPr>
          <p:cNvPr id="3" name="Alt Başlık 2">
            <a:extLst>
              <a:ext uri="{FF2B5EF4-FFF2-40B4-BE49-F238E27FC236}">
                <a16:creationId xmlns:a16="http://schemas.microsoft.com/office/drawing/2014/main" id="{EC66F0D6-68FB-48AC-814F-6EFAF353A82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a:t>Asıl alt başlık stilini düzenlemek için tıklayın</a:t>
            </a:r>
            <a:endParaRPr lang="en-GB"/>
          </a:p>
        </p:txBody>
      </p:sp>
      <p:sp>
        <p:nvSpPr>
          <p:cNvPr id="4" name="Veri Yer Tutucusu 3">
            <a:extLst>
              <a:ext uri="{FF2B5EF4-FFF2-40B4-BE49-F238E27FC236}">
                <a16:creationId xmlns:a16="http://schemas.microsoft.com/office/drawing/2014/main" id="{4E703404-7100-41AC-A1E0-C1B4256E9ACC}"/>
              </a:ext>
            </a:extLst>
          </p:cNvPr>
          <p:cNvSpPr>
            <a:spLocks noGrp="1"/>
          </p:cNvSpPr>
          <p:nvPr>
            <p:ph type="dt" sz="half" idx="10"/>
          </p:nvPr>
        </p:nvSpPr>
        <p:spPr/>
        <p:txBody>
          <a:bodyPr/>
          <a:lstStyle/>
          <a:p>
            <a:fld id="{482AA524-3874-413F-BBFA-0170537AD20B}" type="datetime1">
              <a:rPr lang="en-GB" smtClean="0"/>
              <a:t>23/03/2022</a:t>
            </a:fld>
            <a:endParaRPr lang="en-GB"/>
          </a:p>
        </p:txBody>
      </p:sp>
      <p:sp>
        <p:nvSpPr>
          <p:cNvPr id="5" name="Alt Bilgi Yer Tutucusu 4">
            <a:extLst>
              <a:ext uri="{FF2B5EF4-FFF2-40B4-BE49-F238E27FC236}">
                <a16:creationId xmlns:a16="http://schemas.microsoft.com/office/drawing/2014/main" id="{A9C110A9-CA6D-4889-8051-024D53214F1F}"/>
              </a:ext>
            </a:extLst>
          </p:cNvPr>
          <p:cNvSpPr>
            <a:spLocks noGrp="1"/>
          </p:cNvSpPr>
          <p:nvPr>
            <p:ph type="ftr" sz="quarter" idx="11"/>
          </p:nvPr>
        </p:nvSpPr>
        <p:spPr/>
        <p:txBody>
          <a:bodyPr/>
          <a:lstStyle/>
          <a:p>
            <a:endParaRPr lang="en-GB"/>
          </a:p>
        </p:txBody>
      </p:sp>
      <p:sp>
        <p:nvSpPr>
          <p:cNvPr id="6" name="Slayt Numarası Yer Tutucusu 5">
            <a:extLst>
              <a:ext uri="{FF2B5EF4-FFF2-40B4-BE49-F238E27FC236}">
                <a16:creationId xmlns:a16="http://schemas.microsoft.com/office/drawing/2014/main" id="{55637B97-65C4-4AD2-B0CB-D328B8E9CF0B}"/>
              </a:ext>
            </a:extLst>
          </p:cNvPr>
          <p:cNvSpPr>
            <a:spLocks noGrp="1"/>
          </p:cNvSpPr>
          <p:nvPr>
            <p:ph type="sldNum" sz="quarter" idx="12"/>
          </p:nvPr>
        </p:nvSpPr>
        <p:spPr/>
        <p:txBody>
          <a:bodyPr/>
          <a:lstStyle/>
          <a:p>
            <a:fld id="{A61FB060-2128-4007-BB9F-EDDE578F1B72}" type="slidenum">
              <a:rPr lang="en-GB" smtClean="0"/>
              <a:t>‹#›</a:t>
            </a:fld>
            <a:endParaRPr lang="en-GB"/>
          </a:p>
        </p:txBody>
      </p:sp>
    </p:spTree>
    <p:extLst>
      <p:ext uri="{BB962C8B-B14F-4D97-AF65-F5344CB8AC3E}">
        <p14:creationId xmlns:p14="http://schemas.microsoft.com/office/powerpoint/2010/main" val="35161173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4820499E-3AC5-40F8-9278-170D2EF0B967}"/>
              </a:ext>
            </a:extLst>
          </p:cNvPr>
          <p:cNvSpPr>
            <a:spLocks noGrp="1"/>
          </p:cNvSpPr>
          <p:nvPr>
            <p:ph type="title"/>
          </p:nvPr>
        </p:nvSpPr>
        <p:spPr/>
        <p:txBody>
          <a:bodyPr/>
          <a:lstStyle/>
          <a:p>
            <a:r>
              <a:rPr lang="tr-TR"/>
              <a:t>Asıl başlık stilini düzenlemek için tıklayın</a:t>
            </a:r>
            <a:endParaRPr lang="en-GB"/>
          </a:p>
        </p:txBody>
      </p:sp>
      <p:sp>
        <p:nvSpPr>
          <p:cNvPr id="3" name="Dikey Metin Yer Tutucusu 2">
            <a:extLst>
              <a:ext uri="{FF2B5EF4-FFF2-40B4-BE49-F238E27FC236}">
                <a16:creationId xmlns:a16="http://schemas.microsoft.com/office/drawing/2014/main" id="{988917BB-95FD-4485-9CC9-43A3229FD6D5}"/>
              </a:ext>
            </a:extLst>
          </p:cNvPr>
          <p:cNvSpPr>
            <a:spLocks noGrp="1"/>
          </p:cNvSpPr>
          <p:nvPr>
            <p:ph type="body" orient="vert" idx="1"/>
          </p:nvPr>
        </p:nvSpPr>
        <p:spPr/>
        <p:txBody>
          <a:bodyPr vert="eaVert"/>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GB"/>
          </a:p>
        </p:txBody>
      </p:sp>
      <p:sp>
        <p:nvSpPr>
          <p:cNvPr id="4" name="Veri Yer Tutucusu 3">
            <a:extLst>
              <a:ext uri="{FF2B5EF4-FFF2-40B4-BE49-F238E27FC236}">
                <a16:creationId xmlns:a16="http://schemas.microsoft.com/office/drawing/2014/main" id="{0BA1879F-6491-4876-BE43-3799AFA9521E}"/>
              </a:ext>
            </a:extLst>
          </p:cNvPr>
          <p:cNvSpPr>
            <a:spLocks noGrp="1"/>
          </p:cNvSpPr>
          <p:nvPr>
            <p:ph type="dt" sz="half" idx="10"/>
          </p:nvPr>
        </p:nvSpPr>
        <p:spPr/>
        <p:txBody>
          <a:bodyPr/>
          <a:lstStyle/>
          <a:p>
            <a:fld id="{8ED5EF00-C139-4BED-9347-263C408B001C}" type="datetime1">
              <a:rPr lang="en-GB" smtClean="0"/>
              <a:t>23/03/2022</a:t>
            </a:fld>
            <a:endParaRPr lang="en-GB"/>
          </a:p>
        </p:txBody>
      </p:sp>
      <p:sp>
        <p:nvSpPr>
          <p:cNvPr id="5" name="Alt Bilgi Yer Tutucusu 4">
            <a:extLst>
              <a:ext uri="{FF2B5EF4-FFF2-40B4-BE49-F238E27FC236}">
                <a16:creationId xmlns:a16="http://schemas.microsoft.com/office/drawing/2014/main" id="{E36CD666-11E3-461C-9C24-38DFD9E7936A}"/>
              </a:ext>
            </a:extLst>
          </p:cNvPr>
          <p:cNvSpPr>
            <a:spLocks noGrp="1"/>
          </p:cNvSpPr>
          <p:nvPr>
            <p:ph type="ftr" sz="quarter" idx="11"/>
          </p:nvPr>
        </p:nvSpPr>
        <p:spPr/>
        <p:txBody>
          <a:bodyPr/>
          <a:lstStyle/>
          <a:p>
            <a:endParaRPr lang="en-GB"/>
          </a:p>
        </p:txBody>
      </p:sp>
      <p:sp>
        <p:nvSpPr>
          <p:cNvPr id="6" name="Slayt Numarası Yer Tutucusu 5">
            <a:extLst>
              <a:ext uri="{FF2B5EF4-FFF2-40B4-BE49-F238E27FC236}">
                <a16:creationId xmlns:a16="http://schemas.microsoft.com/office/drawing/2014/main" id="{2CB7A8FC-8A77-4FA3-A445-AB9F09EC0D57}"/>
              </a:ext>
            </a:extLst>
          </p:cNvPr>
          <p:cNvSpPr>
            <a:spLocks noGrp="1"/>
          </p:cNvSpPr>
          <p:nvPr>
            <p:ph type="sldNum" sz="quarter" idx="12"/>
          </p:nvPr>
        </p:nvSpPr>
        <p:spPr/>
        <p:txBody>
          <a:bodyPr/>
          <a:lstStyle/>
          <a:p>
            <a:fld id="{A61FB060-2128-4007-BB9F-EDDE578F1B72}" type="slidenum">
              <a:rPr lang="en-GB" smtClean="0"/>
              <a:t>‹#›</a:t>
            </a:fld>
            <a:endParaRPr lang="en-GB"/>
          </a:p>
        </p:txBody>
      </p:sp>
    </p:spTree>
    <p:extLst>
      <p:ext uri="{BB962C8B-B14F-4D97-AF65-F5344CB8AC3E}">
        <p14:creationId xmlns:p14="http://schemas.microsoft.com/office/powerpoint/2010/main" val="27021463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Dikey Başlık 1">
            <a:extLst>
              <a:ext uri="{FF2B5EF4-FFF2-40B4-BE49-F238E27FC236}">
                <a16:creationId xmlns:a16="http://schemas.microsoft.com/office/drawing/2014/main" id="{EBCB44F1-FDFF-4188-8444-CD9BB413E5D9}"/>
              </a:ext>
            </a:extLst>
          </p:cNvPr>
          <p:cNvSpPr>
            <a:spLocks noGrp="1"/>
          </p:cNvSpPr>
          <p:nvPr>
            <p:ph type="title" orient="vert"/>
          </p:nvPr>
        </p:nvSpPr>
        <p:spPr>
          <a:xfrm>
            <a:off x="8724900" y="365125"/>
            <a:ext cx="2628900" cy="5811838"/>
          </a:xfrm>
        </p:spPr>
        <p:txBody>
          <a:bodyPr vert="eaVert"/>
          <a:lstStyle/>
          <a:p>
            <a:r>
              <a:rPr lang="tr-TR"/>
              <a:t>Asıl başlık stilini düzenlemek için tıklayın</a:t>
            </a:r>
            <a:endParaRPr lang="en-GB"/>
          </a:p>
        </p:txBody>
      </p:sp>
      <p:sp>
        <p:nvSpPr>
          <p:cNvPr id="3" name="Dikey Metin Yer Tutucusu 2">
            <a:extLst>
              <a:ext uri="{FF2B5EF4-FFF2-40B4-BE49-F238E27FC236}">
                <a16:creationId xmlns:a16="http://schemas.microsoft.com/office/drawing/2014/main" id="{8E063AF4-86A4-4FF0-A27F-9AB5B60202D8}"/>
              </a:ext>
            </a:extLst>
          </p:cNvPr>
          <p:cNvSpPr>
            <a:spLocks noGrp="1"/>
          </p:cNvSpPr>
          <p:nvPr>
            <p:ph type="body" orient="vert" idx="1"/>
          </p:nvPr>
        </p:nvSpPr>
        <p:spPr>
          <a:xfrm>
            <a:off x="838200" y="365125"/>
            <a:ext cx="7734300" cy="5811838"/>
          </a:xfrm>
        </p:spPr>
        <p:txBody>
          <a:bodyPr vert="eaVert"/>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GB"/>
          </a:p>
        </p:txBody>
      </p:sp>
      <p:sp>
        <p:nvSpPr>
          <p:cNvPr id="4" name="Veri Yer Tutucusu 3">
            <a:extLst>
              <a:ext uri="{FF2B5EF4-FFF2-40B4-BE49-F238E27FC236}">
                <a16:creationId xmlns:a16="http://schemas.microsoft.com/office/drawing/2014/main" id="{86278B62-7444-4065-BBC6-0229681F70B0}"/>
              </a:ext>
            </a:extLst>
          </p:cNvPr>
          <p:cNvSpPr>
            <a:spLocks noGrp="1"/>
          </p:cNvSpPr>
          <p:nvPr>
            <p:ph type="dt" sz="half" idx="10"/>
          </p:nvPr>
        </p:nvSpPr>
        <p:spPr/>
        <p:txBody>
          <a:bodyPr/>
          <a:lstStyle/>
          <a:p>
            <a:fld id="{24424B8A-081D-42D2-9D71-884A57357E61}" type="datetime1">
              <a:rPr lang="en-GB" smtClean="0"/>
              <a:t>23/03/2022</a:t>
            </a:fld>
            <a:endParaRPr lang="en-GB"/>
          </a:p>
        </p:txBody>
      </p:sp>
      <p:sp>
        <p:nvSpPr>
          <p:cNvPr id="5" name="Alt Bilgi Yer Tutucusu 4">
            <a:extLst>
              <a:ext uri="{FF2B5EF4-FFF2-40B4-BE49-F238E27FC236}">
                <a16:creationId xmlns:a16="http://schemas.microsoft.com/office/drawing/2014/main" id="{77E892B7-1AAB-4DF7-86C1-F1E1309243A4}"/>
              </a:ext>
            </a:extLst>
          </p:cNvPr>
          <p:cNvSpPr>
            <a:spLocks noGrp="1"/>
          </p:cNvSpPr>
          <p:nvPr>
            <p:ph type="ftr" sz="quarter" idx="11"/>
          </p:nvPr>
        </p:nvSpPr>
        <p:spPr/>
        <p:txBody>
          <a:bodyPr/>
          <a:lstStyle/>
          <a:p>
            <a:endParaRPr lang="en-GB"/>
          </a:p>
        </p:txBody>
      </p:sp>
      <p:sp>
        <p:nvSpPr>
          <p:cNvPr id="6" name="Slayt Numarası Yer Tutucusu 5">
            <a:extLst>
              <a:ext uri="{FF2B5EF4-FFF2-40B4-BE49-F238E27FC236}">
                <a16:creationId xmlns:a16="http://schemas.microsoft.com/office/drawing/2014/main" id="{DAB4A0DC-D740-4778-B8A8-8AFBC0F87846}"/>
              </a:ext>
            </a:extLst>
          </p:cNvPr>
          <p:cNvSpPr>
            <a:spLocks noGrp="1"/>
          </p:cNvSpPr>
          <p:nvPr>
            <p:ph type="sldNum" sz="quarter" idx="12"/>
          </p:nvPr>
        </p:nvSpPr>
        <p:spPr/>
        <p:txBody>
          <a:bodyPr/>
          <a:lstStyle/>
          <a:p>
            <a:fld id="{A61FB060-2128-4007-BB9F-EDDE578F1B72}" type="slidenum">
              <a:rPr lang="en-GB" smtClean="0"/>
              <a:t>‹#›</a:t>
            </a:fld>
            <a:endParaRPr lang="en-GB"/>
          </a:p>
        </p:txBody>
      </p:sp>
    </p:spTree>
    <p:extLst>
      <p:ext uri="{BB962C8B-B14F-4D97-AF65-F5344CB8AC3E}">
        <p14:creationId xmlns:p14="http://schemas.microsoft.com/office/powerpoint/2010/main" val="11382116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9A384FB9-67FE-4C33-AB86-2F6B7FC12E59}"/>
              </a:ext>
            </a:extLst>
          </p:cNvPr>
          <p:cNvSpPr>
            <a:spLocks noGrp="1"/>
          </p:cNvSpPr>
          <p:nvPr>
            <p:ph type="title"/>
          </p:nvPr>
        </p:nvSpPr>
        <p:spPr/>
        <p:txBody>
          <a:bodyPr/>
          <a:lstStyle/>
          <a:p>
            <a:r>
              <a:rPr lang="tr-TR"/>
              <a:t>Asıl başlık stilini düzenlemek için tıklayın</a:t>
            </a:r>
            <a:endParaRPr lang="en-GB"/>
          </a:p>
        </p:txBody>
      </p:sp>
      <p:sp>
        <p:nvSpPr>
          <p:cNvPr id="3" name="İçerik Yer Tutucusu 2">
            <a:extLst>
              <a:ext uri="{FF2B5EF4-FFF2-40B4-BE49-F238E27FC236}">
                <a16:creationId xmlns:a16="http://schemas.microsoft.com/office/drawing/2014/main" id="{AAF6C13F-D122-4542-BF11-B907892E62FF}"/>
              </a:ext>
            </a:extLst>
          </p:cNvPr>
          <p:cNvSpPr>
            <a:spLocks noGrp="1"/>
          </p:cNvSpPr>
          <p:nvPr>
            <p:ph idx="1"/>
          </p:nvPr>
        </p:nvSpPr>
        <p:spPr/>
        <p:txBody>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GB"/>
          </a:p>
        </p:txBody>
      </p:sp>
      <p:sp>
        <p:nvSpPr>
          <p:cNvPr id="4" name="Veri Yer Tutucusu 3">
            <a:extLst>
              <a:ext uri="{FF2B5EF4-FFF2-40B4-BE49-F238E27FC236}">
                <a16:creationId xmlns:a16="http://schemas.microsoft.com/office/drawing/2014/main" id="{8EF559D7-4DEE-493F-9CD1-4AC2856A34FB}"/>
              </a:ext>
            </a:extLst>
          </p:cNvPr>
          <p:cNvSpPr>
            <a:spLocks noGrp="1"/>
          </p:cNvSpPr>
          <p:nvPr>
            <p:ph type="dt" sz="half" idx="10"/>
          </p:nvPr>
        </p:nvSpPr>
        <p:spPr/>
        <p:txBody>
          <a:bodyPr/>
          <a:lstStyle/>
          <a:p>
            <a:fld id="{E54EEEB3-533B-4FA9-A118-E92633A08D35}" type="datetime1">
              <a:rPr lang="en-GB" smtClean="0"/>
              <a:t>23/03/2022</a:t>
            </a:fld>
            <a:endParaRPr lang="en-GB"/>
          </a:p>
        </p:txBody>
      </p:sp>
      <p:sp>
        <p:nvSpPr>
          <p:cNvPr id="5" name="Alt Bilgi Yer Tutucusu 4">
            <a:extLst>
              <a:ext uri="{FF2B5EF4-FFF2-40B4-BE49-F238E27FC236}">
                <a16:creationId xmlns:a16="http://schemas.microsoft.com/office/drawing/2014/main" id="{74D8F517-2DB9-40A9-87DC-D7E22FE06D03}"/>
              </a:ext>
            </a:extLst>
          </p:cNvPr>
          <p:cNvSpPr>
            <a:spLocks noGrp="1"/>
          </p:cNvSpPr>
          <p:nvPr>
            <p:ph type="ftr" sz="quarter" idx="11"/>
          </p:nvPr>
        </p:nvSpPr>
        <p:spPr/>
        <p:txBody>
          <a:bodyPr/>
          <a:lstStyle/>
          <a:p>
            <a:endParaRPr lang="en-GB"/>
          </a:p>
        </p:txBody>
      </p:sp>
      <p:sp>
        <p:nvSpPr>
          <p:cNvPr id="6" name="Slayt Numarası Yer Tutucusu 5">
            <a:extLst>
              <a:ext uri="{FF2B5EF4-FFF2-40B4-BE49-F238E27FC236}">
                <a16:creationId xmlns:a16="http://schemas.microsoft.com/office/drawing/2014/main" id="{C3A9968E-B288-41F7-812F-60B4646F75FB}"/>
              </a:ext>
            </a:extLst>
          </p:cNvPr>
          <p:cNvSpPr>
            <a:spLocks noGrp="1"/>
          </p:cNvSpPr>
          <p:nvPr>
            <p:ph type="sldNum" sz="quarter" idx="12"/>
          </p:nvPr>
        </p:nvSpPr>
        <p:spPr/>
        <p:txBody>
          <a:bodyPr/>
          <a:lstStyle/>
          <a:p>
            <a:fld id="{A61FB060-2128-4007-BB9F-EDDE578F1B72}" type="slidenum">
              <a:rPr lang="en-GB" smtClean="0"/>
              <a:t>‹#›</a:t>
            </a:fld>
            <a:endParaRPr lang="en-GB"/>
          </a:p>
        </p:txBody>
      </p:sp>
    </p:spTree>
    <p:extLst>
      <p:ext uri="{BB962C8B-B14F-4D97-AF65-F5344CB8AC3E}">
        <p14:creationId xmlns:p14="http://schemas.microsoft.com/office/powerpoint/2010/main" val="29058333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 Bilgisi">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1384DE60-27B6-477D-8D7A-EF42306630B9}"/>
              </a:ext>
            </a:extLst>
          </p:cNvPr>
          <p:cNvSpPr>
            <a:spLocks noGrp="1"/>
          </p:cNvSpPr>
          <p:nvPr>
            <p:ph type="title"/>
          </p:nvPr>
        </p:nvSpPr>
        <p:spPr>
          <a:xfrm>
            <a:off x="831850" y="1709738"/>
            <a:ext cx="10515600" cy="2852737"/>
          </a:xfrm>
        </p:spPr>
        <p:txBody>
          <a:bodyPr anchor="b"/>
          <a:lstStyle>
            <a:lvl1pPr>
              <a:defRPr sz="6000"/>
            </a:lvl1pPr>
          </a:lstStyle>
          <a:p>
            <a:r>
              <a:rPr lang="tr-TR"/>
              <a:t>Asıl başlık stilini düzenlemek için tıklayın</a:t>
            </a:r>
            <a:endParaRPr lang="en-GB"/>
          </a:p>
        </p:txBody>
      </p:sp>
      <p:sp>
        <p:nvSpPr>
          <p:cNvPr id="3" name="Metin Yer Tutucusu 2">
            <a:extLst>
              <a:ext uri="{FF2B5EF4-FFF2-40B4-BE49-F238E27FC236}">
                <a16:creationId xmlns:a16="http://schemas.microsoft.com/office/drawing/2014/main" id="{9642C57D-60E4-4E1A-8D6C-C04029714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a:t>Asıl metin stillerini düzenle</a:t>
            </a:r>
          </a:p>
        </p:txBody>
      </p:sp>
      <p:sp>
        <p:nvSpPr>
          <p:cNvPr id="4" name="Veri Yer Tutucusu 3">
            <a:extLst>
              <a:ext uri="{FF2B5EF4-FFF2-40B4-BE49-F238E27FC236}">
                <a16:creationId xmlns:a16="http://schemas.microsoft.com/office/drawing/2014/main" id="{5983002F-F6E6-482A-AC3A-209A9810D7A0}"/>
              </a:ext>
            </a:extLst>
          </p:cNvPr>
          <p:cNvSpPr>
            <a:spLocks noGrp="1"/>
          </p:cNvSpPr>
          <p:nvPr>
            <p:ph type="dt" sz="half" idx="10"/>
          </p:nvPr>
        </p:nvSpPr>
        <p:spPr/>
        <p:txBody>
          <a:bodyPr/>
          <a:lstStyle/>
          <a:p>
            <a:fld id="{AFA0D353-B0A9-4A53-BD2A-801DF332B294}" type="datetime1">
              <a:rPr lang="en-GB" smtClean="0"/>
              <a:t>23/03/2022</a:t>
            </a:fld>
            <a:endParaRPr lang="en-GB"/>
          </a:p>
        </p:txBody>
      </p:sp>
      <p:sp>
        <p:nvSpPr>
          <p:cNvPr id="5" name="Alt Bilgi Yer Tutucusu 4">
            <a:extLst>
              <a:ext uri="{FF2B5EF4-FFF2-40B4-BE49-F238E27FC236}">
                <a16:creationId xmlns:a16="http://schemas.microsoft.com/office/drawing/2014/main" id="{702380F7-97E5-473A-A4E3-AA4C5F8C493D}"/>
              </a:ext>
            </a:extLst>
          </p:cNvPr>
          <p:cNvSpPr>
            <a:spLocks noGrp="1"/>
          </p:cNvSpPr>
          <p:nvPr>
            <p:ph type="ftr" sz="quarter" idx="11"/>
          </p:nvPr>
        </p:nvSpPr>
        <p:spPr/>
        <p:txBody>
          <a:bodyPr/>
          <a:lstStyle/>
          <a:p>
            <a:endParaRPr lang="en-GB"/>
          </a:p>
        </p:txBody>
      </p:sp>
      <p:sp>
        <p:nvSpPr>
          <p:cNvPr id="6" name="Slayt Numarası Yer Tutucusu 5">
            <a:extLst>
              <a:ext uri="{FF2B5EF4-FFF2-40B4-BE49-F238E27FC236}">
                <a16:creationId xmlns:a16="http://schemas.microsoft.com/office/drawing/2014/main" id="{E827857A-E674-4C8A-A8F2-22C24EEC06B9}"/>
              </a:ext>
            </a:extLst>
          </p:cNvPr>
          <p:cNvSpPr>
            <a:spLocks noGrp="1"/>
          </p:cNvSpPr>
          <p:nvPr>
            <p:ph type="sldNum" sz="quarter" idx="12"/>
          </p:nvPr>
        </p:nvSpPr>
        <p:spPr/>
        <p:txBody>
          <a:bodyPr/>
          <a:lstStyle/>
          <a:p>
            <a:fld id="{A61FB060-2128-4007-BB9F-EDDE578F1B72}" type="slidenum">
              <a:rPr lang="en-GB" smtClean="0"/>
              <a:t>‹#›</a:t>
            </a:fld>
            <a:endParaRPr lang="en-GB"/>
          </a:p>
        </p:txBody>
      </p:sp>
    </p:spTree>
    <p:extLst>
      <p:ext uri="{BB962C8B-B14F-4D97-AF65-F5344CB8AC3E}">
        <p14:creationId xmlns:p14="http://schemas.microsoft.com/office/powerpoint/2010/main" val="4235549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E47A5E8A-3AFF-4088-B3D2-6DBD38F31DC1}"/>
              </a:ext>
            </a:extLst>
          </p:cNvPr>
          <p:cNvSpPr>
            <a:spLocks noGrp="1"/>
          </p:cNvSpPr>
          <p:nvPr>
            <p:ph type="title"/>
          </p:nvPr>
        </p:nvSpPr>
        <p:spPr/>
        <p:txBody>
          <a:bodyPr/>
          <a:lstStyle/>
          <a:p>
            <a:r>
              <a:rPr lang="tr-TR"/>
              <a:t>Asıl başlık stilini düzenlemek için tıklayın</a:t>
            </a:r>
            <a:endParaRPr lang="en-GB"/>
          </a:p>
        </p:txBody>
      </p:sp>
      <p:sp>
        <p:nvSpPr>
          <p:cNvPr id="3" name="İçerik Yer Tutucusu 2">
            <a:extLst>
              <a:ext uri="{FF2B5EF4-FFF2-40B4-BE49-F238E27FC236}">
                <a16:creationId xmlns:a16="http://schemas.microsoft.com/office/drawing/2014/main" id="{157E2E9C-4490-4420-B5A2-8EFC12328866}"/>
              </a:ext>
            </a:extLst>
          </p:cNvPr>
          <p:cNvSpPr>
            <a:spLocks noGrp="1"/>
          </p:cNvSpPr>
          <p:nvPr>
            <p:ph sz="half" idx="1"/>
          </p:nvPr>
        </p:nvSpPr>
        <p:spPr>
          <a:xfrm>
            <a:off x="838200" y="1825625"/>
            <a:ext cx="5181600" cy="4351338"/>
          </a:xfrm>
        </p:spPr>
        <p:txBody>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GB"/>
          </a:p>
        </p:txBody>
      </p:sp>
      <p:sp>
        <p:nvSpPr>
          <p:cNvPr id="4" name="İçerik Yer Tutucusu 3">
            <a:extLst>
              <a:ext uri="{FF2B5EF4-FFF2-40B4-BE49-F238E27FC236}">
                <a16:creationId xmlns:a16="http://schemas.microsoft.com/office/drawing/2014/main" id="{CDD1464D-C32E-4891-BBCA-955CB49F43D9}"/>
              </a:ext>
            </a:extLst>
          </p:cNvPr>
          <p:cNvSpPr>
            <a:spLocks noGrp="1"/>
          </p:cNvSpPr>
          <p:nvPr>
            <p:ph sz="half" idx="2"/>
          </p:nvPr>
        </p:nvSpPr>
        <p:spPr>
          <a:xfrm>
            <a:off x="6172200" y="1825625"/>
            <a:ext cx="5181600" cy="4351338"/>
          </a:xfrm>
        </p:spPr>
        <p:txBody>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GB"/>
          </a:p>
        </p:txBody>
      </p:sp>
      <p:sp>
        <p:nvSpPr>
          <p:cNvPr id="5" name="Veri Yer Tutucusu 4">
            <a:extLst>
              <a:ext uri="{FF2B5EF4-FFF2-40B4-BE49-F238E27FC236}">
                <a16:creationId xmlns:a16="http://schemas.microsoft.com/office/drawing/2014/main" id="{D981C65C-9561-44CD-9BC1-8485B9A34577}"/>
              </a:ext>
            </a:extLst>
          </p:cNvPr>
          <p:cNvSpPr>
            <a:spLocks noGrp="1"/>
          </p:cNvSpPr>
          <p:nvPr>
            <p:ph type="dt" sz="half" idx="10"/>
          </p:nvPr>
        </p:nvSpPr>
        <p:spPr/>
        <p:txBody>
          <a:bodyPr/>
          <a:lstStyle/>
          <a:p>
            <a:fld id="{888D571C-5C1E-46F3-A77B-A15BED6EA4E0}" type="datetime1">
              <a:rPr lang="en-GB" smtClean="0"/>
              <a:t>23/03/2022</a:t>
            </a:fld>
            <a:endParaRPr lang="en-GB"/>
          </a:p>
        </p:txBody>
      </p:sp>
      <p:sp>
        <p:nvSpPr>
          <p:cNvPr id="6" name="Alt Bilgi Yer Tutucusu 5">
            <a:extLst>
              <a:ext uri="{FF2B5EF4-FFF2-40B4-BE49-F238E27FC236}">
                <a16:creationId xmlns:a16="http://schemas.microsoft.com/office/drawing/2014/main" id="{D6BD9C7D-8603-4675-BE30-74CE9CC470BA}"/>
              </a:ext>
            </a:extLst>
          </p:cNvPr>
          <p:cNvSpPr>
            <a:spLocks noGrp="1"/>
          </p:cNvSpPr>
          <p:nvPr>
            <p:ph type="ftr" sz="quarter" idx="11"/>
          </p:nvPr>
        </p:nvSpPr>
        <p:spPr/>
        <p:txBody>
          <a:bodyPr/>
          <a:lstStyle/>
          <a:p>
            <a:endParaRPr lang="en-GB"/>
          </a:p>
        </p:txBody>
      </p:sp>
      <p:sp>
        <p:nvSpPr>
          <p:cNvPr id="7" name="Slayt Numarası Yer Tutucusu 6">
            <a:extLst>
              <a:ext uri="{FF2B5EF4-FFF2-40B4-BE49-F238E27FC236}">
                <a16:creationId xmlns:a16="http://schemas.microsoft.com/office/drawing/2014/main" id="{2F42D5C1-E4E3-4A4F-93BB-EFCF5839B10A}"/>
              </a:ext>
            </a:extLst>
          </p:cNvPr>
          <p:cNvSpPr>
            <a:spLocks noGrp="1"/>
          </p:cNvSpPr>
          <p:nvPr>
            <p:ph type="sldNum" sz="quarter" idx="12"/>
          </p:nvPr>
        </p:nvSpPr>
        <p:spPr/>
        <p:txBody>
          <a:bodyPr/>
          <a:lstStyle/>
          <a:p>
            <a:fld id="{A61FB060-2128-4007-BB9F-EDDE578F1B72}" type="slidenum">
              <a:rPr lang="en-GB" smtClean="0"/>
              <a:t>‹#›</a:t>
            </a:fld>
            <a:endParaRPr lang="en-GB"/>
          </a:p>
        </p:txBody>
      </p:sp>
    </p:spTree>
    <p:extLst>
      <p:ext uri="{BB962C8B-B14F-4D97-AF65-F5344CB8AC3E}">
        <p14:creationId xmlns:p14="http://schemas.microsoft.com/office/powerpoint/2010/main" val="28996909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171A9AB7-068C-40B1-A23A-F33F8D8045FB}"/>
              </a:ext>
            </a:extLst>
          </p:cNvPr>
          <p:cNvSpPr>
            <a:spLocks noGrp="1"/>
          </p:cNvSpPr>
          <p:nvPr>
            <p:ph type="title"/>
          </p:nvPr>
        </p:nvSpPr>
        <p:spPr>
          <a:xfrm>
            <a:off x="839788" y="365125"/>
            <a:ext cx="10515600" cy="1325563"/>
          </a:xfrm>
        </p:spPr>
        <p:txBody>
          <a:bodyPr/>
          <a:lstStyle/>
          <a:p>
            <a:r>
              <a:rPr lang="tr-TR"/>
              <a:t>Asıl başlık stilini düzenlemek için tıklayın</a:t>
            </a:r>
            <a:endParaRPr lang="en-GB"/>
          </a:p>
        </p:txBody>
      </p:sp>
      <p:sp>
        <p:nvSpPr>
          <p:cNvPr id="3" name="Metin Yer Tutucusu 2">
            <a:extLst>
              <a:ext uri="{FF2B5EF4-FFF2-40B4-BE49-F238E27FC236}">
                <a16:creationId xmlns:a16="http://schemas.microsoft.com/office/drawing/2014/main" id="{B3172A4C-B8D8-4AF9-B72C-35FEF67D332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a:t>
            </a:r>
          </a:p>
        </p:txBody>
      </p:sp>
      <p:sp>
        <p:nvSpPr>
          <p:cNvPr id="4" name="İçerik Yer Tutucusu 3">
            <a:extLst>
              <a:ext uri="{FF2B5EF4-FFF2-40B4-BE49-F238E27FC236}">
                <a16:creationId xmlns:a16="http://schemas.microsoft.com/office/drawing/2014/main" id="{DF00699B-AD37-41A7-97B9-E6D7F9C8566C}"/>
              </a:ext>
            </a:extLst>
          </p:cNvPr>
          <p:cNvSpPr>
            <a:spLocks noGrp="1"/>
          </p:cNvSpPr>
          <p:nvPr>
            <p:ph sz="half" idx="2"/>
          </p:nvPr>
        </p:nvSpPr>
        <p:spPr>
          <a:xfrm>
            <a:off x="839788" y="2505075"/>
            <a:ext cx="5157787" cy="3684588"/>
          </a:xfrm>
        </p:spPr>
        <p:txBody>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GB"/>
          </a:p>
        </p:txBody>
      </p:sp>
      <p:sp>
        <p:nvSpPr>
          <p:cNvPr id="5" name="Metin Yer Tutucusu 4">
            <a:extLst>
              <a:ext uri="{FF2B5EF4-FFF2-40B4-BE49-F238E27FC236}">
                <a16:creationId xmlns:a16="http://schemas.microsoft.com/office/drawing/2014/main" id="{AA5E20A6-3503-4470-9705-8CF909AEE5A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a:t>
            </a:r>
          </a:p>
        </p:txBody>
      </p:sp>
      <p:sp>
        <p:nvSpPr>
          <p:cNvPr id="6" name="İçerik Yer Tutucusu 5">
            <a:extLst>
              <a:ext uri="{FF2B5EF4-FFF2-40B4-BE49-F238E27FC236}">
                <a16:creationId xmlns:a16="http://schemas.microsoft.com/office/drawing/2014/main" id="{0EE96271-DFEB-493C-8C2A-17D43B740950}"/>
              </a:ext>
            </a:extLst>
          </p:cNvPr>
          <p:cNvSpPr>
            <a:spLocks noGrp="1"/>
          </p:cNvSpPr>
          <p:nvPr>
            <p:ph sz="quarter" idx="4"/>
          </p:nvPr>
        </p:nvSpPr>
        <p:spPr>
          <a:xfrm>
            <a:off x="6172200" y="2505075"/>
            <a:ext cx="5183188" cy="3684588"/>
          </a:xfrm>
        </p:spPr>
        <p:txBody>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GB"/>
          </a:p>
        </p:txBody>
      </p:sp>
      <p:sp>
        <p:nvSpPr>
          <p:cNvPr id="7" name="Veri Yer Tutucusu 6">
            <a:extLst>
              <a:ext uri="{FF2B5EF4-FFF2-40B4-BE49-F238E27FC236}">
                <a16:creationId xmlns:a16="http://schemas.microsoft.com/office/drawing/2014/main" id="{F0C39BD4-0B06-40CF-9417-DE4792D5F562}"/>
              </a:ext>
            </a:extLst>
          </p:cNvPr>
          <p:cNvSpPr>
            <a:spLocks noGrp="1"/>
          </p:cNvSpPr>
          <p:nvPr>
            <p:ph type="dt" sz="half" idx="10"/>
          </p:nvPr>
        </p:nvSpPr>
        <p:spPr/>
        <p:txBody>
          <a:bodyPr/>
          <a:lstStyle/>
          <a:p>
            <a:fld id="{1A83A284-F14E-41AD-B5EE-7A747410B513}" type="datetime1">
              <a:rPr lang="en-GB" smtClean="0"/>
              <a:t>23/03/2022</a:t>
            </a:fld>
            <a:endParaRPr lang="en-GB"/>
          </a:p>
        </p:txBody>
      </p:sp>
      <p:sp>
        <p:nvSpPr>
          <p:cNvPr id="8" name="Alt Bilgi Yer Tutucusu 7">
            <a:extLst>
              <a:ext uri="{FF2B5EF4-FFF2-40B4-BE49-F238E27FC236}">
                <a16:creationId xmlns:a16="http://schemas.microsoft.com/office/drawing/2014/main" id="{CAAF300F-6DA9-40EC-8796-2718506B2530}"/>
              </a:ext>
            </a:extLst>
          </p:cNvPr>
          <p:cNvSpPr>
            <a:spLocks noGrp="1"/>
          </p:cNvSpPr>
          <p:nvPr>
            <p:ph type="ftr" sz="quarter" idx="11"/>
          </p:nvPr>
        </p:nvSpPr>
        <p:spPr/>
        <p:txBody>
          <a:bodyPr/>
          <a:lstStyle/>
          <a:p>
            <a:endParaRPr lang="en-GB"/>
          </a:p>
        </p:txBody>
      </p:sp>
      <p:sp>
        <p:nvSpPr>
          <p:cNvPr id="9" name="Slayt Numarası Yer Tutucusu 8">
            <a:extLst>
              <a:ext uri="{FF2B5EF4-FFF2-40B4-BE49-F238E27FC236}">
                <a16:creationId xmlns:a16="http://schemas.microsoft.com/office/drawing/2014/main" id="{DCF323CF-649F-443B-9C4E-BE7F07BE6A41}"/>
              </a:ext>
            </a:extLst>
          </p:cNvPr>
          <p:cNvSpPr>
            <a:spLocks noGrp="1"/>
          </p:cNvSpPr>
          <p:nvPr>
            <p:ph type="sldNum" sz="quarter" idx="12"/>
          </p:nvPr>
        </p:nvSpPr>
        <p:spPr/>
        <p:txBody>
          <a:bodyPr/>
          <a:lstStyle/>
          <a:p>
            <a:fld id="{A61FB060-2128-4007-BB9F-EDDE578F1B72}" type="slidenum">
              <a:rPr lang="en-GB" smtClean="0"/>
              <a:t>‹#›</a:t>
            </a:fld>
            <a:endParaRPr lang="en-GB"/>
          </a:p>
        </p:txBody>
      </p:sp>
    </p:spTree>
    <p:extLst>
      <p:ext uri="{BB962C8B-B14F-4D97-AF65-F5344CB8AC3E}">
        <p14:creationId xmlns:p14="http://schemas.microsoft.com/office/powerpoint/2010/main" val="24501754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8F4858E4-8885-454A-A781-402032947BFE}"/>
              </a:ext>
            </a:extLst>
          </p:cNvPr>
          <p:cNvSpPr>
            <a:spLocks noGrp="1"/>
          </p:cNvSpPr>
          <p:nvPr>
            <p:ph type="title"/>
          </p:nvPr>
        </p:nvSpPr>
        <p:spPr/>
        <p:txBody>
          <a:bodyPr/>
          <a:lstStyle/>
          <a:p>
            <a:r>
              <a:rPr lang="tr-TR"/>
              <a:t>Asıl başlık stilini düzenlemek için tıklayın</a:t>
            </a:r>
            <a:endParaRPr lang="en-GB"/>
          </a:p>
        </p:txBody>
      </p:sp>
      <p:sp>
        <p:nvSpPr>
          <p:cNvPr id="3" name="Veri Yer Tutucusu 2">
            <a:extLst>
              <a:ext uri="{FF2B5EF4-FFF2-40B4-BE49-F238E27FC236}">
                <a16:creationId xmlns:a16="http://schemas.microsoft.com/office/drawing/2014/main" id="{9CF48382-FF43-48DD-82A4-4CFC7DAE60C1}"/>
              </a:ext>
            </a:extLst>
          </p:cNvPr>
          <p:cNvSpPr>
            <a:spLocks noGrp="1"/>
          </p:cNvSpPr>
          <p:nvPr>
            <p:ph type="dt" sz="half" idx="10"/>
          </p:nvPr>
        </p:nvSpPr>
        <p:spPr/>
        <p:txBody>
          <a:bodyPr/>
          <a:lstStyle/>
          <a:p>
            <a:fld id="{A1C42A57-B8E9-4C07-AA02-991C6D902AC9}" type="datetime1">
              <a:rPr lang="en-GB" smtClean="0"/>
              <a:t>23/03/2022</a:t>
            </a:fld>
            <a:endParaRPr lang="en-GB"/>
          </a:p>
        </p:txBody>
      </p:sp>
      <p:sp>
        <p:nvSpPr>
          <p:cNvPr id="4" name="Alt Bilgi Yer Tutucusu 3">
            <a:extLst>
              <a:ext uri="{FF2B5EF4-FFF2-40B4-BE49-F238E27FC236}">
                <a16:creationId xmlns:a16="http://schemas.microsoft.com/office/drawing/2014/main" id="{F4B4D675-71E2-42C1-9178-68C5239F49F0}"/>
              </a:ext>
            </a:extLst>
          </p:cNvPr>
          <p:cNvSpPr>
            <a:spLocks noGrp="1"/>
          </p:cNvSpPr>
          <p:nvPr>
            <p:ph type="ftr" sz="quarter" idx="11"/>
          </p:nvPr>
        </p:nvSpPr>
        <p:spPr/>
        <p:txBody>
          <a:bodyPr/>
          <a:lstStyle/>
          <a:p>
            <a:endParaRPr lang="en-GB"/>
          </a:p>
        </p:txBody>
      </p:sp>
      <p:sp>
        <p:nvSpPr>
          <p:cNvPr id="5" name="Slayt Numarası Yer Tutucusu 4">
            <a:extLst>
              <a:ext uri="{FF2B5EF4-FFF2-40B4-BE49-F238E27FC236}">
                <a16:creationId xmlns:a16="http://schemas.microsoft.com/office/drawing/2014/main" id="{932BD5F7-AF2F-43A9-8A31-F6CFEE3F5D38}"/>
              </a:ext>
            </a:extLst>
          </p:cNvPr>
          <p:cNvSpPr>
            <a:spLocks noGrp="1"/>
          </p:cNvSpPr>
          <p:nvPr>
            <p:ph type="sldNum" sz="quarter" idx="12"/>
          </p:nvPr>
        </p:nvSpPr>
        <p:spPr/>
        <p:txBody>
          <a:bodyPr/>
          <a:lstStyle/>
          <a:p>
            <a:fld id="{A61FB060-2128-4007-BB9F-EDDE578F1B72}" type="slidenum">
              <a:rPr lang="en-GB" smtClean="0"/>
              <a:t>‹#›</a:t>
            </a:fld>
            <a:endParaRPr lang="en-GB"/>
          </a:p>
        </p:txBody>
      </p:sp>
    </p:spTree>
    <p:extLst>
      <p:ext uri="{BB962C8B-B14F-4D97-AF65-F5344CB8AC3E}">
        <p14:creationId xmlns:p14="http://schemas.microsoft.com/office/powerpoint/2010/main" val="5918649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Veri Yer Tutucusu 1">
            <a:extLst>
              <a:ext uri="{FF2B5EF4-FFF2-40B4-BE49-F238E27FC236}">
                <a16:creationId xmlns:a16="http://schemas.microsoft.com/office/drawing/2014/main" id="{ADAD1A55-AA65-40CB-99A3-5F8CB2870C04}"/>
              </a:ext>
            </a:extLst>
          </p:cNvPr>
          <p:cNvSpPr>
            <a:spLocks noGrp="1"/>
          </p:cNvSpPr>
          <p:nvPr>
            <p:ph type="dt" sz="half" idx="10"/>
          </p:nvPr>
        </p:nvSpPr>
        <p:spPr/>
        <p:txBody>
          <a:bodyPr/>
          <a:lstStyle/>
          <a:p>
            <a:fld id="{0FC4C550-16E4-4440-8FAD-3AF528AC129D}" type="datetime1">
              <a:rPr lang="en-GB" smtClean="0"/>
              <a:t>23/03/2022</a:t>
            </a:fld>
            <a:endParaRPr lang="en-GB"/>
          </a:p>
        </p:txBody>
      </p:sp>
      <p:sp>
        <p:nvSpPr>
          <p:cNvPr id="3" name="Alt Bilgi Yer Tutucusu 2">
            <a:extLst>
              <a:ext uri="{FF2B5EF4-FFF2-40B4-BE49-F238E27FC236}">
                <a16:creationId xmlns:a16="http://schemas.microsoft.com/office/drawing/2014/main" id="{79692BA3-9A95-40AB-8C70-E3A595991C53}"/>
              </a:ext>
            </a:extLst>
          </p:cNvPr>
          <p:cNvSpPr>
            <a:spLocks noGrp="1"/>
          </p:cNvSpPr>
          <p:nvPr>
            <p:ph type="ftr" sz="quarter" idx="11"/>
          </p:nvPr>
        </p:nvSpPr>
        <p:spPr/>
        <p:txBody>
          <a:bodyPr/>
          <a:lstStyle/>
          <a:p>
            <a:endParaRPr lang="en-GB"/>
          </a:p>
        </p:txBody>
      </p:sp>
      <p:sp>
        <p:nvSpPr>
          <p:cNvPr id="4" name="Slayt Numarası Yer Tutucusu 3">
            <a:extLst>
              <a:ext uri="{FF2B5EF4-FFF2-40B4-BE49-F238E27FC236}">
                <a16:creationId xmlns:a16="http://schemas.microsoft.com/office/drawing/2014/main" id="{8A1172F2-6B16-436F-BCC4-55B022408977}"/>
              </a:ext>
            </a:extLst>
          </p:cNvPr>
          <p:cNvSpPr>
            <a:spLocks noGrp="1"/>
          </p:cNvSpPr>
          <p:nvPr>
            <p:ph type="sldNum" sz="quarter" idx="12"/>
          </p:nvPr>
        </p:nvSpPr>
        <p:spPr/>
        <p:txBody>
          <a:bodyPr/>
          <a:lstStyle/>
          <a:p>
            <a:fld id="{A61FB060-2128-4007-BB9F-EDDE578F1B72}" type="slidenum">
              <a:rPr lang="en-GB" smtClean="0"/>
              <a:t>‹#›</a:t>
            </a:fld>
            <a:endParaRPr lang="en-GB"/>
          </a:p>
        </p:txBody>
      </p:sp>
    </p:spTree>
    <p:extLst>
      <p:ext uri="{BB962C8B-B14F-4D97-AF65-F5344CB8AC3E}">
        <p14:creationId xmlns:p14="http://schemas.microsoft.com/office/powerpoint/2010/main" val="16607388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19FE892C-C5E4-4B21-A88F-5CD65D319650}"/>
              </a:ext>
            </a:extLst>
          </p:cNvPr>
          <p:cNvSpPr>
            <a:spLocks noGrp="1"/>
          </p:cNvSpPr>
          <p:nvPr>
            <p:ph type="title"/>
          </p:nvPr>
        </p:nvSpPr>
        <p:spPr>
          <a:xfrm>
            <a:off x="839788" y="457200"/>
            <a:ext cx="3932237" cy="1600200"/>
          </a:xfrm>
        </p:spPr>
        <p:txBody>
          <a:bodyPr anchor="b"/>
          <a:lstStyle>
            <a:lvl1pPr>
              <a:defRPr sz="3200"/>
            </a:lvl1pPr>
          </a:lstStyle>
          <a:p>
            <a:r>
              <a:rPr lang="tr-TR"/>
              <a:t>Asıl başlık stilini düzenlemek için tıklayın</a:t>
            </a:r>
            <a:endParaRPr lang="en-GB"/>
          </a:p>
        </p:txBody>
      </p:sp>
      <p:sp>
        <p:nvSpPr>
          <p:cNvPr id="3" name="İçerik Yer Tutucusu 2">
            <a:extLst>
              <a:ext uri="{FF2B5EF4-FFF2-40B4-BE49-F238E27FC236}">
                <a16:creationId xmlns:a16="http://schemas.microsoft.com/office/drawing/2014/main" id="{88E70DE5-FEEB-46FE-86B1-A8D3B67A9D1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GB"/>
          </a:p>
        </p:txBody>
      </p:sp>
      <p:sp>
        <p:nvSpPr>
          <p:cNvPr id="4" name="Metin Yer Tutucusu 3">
            <a:extLst>
              <a:ext uri="{FF2B5EF4-FFF2-40B4-BE49-F238E27FC236}">
                <a16:creationId xmlns:a16="http://schemas.microsoft.com/office/drawing/2014/main" id="{41D1B8EA-2437-45AD-99D7-ED4665DE8A4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a:t>
            </a:r>
          </a:p>
        </p:txBody>
      </p:sp>
      <p:sp>
        <p:nvSpPr>
          <p:cNvPr id="5" name="Veri Yer Tutucusu 4">
            <a:extLst>
              <a:ext uri="{FF2B5EF4-FFF2-40B4-BE49-F238E27FC236}">
                <a16:creationId xmlns:a16="http://schemas.microsoft.com/office/drawing/2014/main" id="{FA633412-8B53-4996-9C9F-337CF66F9CF2}"/>
              </a:ext>
            </a:extLst>
          </p:cNvPr>
          <p:cNvSpPr>
            <a:spLocks noGrp="1"/>
          </p:cNvSpPr>
          <p:nvPr>
            <p:ph type="dt" sz="half" idx="10"/>
          </p:nvPr>
        </p:nvSpPr>
        <p:spPr/>
        <p:txBody>
          <a:bodyPr/>
          <a:lstStyle/>
          <a:p>
            <a:fld id="{01D317B9-4024-4453-A6EA-312593925A30}" type="datetime1">
              <a:rPr lang="en-GB" smtClean="0"/>
              <a:t>23/03/2022</a:t>
            </a:fld>
            <a:endParaRPr lang="en-GB"/>
          </a:p>
        </p:txBody>
      </p:sp>
      <p:sp>
        <p:nvSpPr>
          <p:cNvPr id="6" name="Alt Bilgi Yer Tutucusu 5">
            <a:extLst>
              <a:ext uri="{FF2B5EF4-FFF2-40B4-BE49-F238E27FC236}">
                <a16:creationId xmlns:a16="http://schemas.microsoft.com/office/drawing/2014/main" id="{B7636BF8-F110-425B-AD18-D1CB174F3633}"/>
              </a:ext>
            </a:extLst>
          </p:cNvPr>
          <p:cNvSpPr>
            <a:spLocks noGrp="1"/>
          </p:cNvSpPr>
          <p:nvPr>
            <p:ph type="ftr" sz="quarter" idx="11"/>
          </p:nvPr>
        </p:nvSpPr>
        <p:spPr/>
        <p:txBody>
          <a:bodyPr/>
          <a:lstStyle/>
          <a:p>
            <a:endParaRPr lang="en-GB"/>
          </a:p>
        </p:txBody>
      </p:sp>
      <p:sp>
        <p:nvSpPr>
          <p:cNvPr id="7" name="Slayt Numarası Yer Tutucusu 6">
            <a:extLst>
              <a:ext uri="{FF2B5EF4-FFF2-40B4-BE49-F238E27FC236}">
                <a16:creationId xmlns:a16="http://schemas.microsoft.com/office/drawing/2014/main" id="{CBE24975-EB8E-4CD8-B502-8065D816134D}"/>
              </a:ext>
            </a:extLst>
          </p:cNvPr>
          <p:cNvSpPr>
            <a:spLocks noGrp="1"/>
          </p:cNvSpPr>
          <p:nvPr>
            <p:ph type="sldNum" sz="quarter" idx="12"/>
          </p:nvPr>
        </p:nvSpPr>
        <p:spPr/>
        <p:txBody>
          <a:bodyPr/>
          <a:lstStyle/>
          <a:p>
            <a:fld id="{A61FB060-2128-4007-BB9F-EDDE578F1B72}" type="slidenum">
              <a:rPr lang="en-GB" smtClean="0"/>
              <a:t>‹#›</a:t>
            </a:fld>
            <a:endParaRPr lang="en-GB"/>
          </a:p>
        </p:txBody>
      </p:sp>
    </p:spTree>
    <p:extLst>
      <p:ext uri="{BB962C8B-B14F-4D97-AF65-F5344CB8AC3E}">
        <p14:creationId xmlns:p14="http://schemas.microsoft.com/office/powerpoint/2010/main" val="17135540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44FA43F3-91AC-4445-BDAE-B3C17FEF628E}"/>
              </a:ext>
            </a:extLst>
          </p:cNvPr>
          <p:cNvSpPr>
            <a:spLocks noGrp="1"/>
          </p:cNvSpPr>
          <p:nvPr>
            <p:ph type="title"/>
          </p:nvPr>
        </p:nvSpPr>
        <p:spPr>
          <a:xfrm>
            <a:off x="839788" y="457200"/>
            <a:ext cx="3932237" cy="1600200"/>
          </a:xfrm>
        </p:spPr>
        <p:txBody>
          <a:bodyPr anchor="b"/>
          <a:lstStyle>
            <a:lvl1pPr>
              <a:defRPr sz="3200"/>
            </a:lvl1pPr>
          </a:lstStyle>
          <a:p>
            <a:r>
              <a:rPr lang="tr-TR"/>
              <a:t>Asıl başlık stilini düzenlemek için tıklayın</a:t>
            </a:r>
            <a:endParaRPr lang="en-GB"/>
          </a:p>
        </p:txBody>
      </p:sp>
      <p:sp>
        <p:nvSpPr>
          <p:cNvPr id="3" name="Resim Yer Tutucusu 2">
            <a:extLst>
              <a:ext uri="{FF2B5EF4-FFF2-40B4-BE49-F238E27FC236}">
                <a16:creationId xmlns:a16="http://schemas.microsoft.com/office/drawing/2014/main" id="{DD957468-993A-4E84-B7C1-9B81E6D32C3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Metin Yer Tutucusu 3">
            <a:extLst>
              <a:ext uri="{FF2B5EF4-FFF2-40B4-BE49-F238E27FC236}">
                <a16:creationId xmlns:a16="http://schemas.microsoft.com/office/drawing/2014/main" id="{201219E9-DEE1-4FAC-A6B7-1B0886AF431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a:t>
            </a:r>
          </a:p>
        </p:txBody>
      </p:sp>
      <p:sp>
        <p:nvSpPr>
          <p:cNvPr id="5" name="Veri Yer Tutucusu 4">
            <a:extLst>
              <a:ext uri="{FF2B5EF4-FFF2-40B4-BE49-F238E27FC236}">
                <a16:creationId xmlns:a16="http://schemas.microsoft.com/office/drawing/2014/main" id="{9B7F3C7F-4D37-4315-AE2A-F416DEDCCA76}"/>
              </a:ext>
            </a:extLst>
          </p:cNvPr>
          <p:cNvSpPr>
            <a:spLocks noGrp="1"/>
          </p:cNvSpPr>
          <p:nvPr>
            <p:ph type="dt" sz="half" idx="10"/>
          </p:nvPr>
        </p:nvSpPr>
        <p:spPr/>
        <p:txBody>
          <a:bodyPr/>
          <a:lstStyle/>
          <a:p>
            <a:fld id="{7F29399A-A672-4A31-8D66-183817C83EB3}" type="datetime1">
              <a:rPr lang="en-GB" smtClean="0"/>
              <a:t>23/03/2022</a:t>
            </a:fld>
            <a:endParaRPr lang="en-GB"/>
          </a:p>
        </p:txBody>
      </p:sp>
      <p:sp>
        <p:nvSpPr>
          <p:cNvPr id="6" name="Alt Bilgi Yer Tutucusu 5">
            <a:extLst>
              <a:ext uri="{FF2B5EF4-FFF2-40B4-BE49-F238E27FC236}">
                <a16:creationId xmlns:a16="http://schemas.microsoft.com/office/drawing/2014/main" id="{7FD4463A-8483-48D8-BF0F-BC24CE56EFE9}"/>
              </a:ext>
            </a:extLst>
          </p:cNvPr>
          <p:cNvSpPr>
            <a:spLocks noGrp="1"/>
          </p:cNvSpPr>
          <p:nvPr>
            <p:ph type="ftr" sz="quarter" idx="11"/>
          </p:nvPr>
        </p:nvSpPr>
        <p:spPr/>
        <p:txBody>
          <a:bodyPr/>
          <a:lstStyle/>
          <a:p>
            <a:endParaRPr lang="en-GB"/>
          </a:p>
        </p:txBody>
      </p:sp>
      <p:sp>
        <p:nvSpPr>
          <p:cNvPr id="7" name="Slayt Numarası Yer Tutucusu 6">
            <a:extLst>
              <a:ext uri="{FF2B5EF4-FFF2-40B4-BE49-F238E27FC236}">
                <a16:creationId xmlns:a16="http://schemas.microsoft.com/office/drawing/2014/main" id="{E96CCA61-91CE-47F6-9EDF-CAECE8F6ED68}"/>
              </a:ext>
            </a:extLst>
          </p:cNvPr>
          <p:cNvSpPr>
            <a:spLocks noGrp="1"/>
          </p:cNvSpPr>
          <p:nvPr>
            <p:ph type="sldNum" sz="quarter" idx="12"/>
          </p:nvPr>
        </p:nvSpPr>
        <p:spPr/>
        <p:txBody>
          <a:bodyPr/>
          <a:lstStyle/>
          <a:p>
            <a:fld id="{A61FB060-2128-4007-BB9F-EDDE578F1B72}" type="slidenum">
              <a:rPr lang="en-GB" smtClean="0"/>
              <a:t>‹#›</a:t>
            </a:fld>
            <a:endParaRPr lang="en-GB"/>
          </a:p>
        </p:txBody>
      </p:sp>
    </p:spTree>
    <p:extLst>
      <p:ext uri="{BB962C8B-B14F-4D97-AF65-F5344CB8AC3E}">
        <p14:creationId xmlns:p14="http://schemas.microsoft.com/office/powerpoint/2010/main" val="22206488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Başlık Yer Tutucusu 1">
            <a:extLst>
              <a:ext uri="{FF2B5EF4-FFF2-40B4-BE49-F238E27FC236}">
                <a16:creationId xmlns:a16="http://schemas.microsoft.com/office/drawing/2014/main" id="{6F6D6580-DE19-48F1-907E-C3B82F51293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tr-TR"/>
              <a:t>Asıl başlık stilini düzenlemek için tıklayın</a:t>
            </a:r>
            <a:endParaRPr lang="en-GB"/>
          </a:p>
        </p:txBody>
      </p:sp>
      <p:sp>
        <p:nvSpPr>
          <p:cNvPr id="3" name="Metin Yer Tutucusu 2">
            <a:extLst>
              <a:ext uri="{FF2B5EF4-FFF2-40B4-BE49-F238E27FC236}">
                <a16:creationId xmlns:a16="http://schemas.microsoft.com/office/drawing/2014/main" id="{D8611D22-12DA-498F-BB81-27D33B3D8B1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GB"/>
          </a:p>
        </p:txBody>
      </p:sp>
      <p:sp>
        <p:nvSpPr>
          <p:cNvPr id="4" name="Veri Yer Tutucusu 3">
            <a:extLst>
              <a:ext uri="{FF2B5EF4-FFF2-40B4-BE49-F238E27FC236}">
                <a16:creationId xmlns:a16="http://schemas.microsoft.com/office/drawing/2014/main" id="{D8EC1A16-E3AE-4C18-8473-0D07239FC5C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CAA1ED5-5B59-4ADD-B98C-3F159A4D29CE}" type="datetime1">
              <a:rPr lang="en-GB" smtClean="0"/>
              <a:t>23/03/2022</a:t>
            </a:fld>
            <a:endParaRPr lang="en-GB"/>
          </a:p>
        </p:txBody>
      </p:sp>
      <p:sp>
        <p:nvSpPr>
          <p:cNvPr id="5" name="Alt Bilgi Yer Tutucusu 4">
            <a:extLst>
              <a:ext uri="{FF2B5EF4-FFF2-40B4-BE49-F238E27FC236}">
                <a16:creationId xmlns:a16="http://schemas.microsoft.com/office/drawing/2014/main" id="{87F2D4BB-5BEC-4A03-A540-76DA9AD5F0B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ayt Numarası Yer Tutucusu 5">
            <a:extLst>
              <a:ext uri="{FF2B5EF4-FFF2-40B4-BE49-F238E27FC236}">
                <a16:creationId xmlns:a16="http://schemas.microsoft.com/office/drawing/2014/main" id="{ECF85992-2925-41F7-B0D4-9D5CA88505E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1FB060-2128-4007-BB9F-EDDE578F1B72}" type="slidenum">
              <a:rPr lang="en-GB" smtClean="0"/>
              <a:t>‹#›</a:t>
            </a:fld>
            <a:endParaRPr lang="en-GB"/>
          </a:p>
        </p:txBody>
      </p:sp>
    </p:spTree>
    <p:extLst>
      <p:ext uri="{BB962C8B-B14F-4D97-AF65-F5344CB8AC3E}">
        <p14:creationId xmlns:p14="http://schemas.microsoft.com/office/powerpoint/2010/main" val="36196711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kutuphane.itu.edu.tr/arastirma/veritabanlari#5965"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hyperlink" Target="https://kutuphane.itu.edu.tr/arastirma/veritabanlari#6561" TargetMode="External"/><Relationship Id="rId4" Type="http://schemas.openxmlformats.org/officeDocument/2006/relationships/hyperlink" Target="https://kutuphane.itu.edu.tr/arastirma/veritabanlari#5948"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libguides.library.albany.edu/citesearch" TargetMode="External"/><Relationship Id="rId2" Type="http://schemas.openxmlformats.org/officeDocument/2006/relationships/hyperlink" Target="https://www.metrics-toolkit.org/"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lib.ncsu.edu/tutorials/scholarly-articles/" TargetMode="External"/><Relationship Id="rId2" Type="http://schemas.openxmlformats.org/officeDocument/2006/relationships/notesSlide" Target="../notesSlides/notesSlide8.xml"/><Relationship Id="rId1" Type="http://schemas.openxmlformats.org/officeDocument/2006/relationships/slideLayout" Target="../slideLayouts/slideLayout9.xml"/><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hyperlink" Target="http://jwudenver.libguides.com/aecontent.php?pid=45242&amp;sid=378651" TargetMode="External"/><Relationship Id="rId7" Type="http://schemas.openxmlformats.org/officeDocument/2006/relationships/hyperlink" Target="https://libguides.nmhschool.org/ld.php?content_id=6834809"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hyperlink" Target="https://www.mindmup.com/" TargetMode="External"/><Relationship Id="rId5" Type="http://schemas.openxmlformats.org/officeDocument/2006/relationships/hyperlink" Target="http://popplet.com/" TargetMode="External"/><Relationship Id="rId4" Type="http://schemas.openxmlformats.org/officeDocument/2006/relationships/hyperlink" Target="https://bubbl.us/"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library.itu.edu.tr/en/home" TargetMode="External"/><Relationship Id="rId2" Type="http://schemas.openxmlformats.org/officeDocument/2006/relationships/hyperlink" Target="http://library.itu.edu.tr/en/research/databases#harf-A"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s://kutuphane.itu.edu.tr/arastirma/veritabanlari#5965" TargetMode="External"/><Relationship Id="rId2" Type="http://schemas.openxmlformats.org/officeDocument/2006/relationships/hyperlink" Target="https://kutuphane.itu.edu.tr/arastirma/veritabanlari#5948"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s://www.sciencedirect.com/#open-access" TargetMode="External"/><Relationship Id="rId2" Type="http://schemas.openxmlformats.org/officeDocument/2006/relationships/hyperlink" Target="https://kutuphane.itu.edu.tr/arastirma/veritabanlari#5942" TargetMode="External"/><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hyperlink" Target="http://library.itu.edu.tr/en/services/ask-a-librarian" TargetMode="External"/><Relationship Id="rId4" Type="http://schemas.openxmlformats.org/officeDocument/2006/relationships/hyperlink" Target="http://library.itu.edu.tr/en/research/databases#harf-A" TargetMode="External"/></Relationships>
</file>

<file path=ppt/slides/_rels/slide41.xml.rels><?xml version="1.0" encoding="UTF-8" standalone="yes"?>
<Relationships xmlns="http://schemas.openxmlformats.org/package/2006/relationships"><Relationship Id="rId2" Type="http://schemas.openxmlformats.org/officeDocument/2006/relationships/hyperlink" Target="https://kutuphane.itu.edu.tr/arastirma/veritabanlari#6328"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hyperlink" Target="https://www.accessengineeringlibrary.com/" TargetMode="External"/><Relationship Id="rId7" Type="http://schemas.openxmlformats.org/officeDocument/2006/relationships/hyperlink" Target="https://www.proquest.com/central/index" TargetMode="External"/><Relationship Id="rId2" Type="http://schemas.openxmlformats.org/officeDocument/2006/relationships/image" Target="../media/image6.png"/><Relationship Id="rId1" Type="http://schemas.openxmlformats.org/officeDocument/2006/relationships/slideLayout" Target="../slideLayouts/slideLayout8.xml"/><Relationship Id="rId6" Type="http://schemas.openxmlformats.org/officeDocument/2006/relationships/hyperlink" Target="https://www.pressreader.com/" TargetMode="External"/><Relationship Id="rId5" Type="http://schemas.openxmlformats.org/officeDocument/2006/relationships/hyperlink" Target="https://ndata.militarybigdata.com/login" TargetMode="External"/><Relationship Id="rId4" Type="http://schemas.openxmlformats.org/officeDocument/2006/relationships/hyperlink" Target="https://app.knovel.com/kn" TargetMode="External"/><Relationship Id="rId9" Type="http://schemas.openxmlformats.org/officeDocument/2006/relationships/image" Target="../media/image8.pn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hyperlink" Target="http://www.library.itu.edu.tr/" TargetMode="External"/><Relationship Id="rId2" Type="http://schemas.openxmlformats.org/officeDocument/2006/relationships/notesSlide" Target="../notesSlides/notesSlide19.xml"/><Relationship Id="rId1" Type="http://schemas.openxmlformats.org/officeDocument/2006/relationships/slideLayout" Target="../slideLayouts/slideLayout8.xml"/><Relationship Id="rId4" Type="http://schemas.openxmlformats.org/officeDocument/2006/relationships/image" Target="../media/image10.png"/></Relationships>
</file>

<file path=ppt/slides/_rels/slide53.xml.rels><?xml version="1.0" encoding="UTF-8" standalone="yes"?>
<Relationships xmlns="http://schemas.openxmlformats.org/package/2006/relationships"><Relationship Id="rId3" Type="http://schemas.openxmlformats.org/officeDocument/2006/relationships/hyperlink" Target="https://kutuphane.itu.edu.tr/en/home" TargetMode="External"/><Relationship Id="rId2" Type="http://schemas.openxmlformats.org/officeDocument/2006/relationships/notesSlide" Target="../notesSlides/notesSlide20.xml"/><Relationship Id="rId1" Type="http://schemas.openxmlformats.org/officeDocument/2006/relationships/slideLayout" Target="../slideLayouts/slideLayout8.xml"/><Relationship Id="rId4" Type="http://schemas.openxmlformats.org/officeDocument/2006/relationships/image" Target="../media/image10.png"/></Relationships>
</file>

<file path=ppt/slides/_rels/slide5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2" Type="http://schemas.openxmlformats.org/officeDocument/2006/relationships/hyperlink" Target="https://kutuphane.itu.edu.tr/arastirma/veritabanlari#5965" TargetMode="Externa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5.xml"/><Relationship Id="rId4" Type="http://schemas.openxmlformats.org/officeDocument/2006/relationships/image" Target="../media/image13.png"/></Relationships>
</file>

<file path=ppt/slides/_rels/slide5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hyperlink" Target="https://kutuphane.itu.edu.tr/en/research/e-journals" TargetMode="External"/><Relationship Id="rId2" Type="http://schemas.openxmlformats.org/officeDocument/2006/relationships/hyperlink" Target="https://kutuphane.itu.edu.tr/en/research/databases#harf-A" TargetMode="External"/><Relationship Id="rId1" Type="http://schemas.openxmlformats.org/officeDocument/2006/relationships/slideLayout" Target="../slideLayouts/slideLayout2.xml"/><Relationship Id="rId4" Type="http://schemas.openxmlformats.org/officeDocument/2006/relationships/hyperlink" Target="https://kutuphane.itu.edu.tr/en/home" TargetMode="External"/></Relationships>
</file>

<file path=ppt/slides/_rels/slide59.xml.rels><?xml version="1.0" encoding="UTF-8" standalone="yes"?>
<Relationships xmlns="http://schemas.openxmlformats.org/package/2006/relationships"><Relationship Id="rId3" Type="http://schemas.openxmlformats.org/officeDocument/2006/relationships/hyperlink" Target="https://www.loc.gov/catdir/cpso/lcco/" TargetMode="External"/><Relationship Id="rId2" Type="http://schemas.openxmlformats.org/officeDocument/2006/relationships/hyperlink" Target="https://kutuphane.itu.edu.tr/en/services/interlibrary-loan" TargetMode="Externa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xml"/></Relationships>
</file>

<file path=ppt/slides/_rels/slide61.xml.rels><?xml version="1.0" encoding="UTF-8" standalone="yes"?>
<Relationships xmlns="http://schemas.openxmlformats.org/package/2006/relationships"><Relationship Id="rId3" Type="http://schemas.openxmlformats.org/officeDocument/2006/relationships/hyperlink" Target="https://kutuphane.itu.edu.tr/en/services/register" TargetMode="External"/><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s://kutuphane.itu.edu.tr/arastirma/veritabanlari" TargetMode="Externa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64.xml.rels><?xml version="1.0" encoding="UTF-8" standalone="yes"?>
<Relationships xmlns="http://schemas.openxmlformats.org/package/2006/relationships"><Relationship Id="rId3" Type="http://schemas.openxmlformats.org/officeDocument/2006/relationships/hyperlink" Target="https://kutuphane.itu.edu.tr/arastirma/veritabanlari#6497" TargetMode="External"/><Relationship Id="rId2" Type="http://schemas.openxmlformats.org/officeDocument/2006/relationships/hyperlink" Target="https://kutuphane.itu.edu.tr/arastirma/veritabanlari#6328" TargetMode="External"/><Relationship Id="rId1" Type="http://schemas.openxmlformats.org/officeDocument/2006/relationships/slideLayout" Target="../slideLayouts/slideLayout2.xml"/><Relationship Id="rId5" Type="http://schemas.openxmlformats.org/officeDocument/2006/relationships/hyperlink" Target="http://library.itu.edu.tr/en/services/reference-desk" TargetMode="External"/><Relationship Id="rId4" Type="http://schemas.openxmlformats.org/officeDocument/2006/relationships/hyperlink" Target="https://kutuphane.itu.edu.tr/arastirma/veritabanlari#6505" TargetMode="External"/></Relationships>
</file>

<file path=ppt/slides/_rels/slide6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6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9.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hyperlink" Target="http://library.itu.edu.tr/en/services/ask-a-librarian"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hyperlink" Target="https://twitter.com/LibraryITU" TargetMode="External"/></Relationships>
</file>

<file path=ppt/slides/_rels/slide6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3" Type="http://schemas.openxmlformats.org/officeDocument/2006/relationships/hyperlink" Target="https://www.springer.com/gp/authors-editors/journal-author/journal-author-academy" TargetMode="External"/><Relationship Id="rId2" Type="http://schemas.openxmlformats.org/officeDocument/2006/relationships/hyperlink" Target="https://researcheracademy.elsevier.com/" TargetMode="External"/><Relationship Id="rId1" Type="http://schemas.openxmlformats.org/officeDocument/2006/relationships/slideLayout" Target="../slideLayouts/slideLayout2.xml"/><Relationship Id="rId4" Type="http://schemas.openxmlformats.org/officeDocument/2006/relationships/hyperlink" Target="https://publons.com/about/home/" TargetMode="External"/></Relationships>
</file>

<file path=ppt/slides/_rels/slide72.xml.rels><?xml version="1.0" encoding="UTF-8" standalone="yes"?>
<Relationships xmlns="http://schemas.openxmlformats.org/package/2006/relationships"><Relationship Id="rId3" Type="http://schemas.openxmlformats.org/officeDocument/2006/relationships/hyperlink" Target="https://www.fosteropenscience.eu/" TargetMode="External"/><Relationship Id="rId2" Type="http://schemas.openxmlformats.org/officeDocument/2006/relationships/hyperlink" Target="https://www.fosteropenscience.eu/foster-taxonomy/open-science-definition" TargetMode="Externa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hyperlink" Target="http://veti.itu.edu.tr/form/demirgul/libphdseminar2022"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hyperlink" Target="https://polen.itu.edu.tr/xmlui/" TargetMode="External"/><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hyperlink" Target="https://www.doabooks.org/" TargetMode="External"/><Relationship Id="rId5" Type="http://schemas.openxmlformats.org/officeDocument/2006/relationships/hyperlink" Target="https://doaj.org/" TargetMode="External"/><Relationship Id="rId4" Type="http://schemas.openxmlformats.org/officeDocument/2006/relationships/hyperlink" Target="https://sparcopen.org/open-access/"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www.altmetric.com/details/411736"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4CF6B1DC-4F08-4CBC-A573-CD918BC82275}"/>
              </a:ext>
            </a:extLst>
          </p:cNvPr>
          <p:cNvSpPr>
            <a:spLocks noGrp="1"/>
          </p:cNvSpPr>
          <p:nvPr>
            <p:ph type="ctrTitle"/>
          </p:nvPr>
        </p:nvSpPr>
        <p:spPr>
          <a:xfrm>
            <a:off x="1524000" y="1083733"/>
            <a:ext cx="9144000" cy="1553959"/>
          </a:xfrm>
        </p:spPr>
        <p:txBody>
          <a:bodyPr>
            <a:normAutofit/>
          </a:bodyPr>
          <a:lstStyle/>
          <a:p>
            <a:r>
              <a:rPr lang="tr-TR" sz="3200" b="1" smtClean="0"/>
              <a:t>İTÜ </a:t>
            </a:r>
            <a:r>
              <a:rPr lang="tr-TR" sz="3200" b="1" dirty="0" smtClean="0"/>
              <a:t>Scientific Research, Ethic &amp; Seminar </a:t>
            </a:r>
            <a:br>
              <a:rPr lang="tr-TR" sz="3200" b="1" dirty="0" smtClean="0"/>
            </a:br>
            <a:r>
              <a:rPr lang="tr-TR" sz="3200" b="1" dirty="0" smtClean="0"/>
              <a:t>Library </a:t>
            </a:r>
            <a:r>
              <a:rPr lang="tr-TR" sz="3200" b="1" dirty="0"/>
              <a:t>Seminar : </a:t>
            </a:r>
            <a:r>
              <a:rPr lang="tr-TR" sz="3200" dirty="0" smtClean="0"/>
              <a:t>Scholarly Communication &amp; İTU </a:t>
            </a:r>
            <a:r>
              <a:rPr lang="tr-TR" sz="3200" dirty="0"/>
              <a:t>Library Services, </a:t>
            </a:r>
            <a:r>
              <a:rPr lang="tr-TR" sz="3200" dirty="0" smtClean="0"/>
              <a:t>Collections</a:t>
            </a:r>
            <a:endParaRPr lang="en-GB" sz="3200" dirty="0"/>
          </a:p>
        </p:txBody>
      </p:sp>
      <p:sp>
        <p:nvSpPr>
          <p:cNvPr id="3" name="Alt Başlık 2">
            <a:extLst>
              <a:ext uri="{FF2B5EF4-FFF2-40B4-BE49-F238E27FC236}">
                <a16:creationId xmlns:a16="http://schemas.microsoft.com/office/drawing/2014/main" id="{5569C622-FEA5-42C5-9A9F-370F7C660620}"/>
              </a:ext>
            </a:extLst>
          </p:cNvPr>
          <p:cNvSpPr>
            <a:spLocks noGrp="1"/>
          </p:cNvSpPr>
          <p:nvPr>
            <p:ph type="subTitle" idx="1"/>
          </p:nvPr>
        </p:nvSpPr>
        <p:spPr>
          <a:xfrm>
            <a:off x="1523999" y="3235569"/>
            <a:ext cx="9483969" cy="2022231"/>
          </a:xfrm>
        </p:spPr>
        <p:txBody>
          <a:bodyPr>
            <a:normAutofit/>
          </a:bodyPr>
          <a:lstStyle/>
          <a:p>
            <a:r>
              <a:rPr lang="tr-TR" b="1" i="1" dirty="0" smtClean="0"/>
              <a:t>Gülçin </a:t>
            </a:r>
            <a:r>
              <a:rPr lang="tr-TR" b="1" i="1" dirty="0"/>
              <a:t>Kubat, Reference &amp; Instructor Librarian (Academic </a:t>
            </a:r>
            <a:r>
              <a:rPr lang="tr-TR" b="1" i="1" dirty="0" smtClean="0"/>
              <a:t>)</a:t>
            </a:r>
          </a:p>
          <a:p>
            <a:r>
              <a:rPr lang="tr-TR" b="1" i="1" dirty="0"/>
              <a:t>https://</a:t>
            </a:r>
            <a:r>
              <a:rPr lang="tr-TR" b="1" i="1" dirty="0" smtClean="0"/>
              <a:t>akademi.itu.edu.tr/demirgul/</a:t>
            </a:r>
            <a:endParaRPr lang="tr-TR" b="1" i="1" dirty="0"/>
          </a:p>
          <a:p>
            <a:r>
              <a:rPr lang="tr-TR" sz="1800" b="1" i="1" dirty="0"/>
              <a:t>İTÜ Mustafa İnan Central Library</a:t>
            </a:r>
          </a:p>
          <a:p>
            <a:r>
              <a:rPr lang="tr-TR" sz="1800" b="1" i="1" dirty="0"/>
              <a:t>16 March </a:t>
            </a:r>
            <a:r>
              <a:rPr lang="tr-TR" sz="1800" b="1" i="1" dirty="0" smtClean="0"/>
              <a:t>2022</a:t>
            </a:r>
            <a:endParaRPr lang="en-GB" sz="1800" b="1" i="1" dirty="0"/>
          </a:p>
        </p:txBody>
      </p:sp>
      <p:pic>
        <p:nvPicPr>
          <p:cNvPr id="7" name="Picture 2" descr="ITU | Brands of the World™ | Download vector logos and logotypes">
            <a:extLst>
              <a:ext uri="{FF2B5EF4-FFF2-40B4-BE49-F238E27FC236}">
                <a16:creationId xmlns:a16="http://schemas.microsoft.com/office/drawing/2014/main" id="{55E6944F-7A96-45E4-A88E-50AF68CB552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083733" cy="1083733"/>
          </a:xfrm>
          <a:prstGeom prst="rect">
            <a:avLst/>
          </a:prstGeom>
          <a:noFill/>
          <a:extLst>
            <a:ext uri="{909E8E84-426E-40DD-AFC4-6F175D3DCCD1}">
              <a14:hiddenFill xmlns:a14="http://schemas.microsoft.com/office/drawing/2010/main">
                <a:solidFill>
                  <a:srgbClr val="FFFFFF"/>
                </a:solidFill>
              </a14:hiddenFill>
            </a:ext>
          </a:extLst>
        </p:spPr>
      </p:pic>
      <p:sp>
        <p:nvSpPr>
          <p:cNvPr id="4" name="Metin kutusu 3"/>
          <p:cNvSpPr txBox="1"/>
          <p:nvPr/>
        </p:nvSpPr>
        <p:spPr>
          <a:xfrm>
            <a:off x="11956473" y="0"/>
            <a:ext cx="235527" cy="246221"/>
          </a:xfrm>
          <a:prstGeom prst="rect">
            <a:avLst/>
          </a:prstGeom>
          <a:noFill/>
        </p:spPr>
        <p:txBody>
          <a:bodyPr wrap="square" rtlCol="0">
            <a:spAutoFit/>
          </a:bodyPr>
          <a:lstStyle/>
          <a:p>
            <a:r>
              <a:rPr lang="tr-TR" sz="1000" dirty="0"/>
              <a:t>1</a:t>
            </a:r>
          </a:p>
        </p:txBody>
      </p:sp>
      <p:sp>
        <p:nvSpPr>
          <p:cNvPr id="5" name="Slayt Numarası Yer Tutucusu 4"/>
          <p:cNvSpPr>
            <a:spLocks noGrp="1"/>
          </p:cNvSpPr>
          <p:nvPr>
            <p:ph type="sldNum" sz="quarter" idx="12"/>
          </p:nvPr>
        </p:nvSpPr>
        <p:spPr/>
        <p:txBody>
          <a:bodyPr/>
          <a:lstStyle/>
          <a:p>
            <a:fld id="{A61FB060-2128-4007-BB9F-EDDE578F1B72}" type="slidenum">
              <a:rPr lang="en-GB" smtClean="0"/>
              <a:t>1</a:t>
            </a:fld>
            <a:endParaRPr lang="en-GB"/>
          </a:p>
        </p:txBody>
      </p:sp>
    </p:spTree>
    <p:extLst>
      <p:ext uri="{BB962C8B-B14F-4D97-AF65-F5344CB8AC3E}">
        <p14:creationId xmlns:p14="http://schemas.microsoft.com/office/powerpoint/2010/main" val="41406514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en-GB" dirty="0"/>
              <a:t>You can use bibliometrics to:</a:t>
            </a:r>
            <a:br>
              <a:rPr lang="en-GB" dirty="0"/>
            </a:br>
            <a:endParaRPr lang="tr-TR" dirty="0"/>
          </a:p>
        </p:txBody>
      </p:sp>
      <p:sp>
        <p:nvSpPr>
          <p:cNvPr id="3" name="İçerik Yer Tutucusu 2"/>
          <p:cNvSpPr>
            <a:spLocks noGrp="1"/>
          </p:cNvSpPr>
          <p:nvPr>
            <p:ph idx="1"/>
          </p:nvPr>
        </p:nvSpPr>
        <p:spPr/>
        <p:txBody>
          <a:bodyPr/>
          <a:lstStyle/>
          <a:p>
            <a:r>
              <a:rPr lang="en-GB" dirty="0"/>
              <a:t>analyse your research outputs</a:t>
            </a:r>
          </a:p>
          <a:p>
            <a:r>
              <a:rPr lang="en-GB" dirty="0"/>
              <a:t>provide evidence of the impact of your research</a:t>
            </a:r>
          </a:p>
          <a:p>
            <a:r>
              <a:rPr lang="en-GB" dirty="0"/>
              <a:t>find new and emerging areas of research</a:t>
            </a:r>
          </a:p>
          <a:p>
            <a:r>
              <a:rPr lang="en-GB" dirty="0"/>
              <a:t>identify potential research collaborators</a:t>
            </a:r>
          </a:p>
          <a:p>
            <a:r>
              <a:rPr lang="en-GB" dirty="0"/>
              <a:t>identify suitable sources in which to publish.</a:t>
            </a:r>
            <a:endParaRPr lang="tr-TR" dirty="0"/>
          </a:p>
          <a:p>
            <a:endParaRPr lang="tr-TR" dirty="0"/>
          </a:p>
        </p:txBody>
      </p:sp>
      <p:sp>
        <p:nvSpPr>
          <p:cNvPr id="4" name="Metin kutusu 3"/>
          <p:cNvSpPr txBox="1"/>
          <p:nvPr/>
        </p:nvSpPr>
        <p:spPr>
          <a:xfrm>
            <a:off x="11734800" y="0"/>
            <a:ext cx="457200" cy="215444"/>
          </a:xfrm>
          <a:prstGeom prst="rect">
            <a:avLst/>
          </a:prstGeom>
          <a:noFill/>
        </p:spPr>
        <p:txBody>
          <a:bodyPr wrap="square" rtlCol="0">
            <a:spAutoFit/>
          </a:bodyPr>
          <a:lstStyle/>
          <a:p>
            <a:r>
              <a:rPr lang="tr-TR" sz="800" dirty="0"/>
              <a:t>13</a:t>
            </a:r>
          </a:p>
        </p:txBody>
      </p:sp>
      <p:sp>
        <p:nvSpPr>
          <p:cNvPr id="5" name="Slayt Numarası Yer Tutucusu 4"/>
          <p:cNvSpPr>
            <a:spLocks noGrp="1"/>
          </p:cNvSpPr>
          <p:nvPr>
            <p:ph type="sldNum" sz="quarter" idx="12"/>
          </p:nvPr>
        </p:nvSpPr>
        <p:spPr/>
        <p:txBody>
          <a:bodyPr/>
          <a:lstStyle/>
          <a:p>
            <a:fld id="{A61FB060-2128-4007-BB9F-EDDE578F1B72}" type="slidenum">
              <a:rPr lang="en-GB" smtClean="0"/>
              <a:t>10</a:t>
            </a:fld>
            <a:endParaRPr lang="en-GB"/>
          </a:p>
        </p:txBody>
      </p:sp>
    </p:spTree>
    <p:extLst>
      <p:ext uri="{BB962C8B-B14F-4D97-AF65-F5344CB8AC3E}">
        <p14:creationId xmlns:p14="http://schemas.microsoft.com/office/powerpoint/2010/main" val="15229596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2D47D99F-888B-4DEB-945E-3E530E41A92F}"/>
              </a:ext>
            </a:extLst>
          </p:cNvPr>
          <p:cNvSpPr>
            <a:spLocks noGrp="1"/>
          </p:cNvSpPr>
          <p:nvPr>
            <p:ph type="title"/>
          </p:nvPr>
        </p:nvSpPr>
        <p:spPr>
          <a:xfrm>
            <a:off x="838200" y="365126"/>
            <a:ext cx="10515600" cy="466147"/>
          </a:xfrm>
        </p:spPr>
        <p:txBody>
          <a:bodyPr>
            <a:normAutofit fontScale="90000"/>
          </a:bodyPr>
          <a:lstStyle/>
          <a:p>
            <a:r>
              <a:rPr lang="tr-TR" dirty="0"/>
              <a:t>Big Notable Bibliometrics Tools</a:t>
            </a:r>
            <a:endParaRPr lang="en-GB" dirty="0"/>
          </a:p>
        </p:txBody>
      </p:sp>
      <p:sp>
        <p:nvSpPr>
          <p:cNvPr id="3" name="İçerik Yer Tutucusu 2">
            <a:extLst>
              <a:ext uri="{FF2B5EF4-FFF2-40B4-BE49-F238E27FC236}">
                <a16:creationId xmlns:a16="http://schemas.microsoft.com/office/drawing/2014/main" id="{DD71735B-F5B6-443D-A677-436D49F6DF40}"/>
              </a:ext>
            </a:extLst>
          </p:cNvPr>
          <p:cNvSpPr>
            <a:spLocks noGrp="1"/>
          </p:cNvSpPr>
          <p:nvPr>
            <p:ph idx="1"/>
          </p:nvPr>
        </p:nvSpPr>
        <p:spPr>
          <a:xfrm>
            <a:off x="838200" y="1399309"/>
            <a:ext cx="10515600" cy="5250873"/>
          </a:xfrm>
        </p:spPr>
        <p:txBody>
          <a:bodyPr>
            <a:normAutofit fontScale="62500" lnSpcReduction="20000"/>
          </a:bodyPr>
          <a:lstStyle/>
          <a:p>
            <a:r>
              <a:rPr lang="en-GB" dirty="0"/>
              <a:t>Sources of journal</a:t>
            </a:r>
            <a:r>
              <a:rPr lang="tr-TR" dirty="0"/>
              <a:t>s and books</a:t>
            </a:r>
            <a:r>
              <a:rPr lang="en-GB" dirty="0"/>
              <a:t> information that enable publication and citation analysis</a:t>
            </a:r>
            <a:r>
              <a:rPr lang="tr-TR" dirty="0"/>
              <a:t>;</a:t>
            </a:r>
          </a:p>
          <a:p>
            <a:r>
              <a:rPr lang="tr-TR" dirty="0">
                <a:hlinkClick r:id="rId3"/>
              </a:rPr>
              <a:t>Web of Science </a:t>
            </a:r>
            <a:r>
              <a:rPr lang="tr-TR" dirty="0"/>
              <a:t>(an index/abstract database that library has)</a:t>
            </a:r>
          </a:p>
          <a:p>
            <a:r>
              <a:rPr lang="tr-TR" dirty="0">
                <a:hlinkClick r:id="rId4"/>
              </a:rPr>
              <a:t>Scopus</a:t>
            </a:r>
            <a:r>
              <a:rPr lang="tr-TR" dirty="0"/>
              <a:t> (an index/abstract database that library has)</a:t>
            </a:r>
          </a:p>
          <a:p>
            <a:r>
              <a:rPr lang="tr-TR" dirty="0">
                <a:hlinkClick r:id="rId5"/>
              </a:rPr>
              <a:t>Scival</a:t>
            </a:r>
            <a:r>
              <a:rPr lang="tr-TR" dirty="0"/>
              <a:t> (a research mapping tool that library has)</a:t>
            </a:r>
          </a:p>
          <a:p>
            <a:r>
              <a:rPr lang="tr-TR" dirty="0"/>
              <a:t>Google Scholar (free)</a:t>
            </a:r>
          </a:p>
          <a:p>
            <a:r>
              <a:rPr lang="tr-TR" dirty="0"/>
              <a:t>Journal Citation Report</a:t>
            </a:r>
            <a:r>
              <a:rPr lang="en-GB" dirty="0"/>
              <a:t> </a:t>
            </a:r>
            <a:r>
              <a:rPr lang="tr-TR" dirty="0"/>
              <a:t>(not has lib. subs.)</a:t>
            </a:r>
          </a:p>
          <a:p>
            <a:pPr marL="0" indent="0">
              <a:buNone/>
            </a:pPr>
            <a:endParaRPr lang="tr-TR" sz="2600" dirty="0"/>
          </a:p>
          <a:p>
            <a:pPr marL="0" indent="0">
              <a:buNone/>
            </a:pPr>
            <a:r>
              <a:rPr lang="tr-TR" sz="2600" dirty="0"/>
              <a:t>Dont forget!</a:t>
            </a:r>
          </a:p>
          <a:p>
            <a:pPr algn="just"/>
            <a:r>
              <a:rPr lang="tr-TR" sz="2600" dirty="0"/>
              <a:t> You shouldn’t combine data from different sources to generate a specific metric, as their coverage is different. </a:t>
            </a:r>
          </a:p>
          <a:p>
            <a:r>
              <a:rPr lang="tr-TR" sz="2600" dirty="0"/>
              <a:t>When searching for specific researchers, ensure you include all their possible name variations. </a:t>
            </a:r>
          </a:p>
          <a:p>
            <a:pPr marL="0" indent="0">
              <a:buNone/>
            </a:pPr>
            <a:r>
              <a:rPr lang="tr-TR" dirty="0"/>
              <a:t>Example; </a:t>
            </a:r>
          </a:p>
          <a:p>
            <a:pPr marL="0" indent="0">
              <a:buNone/>
            </a:pPr>
            <a:r>
              <a:rPr lang="tr-TR" dirty="0"/>
              <a:t>Kişkan, Bariş</a:t>
            </a:r>
          </a:p>
          <a:p>
            <a:pPr marL="0" indent="0">
              <a:buNone/>
            </a:pPr>
            <a:r>
              <a:rPr lang="tr-TR" dirty="0"/>
              <a:t>Kiskan, Baris</a:t>
            </a:r>
          </a:p>
          <a:p>
            <a:pPr marL="0" indent="0">
              <a:buNone/>
            </a:pPr>
            <a:r>
              <a:rPr lang="tr-TR" dirty="0"/>
              <a:t>Kiskan, B.</a:t>
            </a:r>
          </a:p>
          <a:p>
            <a:pPr marL="0" indent="0">
              <a:buNone/>
            </a:pPr>
            <a:r>
              <a:rPr lang="en-GB" dirty="0"/>
              <a:t/>
            </a:r>
            <a:br>
              <a:rPr lang="en-GB" dirty="0"/>
            </a:br>
            <a:endParaRPr lang="en-GB" dirty="0"/>
          </a:p>
          <a:p>
            <a:endParaRPr lang="en-GB" dirty="0"/>
          </a:p>
          <a:p>
            <a:endParaRPr lang="en-GB" dirty="0"/>
          </a:p>
        </p:txBody>
      </p:sp>
      <p:sp>
        <p:nvSpPr>
          <p:cNvPr id="4" name="Metin kutusu 3"/>
          <p:cNvSpPr txBox="1"/>
          <p:nvPr/>
        </p:nvSpPr>
        <p:spPr>
          <a:xfrm>
            <a:off x="11859491" y="0"/>
            <a:ext cx="332509" cy="215444"/>
          </a:xfrm>
          <a:prstGeom prst="rect">
            <a:avLst/>
          </a:prstGeom>
          <a:noFill/>
        </p:spPr>
        <p:txBody>
          <a:bodyPr wrap="square" rtlCol="0">
            <a:spAutoFit/>
          </a:bodyPr>
          <a:lstStyle/>
          <a:p>
            <a:r>
              <a:rPr lang="tr-TR" sz="800" dirty="0"/>
              <a:t>15</a:t>
            </a:r>
          </a:p>
        </p:txBody>
      </p:sp>
      <p:sp>
        <p:nvSpPr>
          <p:cNvPr id="5" name="Slayt Numarası Yer Tutucusu 4"/>
          <p:cNvSpPr>
            <a:spLocks noGrp="1"/>
          </p:cNvSpPr>
          <p:nvPr>
            <p:ph type="sldNum" sz="quarter" idx="12"/>
          </p:nvPr>
        </p:nvSpPr>
        <p:spPr/>
        <p:txBody>
          <a:bodyPr/>
          <a:lstStyle/>
          <a:p>
            <a:fld id="{A61FB060-2128-4007-BB9F-EDDE578F1B72}" type="slidenum">
              <a:rPr lang="en-GB" smtClean="0"/>
              <a:t>11</a:t>
            </a:fld>
            <a:endParaRPr lang="en-GB"/>
          </a:p>
        </p:txBody>
      </p:sp>
    </p:spTree>
    <p:extLst>
      <p:ext uri="{BB962C8B-B14F-4D97-AF65-F5344CB8AC3E}">
        <p14:creationId xmlns:p14="http://schemas.microsoft.com/office/powerpoint/2010/main" val="3182506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4307BFA5-4DAC-40AE-8393-CDEBB1ED1C17}"/>
              </a:ext>
            </a:extLst>
          </p:cNvPr>
          <p:cNvSpPr>
            <a:spLocks noGrp="1"/>
          </p:cNvSpPr>
          <p:nvPr>
            <p:ph type="title"/>
          </p:nvPr>
        </p:nvSpPr>
        <p:spPr/>
        <p:txBody>
          <a:bodyPr>
            <a:noAutofit/>
          </a:bodyPr>
          <a:lstStyle/>
          <a:p>
            <a:r>
              <a:rPr lang="en-GB" sz="3600" dirty="0"/>
              <a:t>Definitions of Common </a:t>
            </a:r>
            <a:r>
              <a:rPr lang="tr-TR" sz="3600" dirty="0" err="1"/>
              <a:t>Bibliometrics</a:t>
            </a:r>
            <a:r>
              <a:rPr lang="en-GB" sz="3600" dirty="0"/>
              <a:t> metrics</a:t>
            </a:r>
            <a:br>
              <a:rPr lang="en-GB" sz="3600" dirty="0"/>
            </a:br>
            <a:endParaRPr lang="en-GB" sz="3600" dirty="0"/>
          </a:p>
        </p:txBody>
      </p:sp>
      <p:sp>
        <p:nvSpPr>
          <p:cNvPr id="3" name="İçerik Yer Tutucusu 2">
            <a:extLst>
              <a:ext uri="{FF2B5EF4-FFF2-40B4-BE49-F238E27FC236}">
                <a16:creationId xmlns:a16="http://schemas.microsoft.com/office/drawing/2014/main" id="{E3C50374-3A85-4ED7-ADFE-3C7B9E187DC3}"/>
              </a:ext>
            </a:extLst>
          </p:cNvPr>
          <p:cNvSpPr>
            <a:spLocks noGrp="1"/>
          </p:cNvSpPr>
          <p:nvPr>
            <p:ph idx="1"/>
          </p:nvPr>
        </p:nvSpPr>
        <p:spPr/>
        <p:txBody>
          <a:bodyPr>
            <a:normAutofit/>
          </a:bodyPr>
          <a:lstStyle/>
          <a:p>
            <a:r>
              <a:rPr lang="tr-TR" b="1" dirty="0"/>
              <a:t>J</a:t>
            </a:r>
            <a:r>
              <a:rPr lang="en-GB" b="1" dirty="0"/>
              <a:t>ournal Impact Factor (JIF): </a:t>
            </a:r>
            <a:r>
              <a:rPr lang="tr-TR" dirty="0"/>
              <a:t>based on the average number of citations received per paper in that journal during the preceding two years. Found in Journal Citation Reports database</a:t>
            </a:r>
          </a:p>
          <a:p>
            <a:r>
              <a:rPr lang="en-GB" b="1" dirty="0"/>
              <a:t>h-Index:</a:t>
            </a:r>
            <a:r>
              <a:rPr lang="tr-TR" b="1" dirty="0"/>
              <a:t> </a:t>
            </a:r>
            <a:r>
              <a:rPr lang="tr-TR" dirty="0"/>
              <a:t>designed to measure an author's productivity and impact. It is the number of an author’s publications (h) that have h or more citations to them. Found in: Google Scholar, SciVal, Scopus and Web of Science database</a:t>
            </a:r>
            <a:endParaRPr lang="en-GB" dirty="0"/>
          </a:p>
          <a:p>
            <a:r>
              <a:rPr lang="en-GB" b="1" dirty="0"/>
              <a:t>Citation Count: </a:t>
            </a:r>
            <a:r>
              <a:rPr lang="tr-TR" dirty="0"/>
              <a:t>the number of times a research output appears in the reference lists of other documents. Found in: Google Scholar, SciVal, Scopus and Web of Science </a:t>
            </a:r>
            <a:r>
              <a:rPr lang="tr-TR" dirty="0" smtClean="0"/>
              <a:t>database</a:t>
            </a:r>
            <a:endParaRPr lang="tr-TR" dirty="0"/>
          </a:p>
        </p:txBody>
      </p:sp>
      <p:sp>
        <p:nvSpPr>
          <p:cNvPr id="4" name="Slayt Numarası Yer Tutucusu 3"/>
          <p:cNvSpPr>
            <a:spLocks noGrp="1"/>
          </p:cNvSpPr>
          <p:nvPr>
            <p:ph type="sldNum" sz="quarter" idx="12"/>
          </p:nvPr>
        </p:nvSpPr>
        <p:spPr/>
        <p:txBody>
          <a:bodyPr/>
          <a:lstStyle/>
          <a:p>
            <a:fld id="{A61FB060-2128-4007-BB9F-EDDE578F1B72}" type="slidenum">
              <a:rPr lang="en-GB" smtClean="0"/>
              <a:t>12</a:t>
            </a:fld>
            <a:endParaRPr lang="en-GB"/>
          </a:p>
        </p:txBody>
      </p:sp>
    </p:spTree>
    <p:extLst>
      <p:ext uri="{BB962C8B-B14F-4D97-AF65-F5344CB8AC3E}">
        <p14:creationId xmlns:p14="http://schemas.microsoft.com/office/powerpoint/2010/main" val="25996277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838200" y="365126"/>
            <a:ext cx="10515600" cy="715530"/>
          </a:xfrm>
        </p:spPr>
        <p:txBody>
          <a:bodyPr>
            <a:normAutofit fontScale="90000"/>
          </a:bodyPr>
          <a:lstStyle/>
          <a:p>
            <a:r>
              <a:rPr lang="en-GB" sz="3600" dirty="0"/>
              <a:t>Definitions of Common </a:t>
            </a:r>
            <a:r>
              <a:rPr lang="tr-TR" sz="3600" dirty="0"/>
              <a:t>Bibliometrics</a:t>
            </a:r>
            <a:r>
              <a:rPr lang="en-GB" sz="3600" dirty="0"/>
              <a:t> metrics</a:t>
            </a:r>
            <a:br>
              <a:rPr lang="en-GB" sz="3600" dirty="0"/>
            </a:br>
            <a:endParaRPr lang="tr-TR" sz="3600" dirty="0"/>
          </a:p>
        </p:txBody>
      </p:sp>
      <p:sp>
        <p:nvSpPr>
          <p:cNvPr id="3" name="İçerik Yer Tutucusu 2"/>
          <p:cNvSpPr>
            <a:spLocks noGrp="1"/>
          </p:cNvSpPr>
          <p:nvPr>
            <p:ph idx="1"/>
          </p:nvPr>
        </p:nvSpPr>
        <p:spPr>
          <a:xfrm>
            <a:off x="623455" y="1399309"/>
            <a:ext cx="10827327" cy="5250873"/>
          </a:xfrm>
        </p:spPr>
        <p:txBody>
          <a:bodyPr>
            <a:normAutofit/>
          </a:bodyPr>
          <a:lstStyle/>
          <a:p>
            <a:r>
              <a:rPr lang="tr-TR" sz="2400" b="1" dirty="0"/>
              <a:t>Field-weighted citation impact: </a:t>
            </a:r>
            <a:r>
              <a:rPr lang="tr-TR" sz="2400" dirty="0"/>
              <a:t>the ratio of citations received relative to the expected world average for the subject field, publication type and publication year. It can apply to a research output or group of research outputs. Found in: SciVal and Scopus</a:t>
            </a:r>
            <a:r>
              <a:rPr lang="en-GB" sz="2400" dirty="0"/>
              <a:t> </a:t>
            </a:r>
          </a:p>
          <a:p>
            <a:r>
              <a:rPr lang="en-GB" sz="2400" b="1" dirty="0"/>
              <a:t>i10: </a:t>
            </a:r>
            <a:r>
              <a:rPr lang="en-GB" sz="2400" dirty="0"/>
              <a:t>The i10 metric from Google Scholar Citations is simply the number of times an entity has been cited in the past ten years. </a:t>
            </a:r>
            <a:endParaRPr lang="tr-TR" sz="2400" dirty="0"/>
          </a:p>
          <a:p>
            <a:r>
              <a:rPr lang="tr-TR" sz="2400" b="1" dirty="0"/>
              <a:t>Publication counts: </a:t>
            </a:r>
            <a:r>
              <a:rPr lang="tr-TR" sz="2400" dirty="0"/>
              <a:t>Also known as scholarly output. The total number of outputs published by an entity. Found in: Google Scholar, SciVal, Scopus and Web of Science.</a:t>
            </a:r>
          </a:p>
          <a:p>
            <a:r>
              <a:rPr lang="tr-TR" sz="2400" dirty="0"/>
              <a:t>For more about metrics can be use </a:t>
            </a:r>
            <a:r>
              <a:rPr lang="tr-TR" sz="2400" dirty="0">
                <a:hlinkClick r:id="rId2"/>
              </a:rPr>
              <a:t>METRICS TOOLKIT </a:t>
            </a:r>
            <a:endParaRPr lang="en-GB" sz="2400" dirty="0"/>
          </a:p>
          <a:p>
            <a:pPr marL="0" indent="0">
              <a:buNone/>
            </a:pPr>
            <a:endParaRPr lang="tr-TR" dirty="0"/>
          </a:p>
          <a:p>
            <a:pPr marL="0" indent="0">
              <a:buNone/>
            </a:pPr>
            <a:r>
              <a:rPr lang="en-GB" sz="1100" dirty="0">
                <a:hlinkClick r:id="rId3"/>
              </a:rPr>
              <a:t>https://libguides.library.albany.edu/citesearch</a:t>
            </a:r>
            <a:endParaRPr lang="tr-TR" sz="1100" dirty="0"/>
          </a:p>
          <a:p>
            <a:pPr marL="0" indent="0">
              <a:buNone/>
            </a:pPr>
            <a:r>
              <a:rPr lang="en-GB" sz="1100" dirty="0"/>
              <a:t>https://library.leeds.ac.uk/info/1406/researcher_support/17/research_metrics/3</a:t>
            </a:r>
          </a:p>
          <a:p>
            <a:endParaRPr lang="tr-TR" dirty="0"/>
          </a:p>
        </p:txBody>
      </p:sp>
      <p:sp>
        <p:nvSpPr>
          <p:cNvPr id="4" name="Slayt Numarası Yer Tutucusu 3"/>
          <p:cNvSpPr>
            <a:spLocks noGrp="1"/>
          </p:cNvSpPr>
          <p:nvPr>
            <p:ph type="sldNum" sz="quarter" idx="12"/>
          </p:nvPr>
        </p:nvSpPr>
        <p:spPr/>
        <p:txBody>
          <a:bodyPr/>
          <a:lstStyle/>
          <a:p>
            <a:fld id="{A61FB060-2128-4007-BB9F-EDDE578F1B72}" type="slidenum">
              <a:rPr lang="en-GB" smtClean="0"/>
              <a:t>13</a:t>
            </a:fld>
            <a:endParaRPr lang="en-GB"/>
          </a:p>
        </p:txBody>
      </p:sp>
    </p:spTree>
    <p:extLst>
      <p:ext uri="{BB962C8B-B14F-4D97-AF65-F5344CB8AC3E}">
        <p14:creationId xmlns:p14="http://schemas.microsoft.com/office/powerpoint/2010/main" val="159003061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fontScale="90000"/>
          </a:bodyPr>
          <a:lstStyle/>
          <a:p>
            <a:r>
              <a:rPr lang="tr-TR" dirty="0"/>
              <a:t>Actors in the s</a:t>
            </a:r>
            <a:r>
              <a:rPr lang="en-GB" dirty="0"/>
              <a:t>cholarly </a:t>
            </a:r>
            <a:r>
              <a:rPr lang="tr-TR" dirty="0"/>
              <a:t>c</a:t>
            </a:r>
            <a:r>
              <a:rPr lang="en-GB" dirty="0"/>
              <a:t>ommunication </a:t>
            </a:r>
            <a:r>
              <a:rPr lang="tr-TR" dirty="0"/>
              <a:t>process </a:t>
            </a:r>
            <a:r>
              <a:rPr lang="tr-TR" sz="3200" dirty="0"/>
              <a:t/>
            </a:r>
            <a:br>
              <a:rPr lang="tr-TR" sz="3200" dirty="0"/>
            </a:br>
            <a:endParaRPr lang="tr-TR" dirty="0"/>
          </a:p>
        </p:txBody>
      </p:sp>
      <p:sp>
        <p:nvSpPr>
          <p:cNvPr id="3" name="İçerik Yer Tutucusu 2"/>
          <p:cNvSpPr>
            <a:spLocks noGrp="1"/>
          </p:cNvSpPr>
          <p:nvPr>
            <p:ph idx="1"/>
          </p:nvPr>
        </p:nvSpPr>
        <p:spPr/>
        <p:txBody>
          <a:bodyPr/>
          <a:lstStyle/>
          <a:p>
            <a:r>
              <a:rPr lang="tr-TR" dirty="0"/>
              <a:t>Author</a:t>
            </a:r>
          </a:p>
          <a:p>
            <a:r>
              <a:rPr lang="tr-TR" dirty="0"/>
              <a:t>Editor, Editor in Chief, Editorial Board, Additional Editors</a:t>
            </a:r>
          </a:p>
          <a:p>
            <a:r>
              <a:rPr lang="tr-TR" dirty="0"/>
              <a:t>Peer Review</a:t>
            </a:r>
          </a:p>
          <a:p>
            <a:endParaRPr lang="tr-TR" b="1" dirty="0"/>
          </a:p>
          <a:p>
            <a:endParaRPr lang="tr-TR" b="1" dirty="0"/>
          </a:p>
          <a:p>
            <a:endParaRPr lang="tr-TR" b="1" dirty="0"/>
          </a:p>
          <a:p>
            <a:endParaRPr lang="tr-TR" b="1" dirty="0"/>
          </a:p>
          <a:p>
            <a:endParaRPr lang="tr-TR" dirty="0"/>
          </a:p>
        </p:txBody>
      </p:sp>
      <p:sp>
        <p:nvSpPr>
          <p:cNvPr id="4" name="Slayt Numarası Yer Tutucusu 3"/>
          <p:cNvSpPr>
            <a:spLocks noGrp="1"/>
          </p:cNvSpPr>
          <p:nvPr>
            <p:ph type="sldNum" sz="quarter" idx="12"/>
          </p:nvPr>
        </p:nvSpPr>
        <p:spPr/>
        <p:txBody>
          <a:bodyPr/>
          <a:lstStyle/>
          <a:p>
            <a:fld id="{A61FB060-2128-4007-BB9F-EDDE578F1B72}" type="slidenum">
              <a:rPr lang="en-GB" smtClean="0"/>
              <a:t>14</a:t>
            </a:fld>
            <a:endParaRPr lang="en-GB"/>
          </a:p>
        </p:txBody>
      </p:sp>
    </p:spTree>
    <p:extLst>
      <p:ext uri="{BB962C8B-B14F-4D97-AF65-F5344CB8AC3E}">
        <p14:creationId xmlns:p14="http://schemas.microsoft.com/office/powerpoint/2010/main" val="77042613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CA5AAFC7-E5F2-4E18-947F-AC5F5DC425DC}"/>
              </a:ext>
            </a:extLst>
          </p:cNvPr>
          <p:cNvSpPr>
            <a:spLocks noGrp="1"/>
          </p:cNvSpPr>
          <p:nvPr>
            <p:ph type="title"/>
          </p:nvPr>
        </p:nvSpPr>
        <p:spPr/>
        <p:txBody>
          <a:bodyPr>
            <a:normAutofit fontScale="90000"/>
          </a:bodyPr>
          <a:lstStyle/>
          <a:p>
            <a:r>
              <a:rPr lang="tr-TR" dirty="0" err="1"/>
              <a:t>Actors</a:t>
            </a:r>
            <a:r>
              <a:rPr lang="tr-TR" dirty="0"/>
              <a:t> in </a:t>
            </a:r>
            <a:r>
              <a:rPr lang="tr-TR" dirty="0" err="1"/>
              <a:t>the</a:t>
            </a:r>
            <a:r>
              <a:rPr lang="tr-TR" dirty="0"/>
              <a:t> s</a:t>
            </a:r>
            <a:r>
              <a:rPr lang="en-GB" dirty="0" err="1"/>
              <a:t>cholarly</a:t>
            </a:r>
            <a:r>
              <a:rPr lang="en-GB" dirty="0"/>
              <a:t> </a:t>
            </a:r>
            <a:r>
              <a:rPr lang="tr-TR" dirty="0"/>
              <a:t>c</a:t>
            </a:r>
            <a:r>
              <a:rPr lang="en-GB" dirty="0" err="1"/>
              <a:t>ommunication</a:t>
            </a:r>
            <a:r>
              <a:rPr lang="en-GB" dirty="0"/>
              <a:t> </a:t>
            </a:r>
            <a:r>
              <a:rPr lang="tr-TR" dirty="0" err="1"/>
              <a:t>process</a:t>
            </a:r>
            <a:r>
              <a:rPr lang="tr-TR" dirty="0"/>
              <a:t> </a:t>
            </a:r>
            <a:r>
              <a:rPr lang="tr-TR" sz="3200" dirty="0"/>
              <a:t/>
            </a:r>
            <a:br>
              <a:rPr lang="tr-TR" sz="3200" dirty="0"/>
            </a:br>
            <a:endParaRPr lang="en-GB" dirty="0"/>
          </a:p>
        </p:txBody>
      </p:sp>
      <p:sp>
        <p:nvSpPr>
          <p:cNvPr id="3" name="İçerik Yer Tutucusu 2">
            <a:extLst>
              <a:ext uri="{FF2B5EF4-FFF2-40B4-BE49-F238E27FC236}">
                <a16:creationId xmlns:a16="http://schemas.microsoft.com/office/drawing/2014/main" id="{A8CE50AF-6F71-4301-99F2-EC4C013E8FF5}"/>
              </a:ext>
            </a:extLst>
          </p:cNvPr>
          <p:cNvSpPr>
            <a:spLocks noGrp="1"/>
          </p:cNvSpPr>
          <p:nvPr>
            <p:ph idx="1"/>
          </p:nvPr>
        </p:nvSpPr>
        <p:spPr>
          <a:xfrm>
            <a:off x="706582" y="1690688"/>
            <a:ext cx="10647218" cy="4486275"/>
          </a:xfrm>
        </p:spPr>
        <p:txBody>
          <a:bodyPr/>
          <a:lstStyle/>
          <a:p>
            <a:pPr marL="0" indent="0">
              <a:buNone/>
            </a:pPr>
            <a:r>
              <a:rPr lang="tr-TR" b="1" dirty="0"/>
              <a:t>Author</a:t>
            </a:r>
          </a:p>
          <a:p>
            <a:pPr marL="0" indent="0" algn="just">
              <a:buNone/>
            </a:pPr>
            <a:r>
              <a:rPr lang="tr-TR" dirty="0"/>
              <a:t>The researcher is the person who determines a research question for the production of scientific knowledge; collects the necessary information and documents for his research; generates a hypothesis; analyzes and evaluates the information and documents it collects; interprets the analysis he has made and puts the research output into writing and has it published.</a:t>
            </a:r>
            <a:endParaRPr lang="en-GB" dirty="0"/>
          </a:p>
        </p:txBody>
      </p:sp>
      <p:sp>
        <p:nvSpPr>
          <p:cNvPr id="4" name="Slayt Numarası Yer Tutucusu 3"/>
          <p:cNvSpPr>
            <a:spLocks noGrp="1"/>
          </p:cNvSpPr>
          <p:nvPr>
            <p:ph type="sldNum" sz="quarter" idx="12"/>
          </p:nvPr>
        </p:nvSpPr>
        <p:spPr/>
        <p:txBody>
          <a:bodyPr/>
          <a:lstStyle/>
          <a:p>
            <a:fld id="{A61FB060-2128-4007-BB9F-EDDE578F1B72}" type="slidenum">
              <a:rPr lang="en-GB" smtClean="0"/>
              <a:t>15</a:t>
            </a:fld>
            <a:endParaRPr lang="en-GB"/>
          </a:p>
        </p:txBody>
      </p:sp>
    </p:spTree>
    <p:extLst>
      <p:ext uri="{BB962C8B-B14F-4D97-AF65-F5344CB8AC3E}">
        <p14:creationId xmlns:p14="http://schemas.microsoft.com/office/powerpoint/2010/main" val="39565908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fontScale="90000"/>
          </a:bodyPr>
          <a:lstStyle/>
          <a:p>
            <a:r>
              <a:rPr lang="tr-TR" dirty="0"/>
              <a:t>Actors in the s</a:t>
            </a:r>
            <a:r>
              <a:rPr lang="en-GB" dirty="0"/>
              <a:t>cholarly </a:t>
            </a:r>
            <a:r>
              <a:rPr lang="tr-TR" dirty="0"/>
              <a:t>c</a:t>
            </a:r>
            <a:r>
              <a:rPr lang="en-GB" dirty="0"/>
              <a:t>ommunication </a:t>
            </a:r>
            <a:r>
              <a:rPr lang="tr-TR" dirty="0"/>
              <a:t>process </a:t>
            </a:r>
            <a:r>
              <a:rPr lang="tr-TR" sz="3200" dirty="0"/>
              <a:t/>
            </a:r>
            <a:br>
              <a:rPr lang="tr-TR" sz="3200" dirty="0"/>
            </a:br>
            <a:endParaRPr lang="tr-TR" dirty="0"/>
          </a:p>
        </p:txBody>
      </p:sp>
      <p:sp>
        <p:nvSpPr>
          <p:cNvPr id="3" name="İçerik Yer Tutucusu 2"/>
          <p:cNvSpPr>
            <a:spLocks noGrp="1"/>
          </p:cNvSpPr>
          <p:nvPr>
            <p:ph idx="1"/>
          </p:nvPr>
        </p:nvSpPr>
        <p:spPr>
          <a:xfrm>
            <a:off x="838200" y="1825624"/>
            <a:ext cx="10515600" cy="4874113"/>
          </a:xfrm>
        </p:spPr>
        <p:txBody>
          <a:bodyPr>
            <a:normAutofit/>
          </a:bodyPr>
          <a:lstStyle/>
          <a:p>
            <a:pPr marL="0" indent="0" algn="just">
              <a:buNone/>
            </a:pPr>
            <a:r>
              <a:rPr lang="tr-TR" b="1" dirty="0"/>
              <a:t>Peer Review</a:t>
            </a:r>
            <a:r>
              <a:rPr lang="tr-TR" dirty="0"/>
              <a:t>  is “evaluation of scientific, academic or professional work by others working in the same field”. The terms </a:t>
            </a:r>
            <a:r>
              <a:rPr lang="tr-TR" b="1" dirty="0"/>
              <a:t>"peer reviewed"</a:t>
            </a:r>
            <a:r>
              <a:rPr lang="tr-TR" dirty="0"/>
              <a:t> and </a:t>
            </a:r>
            <a:r>
              <a:rPr lang="tr-TR" b="1" dirty="0"/>
              <a:t>"refereed"</a:t>
            </a:r>
            <a:r>
              <a:rPr lang="tr-TR" dirty="0"/>
              <a:t> mean the same thing</a:t>
            </a:r>
            <a:r>
              <a:rPr lang="tr-TR"/>
              <a:t>. Peer </a:t>
            </a:r>
            <a:r>
              <a:rPr lang="tr-TR" dirty="0"/>
              <a:t>review is widely used by many to referee quality journals: </a:t>
            </a:r>
          </a:p>
          <a:p>
            <a:pPr fontAlgn="base"/>
            <a:r>
              <a:rPr lang="tr-TR" dirty="0"/>
              <a:t>to evaluate submitted manuscripts for publication (scholarly peer review); </a:t>
            </a:r>
          </a:p>
          <a:p>
            <a:pPr fontAlgn="base"/>
            <a:r>
              <a:rPr lang="tr-TR" dirty="0"/>
              <a:t>professional groups to evaluate performance of their members, </a:t>
            </a:r>
          </a:p>
          <a:p>
            <a:pPr fontAlgn="base"/>
            <a:r>
              <a:rPr lang="tr-TR" dirty="0"/>
              <a:t>grant agencies to evaluate requests for funding; </a:t>
            </a:r>
          </a:p>
          <a:p>
            <a:pPr fontAlgn="base"/>
            <a:r>
              <a:rPr lang="tr-TR" dirty="0"/>
              <a:t>universities to evaluate faculty performance for promotion; </a:t>
            </a:r>
          </a:p>
          <a:p>
            <a:pPr fontAlgn="base"/>
            <a:r>
              <a:rPr lang="tr-TR" dirty="0"/>
              <a:t>external survey groups to evaluate accomplishments of departments</a:t>
            </a:r>
          </a:p>
          <a:p>
            <a:endParaRPr lang="tr-TR" dirty="0"/>
          </a:p>
        </p:txBody>
      </p:sp>
      <p:sp>
        <p:nvSpPr>
          <p:cNvPr id="4" name="Slayt Numarası Yer Tutucusu 3"/>
          <p:cNvSpPr>
            <a:spLocks noGrp="1"/>
          </p:cNvSpPr>
          <p:nvPr>
            <p:ph type="sldNum" sz="quarter" idx="12"/>
          </p:nvPr>
        </p:nvSpPr>
        <p:spPr/>
        <p:txBody>
          <a:bodyPr/>
          <a:lstStyle/>
          <a:p>
            <a:fld id="{A61FB060-2128-4007-BB9F-EDDE578F1B72}" type="slidenum">
              <a:rPr lang="en-GB" smtClean="0"/>
              <a:t>16</a:t>
            </a:fld>
            <a:endParaRPr lang="en-GB"/>
          </a:p>
        </p:txBody>
      </p:sp>
    </p:spTree>
    <p:extLst>
      <p:ext uri="{BB962C8B-B14F-4D97-AF65-F5344CB8AC3E}">
        <p14:creationId xmlns:p14="http://schemas.microsoft.com/office/powerpoint/2010/main" val="109977118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fontScale="90000"/>
          </a:bodyPr>
          <a:lstStyle/>
          <a:p>
            <a:r>
              <a:rPr lang="tr-TR" dirty="0"/>
              <a:t>Actors in the s</a:t>
            </a:r>
            <a:r>
              <a:rPr lang="en-GB" dirty="0"/>
              <a:t>cholarly </a:t>
            </a:r>
            <a:r>
              <a:rPr lang="tr-TR" dirty="0"/>
              <a:t>c</a:t>
            </a:r>
            <a:r>
              <a:rPr lang="en-GB" dirty="0"/>
              <a:t>ommunication </a:t>
            </a:r>
            <a:r>
              <a:rPr lang="tr-TR" dirty="0"/>
              <a:t>process </a:t>
            </a:r>
            <a:r>
              <a:rPr lang="tr-TR" sz="3200" dirty="0"/>
              <a:t/>
            </a:r>
            <a:br>
              <a:rPr lang="tr-TR" sz="3200" dirty="0"/>
            </a:br>
            <a:endParaRPr lang="tr-TR" dirty="0"/>
          </a:p>
        </p:txBody>
      </p:sp>
      <p:sp>
        <p:nvSpPr>
          <p:cNvPr id="3" name="İçerik Yer Tutucusu 2"/>
          <p:cNvSpPr>
            <a:spLocks noGrp="1"/>
          </p:cNvSpPr>
          <p:nvPr>
            <p:ph idx="1"/>
          </p:nvPr>
        </p:nvSpPr>
        <p:spPr/>
        <p:txBody>
          <a:bodyPr>
            <a:normAutofit lnSpcReduction="10000"/>
          </a:bodyPr>
          <a:lstStyle/>
          <a:p>
            <a:pPr marL="0" indent="0">
              <a:buNone/>
            </a:pPr>
            <a:r>
              <a:rPr lang="tr-TR" b="1" dirty="0"/>
              <a:t>Editor</a:t>
            </a:r>
          </a:p>
          <a:p>
            <a:r>
              <a:rPr lang="tr-TR" dirty="0"/>
              <a:t>The editor is responsible for the overall quality of the journal's intellectual content as well as overseeing the review process to ensure it is complete, fair and timely. The editor is responsible for maintaining the journal's mission and scope, and for selecting articles that are new, original, and make significant contributions to science.</a:t>
            </a:r>
          </a:p>
          <a:p>
            <a:pPr marL="0" indent="0">
              <a:buNone/>
            </a:pPr>
            <a:r>
              <a:rPr lang="tr-TR" b="1" dirty="0"/>
              <a:t>Editor in Chief</a:t>
            </a:r>
          </a:p>
          <a:p>
            <a:r>
              <a:rPr lang="tr-TR" dirty="0"/>
              <a:t>The main function of the EiC is to maintain and, when appropriate, enhance the reputation, profile, and editorial integrity of the journal. The  EiC  has  final responsibility for all editorial content and the editorial decisions resulting in the publication of that content. </a:t>
            </a:r>
          </a:p>
        </p:txBody>
      </p:sp>
      <p:sp>
        <p:nvSpPr>
          <p:cNvPr id="4" name="Slayt Numarası Yer Tutucusu 3"/>
          <p:cNvSpPr>
            <a:spLocks noGrp="1"/>
          </p:cNvSpPr>
          <p:nvPr>
            <p:ph type="sldNum" sz="quarter" idx="12"/>
          </p:nvPr>
        </p:nvSpPr>
        <p:spPr/>
        <p:txBody>
          <a:bodyPr/>
          <a:lstStyle/>
          <a:p>
            <a:fld id="{A61FB060-2128-4007-BB9F-EDDE578F1B72}" type="slidenum">
              <a:rPr lang="en-GB" smtClean="0"/>
              <a:t>17</a:t>
            </a:fld>
            <a:endParaRPr lang="en-GB"/>
          </a:p>
        </p:txBody>
      </p:sp>
    </p:spTree>
    <p:extLst>
      <p:ext uri="{BB962C8B-B14F-4D97-AF65-F5344CB8AC3E}">
        <p14:creationId xmlns:p14="http://schemas.microsoft.com/office/powerpoint/2010/main" val="426616902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fontScale="90000"/>
          </a:bodyPr>
          <a:lstStyle/>
          <a:p>
            <a:r>
              <a:rPr lang="tr-TR" dirty="0"/>
              <a:t>Actors in the s</a:t>
            </a:r>
            <a:r>
              <a:rPr lang="en-GB" dirty="0"/>
              <a:t>cholarly </a:t>
            </a:r>
            <a:r>
              <a:rPr lang="tr-TR" dirty="0"/>
              <a:t>c</a:t>
            </a:r>
            <a:r>
              <a:rPr lang="en-GB" dirty="0"/>
              <a:t>ommunication </a:t>
            </a:r>
            <a:r>
              <a:rPr lang="tr-TR" dirty="0"/>
              <a:t>process </a:t>
            </a:r>
            <a:r>
              <a:rPr lang="tr-TR" sz="3200" dirty="0"/>
              <a:t/>
            </a:r>
            <a:br>
              <a:rPr lang="tr-TR" sz="3200" dirty="0"/>
            </a:br>
            <a:endParaRPr lang="tr-TR" dirty="0"/>
          </a:p>
        </p:txBody>
      </p:sp>
      <p:sp>
        <p:nvSpPr>
          <p:cNvPr id="3" name="İçerik Yer Tutucusu 2"/>
          <p:cNvSpPr>
            <a:spLocks noGrp="1"/>
          </p:cNvSpPr>
          <p:nvPr>
            <p:ph idx="1"/>
          </p:nvPr>
        </p:nvSpPr>
        <p:spPr>
          <a:xfrm>
            <a:off x="838200" y="1576243"/>
            <a:ext cx="10515600" cy="4351338"/>
          </a:xfrm>
        </p:spPr>
        <p:txBody>
          <a:bodyPr/>
          <a:lstStyle/>
          <a:p>
            <a:pPr marL="0" indent="0">
              <a:buNone/>
            </a:pPr>
            <a:r>
              <a:rPr lang="tr-TR" b="1" dirty="0"/>
              <a:t>Editorial Board</a:t>
            </a:r>
          </a:p>
          <a:p>
            <a:r>
              <a:rPr lang="tr-TR" dirty="0"/>
              <a:t>The editorial board, sometimes known as the (editorial) advisory board, is a  team of individuals who are known experts in the journal’s field.</a:t>
            </a:r>
          </a:p>
          <a:p>
            <a:pPr marL="0" indent="0">
              <a:buNone/>
            </a:pPr>
            <a:r>
              <a:rPr lang="tr-TR" dirty="0"/>
              <a:t>Roles: </a:t>
            </a:r>
          </a:p>
          <a:p>
            <a:pPr fontAlgn="base"/>
            <a:r>
              <a:rPr lang="tr-TR" dirty="0"/>
              <a:t>Expertise in subject matter; </a:t>
            </a:r>
          </a:p>
          <a:p>
            <a:pPr fontAlgn="base"/>
            <a:r>
              <a:rPr lang="tr-TR" dirty="0"/>
              <a:t>Reviewing submitted manuscripts;</a:t>
            </a:r>
          </a:p>
          <a:p>
            <a:pPr fontAlgn="base"/>
            <a:r>
              <a:rPr lang="tr-TR" dirty="0"/>
              <a:t>Advising on journal policy and scope;</a:t>
            </a:r>
          </a:p>
          <a:p>
            <a:pPr fontAlgn="base"/>
            <a:r>
              <a:rPr lang="tr-TR" dirty="0"/>
              <a:t>Attracting new authors and submissions;  </a:t>
            </a:r>
          </a:p>
          <a:p>
            <a:endParaRPr lang="tr-TR" dirty="0"/>
          </a:p>
        </p:txBody>
      </p:sp>
      <p:sp>
        <p:nvSpPr>
          <p:cNvPr id="4" name="Slayt Numarası Yer Tutucusu 3"/>
          <p:cNvSpPr>
            <a:spLocks noGrp="1"/>
          </p:cNvSpPr>
          <p:nvPr>
            <p:ph type="sldNum" sz="quarter" idx="12"/>
          </p:nvPr>
        </p:nvSpPr>
        <p:spPr/>
        <p:txBody>
          <a:bodyPr/>
          <a:lstStyle/>
          <a:p>
            <a:fld id="{A61FB060-2128-4007-BB9F-EDDE578F1B72}" type="slidenum">
              <a:rPr lang="en-GB" smtClean="0"/>
              <a:t>18</a:t>
            </a:fld>
            <a:endParaRPr lang="en-GB"/>
          </a:p>
        </p:txBody>
      </p:sp>
    </p:spTree>
    <p:extLst>
      <p:ext uri="{BB962C8B-B14F-4D97-AF65-F5344CB8AC3E}">
        <p14:creationId xmlns:p14="http://schemas.microsoft.com/office/powerpoint/2010/main" val="147312588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fontScale="90000"/>
          </a:bodyPr>
          <a:lstStyle/>
          <a:p>
            <a:r>
              <a:rPr lang="tr-TR" dirty="0"/>
              <a:t>Actors in the s</a:t>
            </a:r>
            <a:r>
              <a:rPr lang="en-GB" dirty="0"/>
              <a:t>cholarly </a:t>
            </a:r>
            <a:r>
              <a:rPr lang="tr-TR" dirty="0"/>
              <a:t>c</a:t>
            </a:r>
            <a:r>
              <a:rPr lang="en-GB" dirty="0"/>
              <a:t>ommunication </a:t>
            </a:r>
            <a:r>
              <a:rPr lang="tr-TR" dirty="0"/>
              <a:t>process </a:t>
            </a:r>
            <a:r>
              <a:rPr lang="tr-TR" sz="3200" dirty="0"/>
              <a:t/>
            </a:r>
            <a:br>
              <a:rPr lang="tr-TR" sz="3200" dirty="0"/>
            </a:br>
            <a:endParaRPr lang="tr-TR" dirty="0"/>
          </a:p>
        </p:txBody>
      </p:sp>
      <p:sp>
        <p:nvSpPr>
          <p:cNvPr id="3" name="İçerik Yer Tutucusu 2"/>
          <p:cNvSpPr>
            <a:spLocks noGrp="1"/>
          </p:cNvSpPr>
          <p:nvPr>
            <p:ph idx="1"/>
          </p:nvPr>
        </p:nvSpPr>
        <p:spPr/>
        <p:txBody>
          <a:bodyPr/>
          <a:lstStyle/>
          <a:p>
            <a:pPr marL="0" indent="0">
              <a:buNone/>
            </a:pPr>
            <a:r>
              <a:rPr lang="tr-TR" b="1" dirty="0"/>
              <a:t>Additional Editors</a:t>
            </a:r>
            <a:r>
              <a:rPr lang="tr-TR" dirty="0"/>
              <a:t> as follows;</a:t>
            </a:r>
          </a:p>
          <a:p>
            <a:pPr fontAlgn="base"/>
            <a:r>
              <a:rPr lang="tr-TR" dirty="0"/>
              <a:t>Co-Editors;      </a:t>
            </a:r>
          </a:p>
          <a:p>
            <a:pPr fontAlgn="base"/>
            <a:r>
              <a:rPr lang="tr-TR" dirty="0"/>
              <a:t>Associate  Editors;       </a:t>
            </a:r>
          </a:p>
          <a:p>
            <a:pPr fontAlgn="base"/>
            <a:r>
              <a:rPr lang="tr-TR" dirty="0"/>
              <a:t>Section  Editors;       </a:t>
            </a:r>
          </a:p>
          <a:p>
            <a:pPr fontAlgn="base"/>
            <a:r>
              <a:rPr lang="tr-TR" dirty="0"/>
              <a:t>Editorial  Advisors;         </a:t>
            </a:r>
          </a:p>
          <a:p>
            <a:pPr fontAlgn="base"/>
            <a:r>
              <a:rPr lang="tr-TR" dirty="0"/>
              <a:t>Editorial Committee Members</a:t>
            </a:r>
          </a:p>
          <a:p>
            <a:pPr marL="0" indent="0">
              <a:buNone/>
            </a:pPr>
            <a:r>
              <a:rPr lang="tr-TR" dirty="0"/>
              <a:t/>
            </a:r>
            <a:br>
              <a:rPr lang="tr-TR" dirty="0"/>
            </a:br>
            <a:endParaRPr lang="tr-TR" dirty="0"/>
          </a:p>
        </p:txBody>
      </p:sp>
      <p:sp>
        <p:nvSpPr>
          <p:cNvPr id="4" name="Slayt Numarası Yer Tutucusu 3"/>
          <p:cNvSpPr>
            <a:spLocks noGrp="1"/>
          </p:cNvSpPr>
          <p:nvPr>
            <p:ph type="sldNum" sz="quarter" idx="12"/>
          </p:nvPr>
        </p:nvSpPr>
        <p:spPr/>
        <p:txBody>
          <a:bodyPr/>
          <a:lstStyle/>
          <a:p>
            <a:fld id="{A61FB060-2128-4007-BB9F-EDDE578F1B72}" type="slidenum">
              <a:rPr lang="en-GB" smtClean="0"/>
              <a:t>19</a:t>
            </a:fld>
            <a:endParaRPr lang="en-GB"/>
          </a:p>
        </p:txBody>
      </p:sp>
    </p:spTree>
    <p:extLst>
      <p:ext uri="{BB962C8B-B14F-4D97-AF65-F5344CB8AC3E}">
        <p14:creationId xmlns:p14="http://schemas.microsoft.com/office/powerpoint/2010/main" val="40646543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BC1EC0DC-E10C-4250-8A67-4A73E7B5CAA6}"/>
              </a:ext>
            </a:extLst>
          </p:cNvPr>
          <p:cNvSpPr>
            <a:spLocks noGrp="1"/>
          </p:cNvSpPr>
          <p:nvPr>
            <p:ph type="title"/>
          </p:nvPr>
        </p:nvSpPr>
        <p:spPr>
          <a:xfrm>
            <a:off x="838200" y="371194"/>
            <a:ext cx="10515600" cy="622847"/>
          </a:xfrm>
        </p:spPr>
        <p:txBody>
          <a:bodyPr>
            <a:normAutofit fontScale="90000"/>
          </a:bodyPr>
          <a:lstStyle/>
          <a:p>
            <a:pPr algn="ctr"/>
            <a:r>
              <a:rPr lang="tr-TR" sz="4000" dirty="0"/>
              <a:t>Today Agenda</a:t>
            </a:r>
            <a:endParaRPr lang="en-GB" sz="4000" dirty="0"/>
          </a:p>
        </p:txBody>
      </p:sp>
      <p:sp>
        <p:nvSpPr>
          <p:cNvPr id="3" name="İçerik Yer Tutucusu 2">
            <a:extLst>
              <a:ext uri="{FF2B5EF4-FFF2-40B4-BE49-F238E27FC236}">
                <a16:creationId xmlns:a16="http://schemas.microsoft.com/office/drawing/2014/main" id="{ED56DB22-2FFA-4FDB-A281-DAB60F374041}"/>
              </a:ext>
            </a:extLst>
          </p:cNvPr>
          <p:cNvSpPr>
            <a:spLocks noGrp="1"/>
          </p:cNvSpPr>
          <p:nvPr>
            <p:ph idx="1"/>
          </p:nvPr>
        </p:nvSpPr>
        <p:spPr>
          <a:xfrm>
            <a:off x="838200" y="1083734"/>
            <a:ext cx="10515600" cy="5093230"/>
          </a:xfrm>
        </p:spPr>
        <p:txBody>
          <a:bodyPr>
            <a:normAutofit/>
          </a:bodyPr>
          <a:lstStyle/>
          <a:p>
            <a:endParaRPr lang="tr-TR" dirty="0"/>
          </a:p>
          <a:p>
            <a:r>
              <a:rPr lang="en-GB" dirty="0"/>
              <a:t>What is </a:t>
            </a:r>
            <a:r>
              <a:rPr lang="tr-TR" dirty="0"/>
              <a:t>s</a:t>
            </a:r>
            <a:r>
              <a:rPr lang="en-GB" dirty="0"/>
              <a:t>cholarly </a:t>
            </a:r>
            <a:r>
              <a:rPr lang="tr-TR" dirty="0"/>
              <a:t>c</a:t>
            </a:r>
            <a:r>
              <a:rPr lang="en-GB" dirty="0"/>
              <a:t>ommunication?</a:t>
            </a:r>
            <a:endParaRPr lang="tr-TR" dirty="0"/>
          </a:p>
          <a:p>
            <a:r>
              <a:rPr lang="tr-TR" dirty="0"/>
              <a:t>Scholarly Publishing Impacts Researchers</a:t>
            </a:r>
          </a:p>
          <a:p>
            <a:pPr algn="just"/>
            <a:r>
              <a:rPr lang="tr-TR" dirty="0"/>
              <a:t>K</a:t>
            </a:r>
            <a:r>
              <a:rPr lang="en-GB" dirty="0"/>
              <a:t>ey </a:t>
            </a:r>
            <a:r>
              <a:rPr lang="tr-TR" dirty="0"/>
              <a:t>research(</a:t>
            </a:r>
            <a:r>
              <a:rPr lang="en-GB" dirty="0"/>
              <a:t>autho</a:t>
            </a:r>
            <a:r>
              <a:rPr lang="tr-TR" dirty="0"/>
              <a:t>r/</a:t>
            </a:r>
            <a:r>
              <a:rPr lang="en-GB" dirty="0"/>
              <a:t>publication</a:t>
            </a:r>
            <a:r>
              <a:rPr lang="tr-TR" dirty="0"/>
              <a:t>)</a:t>
            </a:r>
            <a:r>
              <a:rPr lang="en-GB" dirty="0"/>
              <a:t> metrics </a:t>
            </a:r>
            <a:endParaRPr lang="tr-TR" dirty="0"/>
          </a:p>
          <a:p>
            <a:pPr algn="just"/>
            <a:r>
              <a:rPr lang="tr-TR" dirty="0"/>
              <a:t>Actors in the s</a:t>
            </a:r>
            <a:r>
              <a:rPr lang="en-GB" dirty="0"/>
              <a:t>cholarly </a:t>
            </a:r>
            <a:r>
              <a:rPr lang="tr-TR" dirty="0"/>
              <a:t>c</a:t>
            </a:r>
            <a:r>
              <a:rPr lang="en-GB" dirty="0"/>
              <a:t>ommunication </a:t>
            </a:r>
            <a:r>
              <a:rPr lang="tr-TR" dirty="0"/>
              <a:t>process </a:t>
            </a:r>
          </a:p>
          <a:p>
            <a:r>
              <a:rPr lang="en-GB" dirty="0"/>
              <a:t>Why to publish a research paper? Tips for preparing a good scientific publication</a:t>
            </a:r>
            <a:endParaRPr lang="tr-TR" dirty="0"/>
          </a:p>
          <a:p>
            <a:r>
              <a:rPr lang="en-GB" dirty="0"/>
              <a:t>How to start the research process? </a:t>
            </a:r>
            <a:r>
              <a:rPr lang="tr-TR" dirty="0"/>
              <a:t>C</a:t>
            </a:r>
            <a:r>
              <a:rPr lang="en-GB" dirty="0" err="1"/>
              <a:t>reating</a:t>
            </a:r>
            <a:r>
              <a:rPr lang="en-GB" dirty="0"/>
              <a:t> a research </a:t>
            </a:r>
            <a:br>
              <a:rPr lang="en-GB" dirty="0"/>
            </a:br>
            <a:r>
              <a:rPr lang="en-GB" dirty="0"/>
              <a:t>question, choosing topic</a:t>
            </a:r>
            <a:r>
              <a:rPr lang="tr-TR" dirty="0"/>
              <a:t>, </a:t>
            </a:r>
            <a:r>
              <a:rPr lang="tr-TR" dirty="0" err="1"/>
              <a:t>subject</a:t>
            </a:r>
            <a:r>
              <a:rPr lang="tr-TR" dirty="0"/>
              <a:t> </a:t>
            </a:r>
            <a:r>
              <a:rPr lang="tr-TR" dirty="0" err="1"/>
              <a:t>limitation</a:t>
            </a:r>
            <a:r>
              <a:rPr lang="tr-TR" dirty="0"/>
              <a:t>…</a:t>
            </a:r>
          </a:p>
          <a:p>
            <a:r>
              <a:rPr lang="en-GB" dirty="0"/>
              <a:t>ITU Library </a:t>
            </a:r>
            <a:r>
              <a:rPr lang="tr-TR" dirty="0"/>
              <a:t>research </a:t>
            </a:r>
            <a:r>
              <a:rPr lang="en-GB" dirty="0"/>
              <a:t>support</a:t>
            </a:r>
            <a:r>
              <a:rPr lang="tr-TR" dirty="0"/>
              <a:t> services, resources and tools</a:t>
            </a:r>
          </a:p>
          <a:p>
            <a:endParaRPr lang="en-GB" dirty="0"/>
          </a:p>
        </p:txBody>
      </p:sp>
      <p:sp>
        <p:nvSpPr>
          <p:cNvPr id="5" name="Metin kutusu 4"/>
          <p:cNvSpPr txBox="1"/>
          <p:nvPr/>
        </p:nvSpPr>
        <p:spPr>
          <a:xfrm>
            <a:off x="11928764" y="0"/>
            <a:ext cx="263236" cy="246221"/>
          </a:xfrm>
          <a:prstGeom prst="rect">
            <a:avLst/>
          </a:prstGeom>
          <a:noFill/>
        </p:spPr>
        <p:txBody>
          <a:bodyPr wrap="square" rtlCol="0">
            <a:spAutoFit/>
          </a:bodyPr>
          <a:lstStyle/>
          <a:p>
            <a:r>
              <a:rPr lang="tr-TR" sz="1000" dirty="0"/>
              <a:t>3</a:t>
            </a:r>
          </a:p>
        </p:txBody>
      </p:sp>
      <p:sp>
        <p:nvSpPr>
          <p:cNvPr id="4" name="Slayt Numarası Yer Tutucusu 3"/>
          <p:cNvSpPr>
            <a:spLocks noGrp="1"/>
          </p:cNvSpPr>
          <p:nvPr>
            <p:ph type="sldNum" sz="quarter" idx="12"/>
          </p:nvPr>
        </p:nvSpPr>
        <p:spPr/>
        <p:txBody>
          <a:bodyPr/>
          <a:lstStyle/>
          <a:p>
            <a:fld id="{A61FB060-2128-4007-BB9F-EDDE578F1B72}" type="slidenum">
              <a:rPr lang="en-GB" smtClean="0"/>
              <a:t>2</a:t>
            </a:fld>
            <a:endParaRPr lang="en-GB"/>
          </a:p>
        </p:txBody>
      </p:sp>
    </p:spTree>
    <p:extLst>
      <p:ext uri="{BB962C8B-B14F-4D97-AF65-F5344CB8AC3E}">
        <p14:creationId xmlns:p14="http://schemas.microsoft.com/office/powerpoint/2010/main" val="22952107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Unvan 4">
            <a:extLst>
              <a:ext uri="{FF2B5EF4-FFF2-40B4-BE49-F238E27FC236}">
                <a16:creationId xmlns:a16="http://schemas.microsoft.com/office/drawing/2014/main" id="{C293F156-3AC7-4DE9-B39F-6589E89D4952}"/>
              </a:ext>
            </a:extLst>
          </p:cNvPr>
          <p:cNvSpPr>
            <a:spLocks noGrp="1"/>
          </p:cNvSpPr>
          <p:nvPr>
            <p:ph type="title"/>
          </p:nvPr>
        </p:nvSpPr>
        <p:spPr/>
        <p:txBody>
          <a:bodyPr/>
          <a:lstStyle/>
          <a:p>
            <a:r>
              <a:rPr lang="en-GB" dirty="0"/>
              <a:t>What </a:t>
            </a:r>
            <a:r>
              <a:rPr lang="tr-TR" dirty="0"/>
              <a:t>i</a:t>
            </a:r>
            <a:r>
              <a:rPr lang="en-GB" dirty="0"/>
              <a:t>s a Research Paper?</a:t>
            </a:r>
            <a:br>
              <a:rPr lang="en-GB" dirty="0"/>
            </a:br>
            <a:endParaRPr lang="en-GB" dirty="0"/>
          </a:p>
        </p:txBody>
      </p:sp>
      <p:sp>
        <p:nvSpPr>
          <p:cNvPr id="6" name="İçerik Yer Tutucusu 5">
            <a:extLst>
              <a:ext uri="{FF2B5EF4-FFF2-40B4-BE49-F238E27FC236}">
                <a16:creationId xmlns:a16="http://schemas.microsoft.com/office/drawing/2014/main" id="{3D5E9167-3F4C-40C6-889C-D0AFD380E0B3}"/>
              </a:ext>
            </a:extLst>
          </p:cNvPr>
          <p:cNvSpPr>
            <a:spLocks noGrp="1"/>
          </p:cNvSpPr>
          <p:nvPr>
            <p:ph idx="1"/>
          </p:nvPr>
        </p:nvSpPr>
        <p:spPr/>
        <p:txBody>
          <a:bodyPr/>
          <a:lstStyle/>
          <a:p>
            <a:pPr algn="just"/>
            <a:r>
              <a:rPr lang="en-GB" dirty="0"/>
              <a:t>A research paper is an expanded essay that presents your investigation and argument on a focused topic based on the information you gathered. It demonstrates not only your understanding of available information from experts in the area of your research, but also your evaluation and insight on the subject matter through an orderly and logical presentation of your argument.</a:t>
            </a:r>
          </a:p>
          <a:p>
            <a:endParaRPr lang="en-GB" dirty="0"/>
          </a:p>
        </p:txBody>
      </p:sp>
      <p:sp>
        <p:nvSpPr>
          <p:cNvPr id="2" name="Slayt Numarası Yer Tutucusu 1"/>
          <p:cNvSpPr>
            <a:spLocks noGrp="1"/>
          </p:cNvSpPr>
          <p:nvPr>
            <p:ph type="sldNum" sz="quarter" idx="12"/>
          </p:nvPr>
        </p:nvSpPr>
        <p:spPr/>
        <p:txBody>
          <a:bodyPr/>
          <a:lstStyle/>
          <a:p>
            <a:fld id="{A61FB060-2128-4007-BB9F-EDDE578F1B72}" type="slidenum">
              <a:rPr lang="en-GB" smtClean="0"/>
              <a:t>20</a:t>
            </a:fld>
            <a:endParaRPr lang="en-GB"/>
          </a:p>
        </p:txBody>
      </p:sp>
    </p:spTree>
    <p:extLst>
      <p:ext uri="{BB962C8B-B14F-4D97-AF65-F5344CB8AC3E}">
        <p14:creationId xmlns:p14="http://schemas.microsoft.com/office/powerpoint/2010/main" val="20996336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r>
              <a:rPr lang="tr-TR" sz="3600" b="1" dirty="0" err="1"/>
              <a:t>Understanding</a:t>
            </a:r>
            <a:r>
              <a:rPr lang="tr-TR" sz="3600" b="1" dirty="0"/>
              <a:t> </a:t>
            </a:r>
            <a:r>
              <a:rPr lang="tr-TR" sz="3600" b="1" dirty="0" err="1"/>
              <a:t>Research</a:t>
            </a:r>
            <a:r>
              <a:rPr lang="tr-TR" sz="3600" b="1" dirty="0"/>
              <a:t> 	</a:t>
            </a:r>
            <a:r>
              <a:rPr lang="tr-TR" sz="3600" b="1" dirty="0" err="1"/>
              <a:t>Papers</a:t>
            </a:r>
            <a:r>
              <a:rPr lang="tr-TR" sz="3600" dirty="0"/>
              <a:t/>
            </a:r>
            <a:br>
              <a:rPr lang="tr-TR" sz="3600" dirty="0"/>
            </a:br>
            <a:endParaRPr lang="tr-TR" sz="3600" dirty="0"/>
          </a:p>
        </p:txBody>
      </p:sp>
      <p:sp>
        <p:nvSpPr>
          <p:cNvPr id="3" name="İçerik Yer Tutucusu 2"/>
          <p:cNvSpPr>
            <a:spLocks noGrp="1"/>
          </p:cNvSpPr>
          <p:nvPr>
            <p:ph type="body" sz="half" idx="2"/>
          </p:nvPr>
        </p:nvSpPr>
        <p:spPr>
          <a:xfrm>
            <a:off x="839788" y="2057400"/>
            <a:ext cx="3077456" cy="3811588"/>
          </a:xfrm>
        </p:spPr>
        <p:txBody>
          <a:bodyPr/>
          <a:lstStyle/>
          <a:p>
            <a:r>
              <a:rPr lang="tr-TR" sz="2400" dirty="0"/>
              <a:t>Presented by the North Carolina State University (NCSU) Libraries, this tool identifies and describes each element that comprises</a:t>
            </a:r>
            <a:br>
              <a:rPr lang="tr-TR" sz="2400" dirty="0"/>
            </a:br>
            <a:r>
              <a:rPr lang="tr-TR" sz="2400" dirty="0"/>
              <a:t>a </a:t>
            </a:r>
            <a:r>
              <a:rPr lang="tr-TR" sz="2400" dirty="0" err="1"/>
              <a:t>research</a:t>
            </a:r>
            <a:r>
              <a:rPr lang="tr-TR" sz="2400" dirty="0"/>
              <a:t> </a:t>
            </a:r>
            <a:r>
              <a:rPr lang="tr-TR" sz="2400" dirty="0" err="1"/>
              <a:t>paper</a:t>
            </a:r>
            <a:r>
              <a:rPr lang="tr-TR" sz="2400" dirty="0"/>
              <a:t>:  </a:t>
            </a:r>
            <a:r>
              <a:rPr lang="tr-TR" sz="2400" b="1" dirty="0">
                <a:hlinkClick r:id="rId3"/>
              </a:rPr>
              <a:t>Anatomy of a Scholarly Article</a:t>
            </a:r>
            <a:endParaRPr lang="tr-TR" sz="2400" b="1" dirty="0"/>
          </a:p>
          <a:p>
            <a:endParaRPr lang="tr-TR" dirty="0"/>
          </a:p>
          <a:p>
            <a:endParaRPr lang="tr-TR" dirty="0"/>
          </a:p>
        </p:txBody>
      </p:sp>
      <p:pic>
        <p:nvPicPr>
          <p:cNvPr id="10" name="Resim Yer Tutucusu 9">
            <a:extLst>
              <a:ext uri="{FF2B5EF4-FFF2-40B4-BE49-F238E27FC236}">
                <a16:creationId xmlns:a16="http://schemas.microsoft.com/office/drawing/2014/main" id="{83159AAC-B7E0-4A07-9F87-9A9690DD6811}"/>
              </a:ext>
            </a:extLst>
          </p:cNvPr>
          <p:cNvPicPr>
            <a:picLocks noGrp="1" noChangeAspect="1"/>
          </p:cNvPicPr>
          <p:nvPr>
            <p:ph type="pic" idx="1"/>
          </p:nvPr>
        </p:nvPicPr>
        <p:blipFill>
          <a:blip r:embed="rId4">
            <a:extLst>
              <a:ext uri="{28A0092B-C50C-407E-A947-70E740481C1C}">
                <a14:useLocalDpi xmlns:a14="http://schemas.microsoft.com/office/drawing/2010/main" val="0"/>
              </a:ext>
            </a:extLst>
          </a:blip>
          <a:srcRect l="8594" r="8594"/>
          <a:stretch>
            <a:fillRect/>
          </a:stretch>
        </p:blipFill>
        <p:spPr>
          <a:xfrm>
            <a:off x="4308829" y="767645"/>
            <a:ext cx="7668682" cy="5093406"/>
          </a:xfrm>
        </p:spPr>
      </p:pic>
      <p:sp>
        <p:nvSpPr>
          <p:cNvPr id="12" name="Metin kutusu 11">
            <a:extLst>
              <a:ext uri="{FF2B5EF4-FFF2-40B4-BE49-F238E27FC236}">
                <a16:creationId xmlns:a16="http://schemas.microsoft.com/office/drawing/2014/main" id="{F1F103DA-1376-4C9D-878B-48BA70EF98C2}"/>
              </a:ext>
            </a:extLst>
          </p:cNvPr>
          <p:cNvSpPr txBox="1"/>
          <p:nvPr/>
        </p:nvSpPr>
        <p:spPr>
          <a:xfrm>
            <a:off x="11977511" y="0"/>
            <a:ext cx="383821" cy="215444"/>
          </a:xfrm>
          <a:prstGeom prst="rect">
            <a:avLst/>
          </a:prstGeom>
          <a:noFill/>
        </p:spPr>
        <p:txBody>
          <a:bodyPr wrap="square" rtlCol="0">
            <a:spAutoFit/>
          </a:bodyPr>
          <a:lstStyle/>
          <a:p>
            <a:r>
              <a:rPr lang="tr-TR" sz="800" dirty="0"/>
              <a:t>23</a:t>
            </a:r>
            <a:endParaRPr lang="en-GB" sz="800" dirty="0"/>
          </a:p>
        </p:txBody>
      </p:sp>
      <p:sp>
        <p:nvSpPr>
          <p:cNvPr id="4" name="Slayt Numarası Yer Tutucusu 3"/>
          <p:cNvSpPr>
            <a:spLocks noGrp="1"/>
          </p:cNvSpPr>
          <p:nvPr>
            <p:ph type="sldNum" sz="quarter" idx="12"/>
          </p:nvPr>
        </p:nvSpPr>
        <p:spPr/>
        <p:txBody>
          <a:bodyPr/>
          <a:lstStyle/>
          <a:p>
            <a:fld id="{A61FB060-2128-4007-BB9F-EDDE578F1B72}" type="slidenum">
              <a:rPr lang="en-GB" smtClean="0"/>
              <a:t>21</a:t>
            </a:fld>
            <a:endParaRPr lang="en-GB"/>
          </a:p>
        </p:txBody>
      </p:sp>
    </p:spTree>
    <p:extLst>
      <p:ext uri="{BB962C8B-B14F-4D97-AF65-F5344CB8AC3E}">
        <p14:creationId xmlns:p14="http://schemas.microsoft.com/office/powerpoint/2010/main" val="27902249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Anatomy(sections) of a Research Paper</a:t>
            </a:r>
            <a:r>
              <a:rPr lang="tr-TR" dirty="0">
                <a:solidFill>
                  <a:schemeClr val="accent6"/>
                </a:solidFill>
              </a:rPr>
              <a:t/>
            </a:r>
            <a:br>
              <a:rPr lang="tr-TR" dirty="0">
                <a:solidFill>
                  <a:schemeClr val="accent6"/>
                </a:solidFill>
              </a:rPr>
            </a:br>
            <a:r>
              <a:rPr lang="tr-TR" dirty="0">
                <a:solidFill>
                  <a:schemeClr val="accent6"/>
                </a:solidFill>
              </a:rPr>
              <a:t>is a </a:t>
            </a:r>
            <a:r>
              <a:rPr lang="tr-TR" altLang="tr-TR" dirty="0">
                <a:solidFill>
                  <a:schemeClr val="accent6"/>
                </a:solidFill>
              </a:rPr>
              <a:t>consecutive </a:t>
            </a:r>
            <a:r>
              <a:rPr lang="tr-TR" dirty="0">
                <a:solidFill>
                  <a:schemeClr val="accent6"/>
                </a:solidFill>
              </a:rPr>
              <a:t>flow</a:t>
            </a:r>
          </a:p>
        </p:txBody>
      </p:sp>
      <p:sp>
        <p:nvSpPr>
          <p:cNvPr id="3" name="İçerik Yer Tutucusu 2"/>
          <p:cNvSpPr>
            <a:spLocks noGrp="1"/>
          </p:cNvSpPr>
          <p:nvPr>
            <p:ph idx="1"/>
          </p:nvPr>
        </p:nvSpPr>
        <p:spPr/>
        <p:txBody>
          <a:bodyPr/>
          <a:lstStyle/>
          <a:p>
            <a:r>
              <a:rPr lang="tr-TR" dirty="0"/>
              <a:t>Title, Abstract</a:t>
            </a:r>
          </a:p>
          <a:p>
            <a:r>
              <a:rPr lang="tr-TR" dirty="0"/>
              <a:t>Introduction, context, background</a:t>
            </a:r>
            <a:r>
              <a:rPr lang="tr-TR" sz="2400" dirty="0"/>
              <a:t>(prior work, literature survey)</a:t>
            </a:r>
          </a:p>
          <a:p>
            <a:r>
              <a:rPr lang="tr-TR" sz="2400" dirty="0"/>
              <a:t>Problem Identification, Definition(formulation)</a:t>
            </a:r>
          </a:p>
          <a:p>
            <a:r>
              <a:rPr lang="tr-TR" sz="2400" dirty="0"/>
              <a:t>Problem modelling, formulation</a:t>
            </a:r>
          </a:p>
          <a:p>
            <a:r>
              <a:rPr lang="tr-TR" sz="2400" dirty="0"/>
              <a:t>Approaches, solution, contrubution,insight</a:t>
            </a:r>
          </a:p>
          <a:p>
            <a:r>
              <a:rPr lang="tr-TR" sz="2400" dirty="0"/>
              <a:t>Validation, verification, experimentation,result</a:t>
            </a:r>
          </a:p>
          <a:p>
            <a:r>
              <a:rPr lang="tr-TR" sz="2400" dirty="0"/>
              <a:t>Conclusion, speculation</a:t>
            </a:r>
          </a:p>
          <a:p>
            <a:r>
              <a:rPr lang="tr-TR" sz="2400" dirty="0"/>
              <a:t>References, Bibliography</a:t>
            </a:r>
          </a:p>
        </p:txBody>
      </p:sp>
      <p:sp>
        <p:nvSpPr>
          <p:cNvPr id="4" name="Rectangle 1"/>
          <p:cNvSpPr>
            <a:spLocks noChangeArrowheads="1"/>
          </p:cNvSpPr>
          <p:nvPr/>
        </p:nvSpPr>
        <p:spPr bwMode="auto">
          <a:xfrm>
            <a:off x="0" y="161589"/>
            <a:ext cx="32060" cy="134022"/>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7457" rIns="0" bIns="-17457"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tr-TR" altLang="tr-TR" sz="1100" b="0" i="0" u="none" strike="noStrike" cap="none" normalizeH="0" baseline="0" dirty="0">
                <a:ln>
                  <a:noFill/>
                </a:ln>
                <a:solidFill>
                  <a:schemeClr val="tx1"/>
                </a:solidFill>
                <a:effectLst/>
              </a:rPr>
              <a:t> </a:t>
            </a:r>
            <a:endParaRPr kumimoji="0" lang="tr-TR" altLang="tr-TR" sz="1800" b="0" i="0" u="none" strike="noStrike" cap="none" normalizeH="0" baseline="0" dirty="0">
              <a:ln>
                <a:noFill/>
              </a:ln>
              <a:solidFill>
                <a:schemeClr val="tx1"/>
              </a:solidFill>
              <a:effectLst/>
              <a:latin typeface="Arial" panose="020B0604020202020204" pitchFamily="34" charset="0"/>
            </a:endParaRPr>
          </a:p>
        </p:txBody>
      </p:sp>
      <p:sp>
        <p:nvSpPr>
          <p:cNvPr id="5" name="Slayt Numarası Yer Tutucusu 4"/>
          <p:cNvSpPr>
            <a:spLocks noGrp="1"/>
          </p:cNvSpPr>
          <p:nvPr>
            <p:ph type="sldNum" sz="quarter" idx="12"/>
          </p:nvPr>
        </p:nvSpPr>
        <p:spPr/>
        <p:txBody>
          <a:bodyPr/>
          <a:lstStyle/>
          <a:p>
            <a:fld id="{A61FB060-2128-4007-BB9F-EDDE578F1B72}" type="slidenum">
              <a:rPr lang="en-GB" smtClean="0"/>
              <a:t>22</a:t>
            </a:fld>
            <a:endParaRPr lang="en-GB"/>
          </a:p>
        </p:txBody>
      </p:sp>
    </p:spTree>
    <p:extLst>
      <p:ext uri="{BB962C8B-B14F-4D97-AF65-F5344CB8AC3E}">
        <p14:creationId xmlns:p14="http://schemas.microsoft.com/office/powerpoint/2010/main" val="380004892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Unvan 4"/>
          <p:cNvSpPr>
            <a:spLocks noGrp="1"/>
          </p:cNvSpPr>
          <p:nvPr>
            <p:ph type="title"/>
          </p:nvPr>
        </p:nvSpPr>
        <p:spPr/>
        <p:txBody>
          <a:bodyPr>
            <a:normAutofit fontScale="90000"/>
          </a:bodyPr>
          <a:lstStyle/>
          <a:p>
            <a:r>
              <a:rPr lang="tr-TR" dirty="0"/>
              <a:t>What Are the Qualities of a Good Research Paper?</a:t>
            </a:r>
            <a:br>
              <a:rPr lang="tr-TR" dirty="0"/>
            </a:br>
            <a:endParaRPr lang="tr-TR" dirty="0"/>
          </a:p>
        </p:txBody>
      </p:sp>
      <p:sp>
        <p:nvSpPr>
          <p:cNvPr id="6" name="İçerik Yer Tutucusu 5"/>
          <p:cNvSpPr>
            <a:spLocks noGrp="1"/>
          </p:cNvSpPr>
          <p:nvPr>
            <p:ph idx="1"/>
          </p:nvPr>
        </p:nvSpPr>
        <p:spPr>
          <a:xfrm>
            <a:off x="838200" y="1309511"/>
            <a:ext cx="10515600" cy="4867452"/>
          </a:xfrm>
        </p:spPr>
        <p:txBody>
          <a:bodyPr>
            <a:normAutofit fontScale="92500" lnSpcReduction="20000"/>
          </a:bodyPr>
          <a:lstStyle/>
          <a:p>
            <a:pPr marL="0" indent="0">
              <a:buNone/>
            </a:pPr>
            <a:r>
              <a:rPr lang="tr-TR" dirty="0"/>
              <a:t>in general </a:t>
            </a:r>
            <a:r>
              <a:rPr lang="tr-TR" dirty="0" err="1"/>
              <a:t>qualities</a:t>
            </a:r>
            <a:r>
              <a:rPr lang="tr-TR" dirty="0"/>
              <a:t>:</a:t>
            </a:r>
          </a:p>
          <a:p>
            <a:endParaRPr lang="tr-TR" dirty="0"/>
          </a:p>
          <a:p>
            <a:r>
              <a:rPr lang="tr-TR" dirty="0"/>
              <a:t>A strong and focused thesis statement-researh question</a:t>
            </a:r>
          </a:p>
          <a:p>
            <a:r>
              <a:rPr lang="tr-TR" dirty="0"/>
              <a:t>Logically organized arguments and main points</a:t>
            </a:r>
          </a:p>
          <a:p>
            <a:r>
              <a:rPr lang="tr-TR" dirty="0"/>
              <a:t>Each main point is supported by persuasive facts and examples</a:t>
            </a:r>
          </a:p>
          <a:p>
            <a:r>
              <a:rPr lang="tr-TR" dirty="0"/>
              <a:t>Opposing viewpoints are included and rebutted, showing why the author's argument is more valid</a:t>
            </a:r>
          </a:p>
          <a:p>
            <a:r>
              <a:rPr lang="tr-TR" dirty="0"/>
              <a:t>The paper shows the author's understanding of the topic and the material being used</a:t>
            </a:r>
          </a:p>
          <a:p>
            <a:r>
              <a:rPr lang="tr-TR" dirty="0"/>
              <a:t>The work is original, not plagiarized </a:t>
            </a:r>
          </a:p>
          <a:p>
            <a:r>
              <a:rPr lang="tr-TR" dirty="0"/>
              <a:t>Every source is correctly documented and credited in a recognized citation style-like APA, HARWARD,MLA</a:t>
            </a:r>
          </a:p>
          <a:p>
            <a:r>
              <a:rPr lang="tr-TR" dirty="0"/>
              <a:t>The paper is written in clear language </a:t>
            </a:r>
          </a:p>
          <a:p>
            <a:endParaRPr lang="tr-TR" dirty="0"/>
          </a:p>
        </p:txBody>
      </p:sp>
      <p:sp>
        <p:nvSpPr>
          <p:cNvPr id="2" name="Slayt Numarası Yer Tutucusu 1"/>
          <p:cNvSpPr>
            <a:spLocks noGrp="1"/>
          </p:cNvSpPr>
          <p:nvPr>
            <p:ph type="sldNum" sz="quarter" idx="12"/>
          </p:nvPr>
        </p:nvSpPr>
        <p:spPr/>
        <p:txBody>
          <a:bodyPr/>
          <a:lstStyle/>
          <a:p>
            <a:fld id="{A61FB060-2128-4007-BB9F-EDDE578F1B72}" type="slidenum">
              <a:rPr lang="en-GB" smtClean="0"/>
              <a:t>23</a:t>
            </a:fld>
            <a:endParaRPr lang="en-GB"/>
          </a:p>
        </p:txBody>
      </p:sp>
    </p:spTree>
    <p:extLst>
      <p:ext uri="{BB962C8B-B14F-4D97-AF65-F5344CB8AC3E}">
        <p14:creationId xmlns:p14="http://schemas.microsoft.com/office/powerpoint/2010/main" val="164120350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3247F44F-C2CE-4055-9A8E-2B091694761D}"/>
              </a:ext>
            </a:extLst>
          </p:cNvPr>
          <p:cNvSpPr>
            <a:spLocks noGrp="1"/>
          </p:cNvSpPr>
          <p:nvPr>
            <p:ph type="title"/>
          </p:nvPr>
        </p:nvSpPr>
        <p:spPr>
          <a:xfrm>
            <a:off x="838200" y="365126"/>
            <a:ext cx="10515600" cy="1145020"/>
          </a:xfrm>
        </p:spPr>
        <p:txBody>
          <a:bodyPr>
            <a:normAutofit/>
          </a:bodyPr>
          <a:lstStyle/>
          <a:p>
            <a:r>
              <a:rPr lang="tr-TR" sz="3600" dirty="0"/>
              <a:t>Why to publish a research paper? </a:t>
            </a:r>
            <a:br>
              <a:rPr lang="tr-TR" sz="3600" dirty="0"/>
            </a:br>
            <a:endParaRPr lang="en-GB" sz="3600" dirty="0"/>
          </a:p>
        </p:txBody>
      </p:sp>
      <p:sp>
        <p:nvSpPr>
          <p:cNvPr id="3" name="İçerik Yer Tutucusu 2">
            <a:extLst>
              <a:ext uri="{FF2B5EF4-FFF2-40B4-BE49-F238E27FC236}">
                <a16:creationId xmlns:a16="http://schemas.microsoft.com/office/drawing/2014/main" id="{22A9C56A-9586-45E1-9E96-7B3082E66D27}"/>
              </a:ext>
            </a:extLst>
          </p:cNvPr>
          <p:cNvSpPr>
            <a:spLocks noGrp="1"/>
          </p:cNvSpPr>
          <p:nvPr>
            <p:ph idx="1"/>
          </p:nvPr>
        </p:nvSpPr>
        <p:spPr>
          <a:xfrm>
            <a:off x="838200" y="1413164"/>
            <a:ext cx="10515600" cy="5306291"/>
          </a:xfrm>
        </p:spPr>
        <p:txBody>
          <a:bodyPr>
            <a:normAutofit fontScale="25000" lnSpcReduction="20000"/>
          </a:bodyPr>
          <a:lstStyle/>
          <a:p>
            <a:endParaRPr lang="tr-TR" dirty="0"/>
          </a:p>
          <a:p>
            <a:pPr marL="0" indent="0">
              <a:buNone/>
            </a:pPr>
            <a:r>
              <a:rPr lang="tr-TR" sz="11200" dirty="0"/>
              <a:t>To publish an article is an important step  in an academic career.  The way that scientific research is shared, validated, and visible in future journals is to publish academic articles. </a:t>
            </a:r>
          </a:p>
          <a:p>
            <a:endParaRPr lang="tr-TR" sz="11200" dirty="0"/>
          </a:p>
          <a:p>
            <a:pPr marL="0" indent="0">
              <a:buNone/>
            </a:pPr>
            <a:r>
              <a:rPr lang="tr-TR" sz="11200" dirty="0"/>
              <a:t>When you publish an academic article;</a:t>
            </a:r>
          </a:p>
          <a:p>
            <a:pPr fontAlgn="base"/>
            <a:r>
              <a:rPr lang="tr-TR" sz="11200" dirty="0"/>
              <a:t>Validity,</a:t>
            </a:r>
          </a:p>
          <a:p>
            <a:pPr fontAlgn="base"/>
            <a:r>
              <a:rPr lang="tr-TR" sz="11200" dirty="0"/>
              <a:t>Persistence in the scientific literature,</a:t>
            </a:r>
          </a:p>
          <a:p>
            <a:pPr fontAlgn="base"/>
            <a:r>
              <a:rPr lang="tr-TR" sz="11200" dirty="0"/>
              <a:t>Recognition and visibility of research,</a:t>
            </a:r>
          </a:p>
          <a:p>
            <a:pPr fontAlgn="base"/>
            <a:r>
              <a:rPr lang="tr-TR" sz="11200" dirty="0"/>
              <a:t>Sustainability and development of science is ensured,</a:t>
            </a:r>
          </a:p>
          <a:p>
            <a:pPr fontAlgn="base"/>
            <a:r>
              <a:rPr lang="tr-TR" sz="11200" dirty="0"/>
              <a:t>Also there are other factors.</a:t>
            </a:r>
          </a:p>
          <a:p>
            <a:endParaRPr lang="tr-TR" sz="7000" dirty="0"/>
          </a:p>
          <a:p>
            <a:endParaRPr lang="tr-TR" sz="7000" dirty="0"/>
          </a:p>
          <a:p>
            <a:endParaRPr lang="tr-TR" sz="7000" dirty="0"/>
          </a:p>
          <a:p>
            <a:endParaRPr lang="tr-TR" sz="7000" dirty="0"/>
          </a:p>
          <a:p>
            <a:endParaRPr lang="tr-TR" dirty="0"/>
          </a:p>
          <a:p>
            <a:endParaRPr lang="tr-TR" dirty="0"/>
          </a:p>
          <a:p>
            <a:endParaRPr lang="tr-TR" dirty="0"/>
          </a:p>
          <a:p>
            <a:r>
              <a:rPr lang="en-GB" dirty="0"/>
              <a:t>https://libguides.northwestern.edu/scholcomm</a:t>
            </a:r>
          </a:p>
        </p:txBody>
      </p:sp>
      <p:sp>
        <p:nvSpPr>
          <p:cNvPr id="4" name="Metin kutusu 3"/>
          <p:cNvSpPr txBox="1"/>
          <p:nvPr/>
        </p:nvSpPr>
        <p:spPr>
          <a:xfrm>
            <a:off x="11845636" y="0"/>
            <a:ext cx="346364" cy="215444"/>
          </a:xfrm>
          <a:prstGeom prst="rect">
            <a:avLst/>
          </a:prstGeom>
          <a:noFill/>
        </p:spPr>
        <p:txBody>
          <a:bodyPr wrap="square" rtlCol="0">
            <a:spAutoFit/>
          </a:bodyPr>
          <a:lstStyle/>
          <a:p>
            <a:r>
              <a:rPr lang="tr-TR" sz="800" dirty="0"/>
              <a:t>23</a:t>
            </a:r>
          </a:p>
        </p:txBody>
      </p:sp>
      <p:sp>
        <p:nvSpPr>
          <p:cNvPr id="5" name="Slayt Numarası Yer Tutucusu 4"/>
          <p:cNvSpPr>
            <a:spLocks noGrp="1"/>
          </p:cNvSpPr>
          <p:nvPr>
            <p:ph type="sldNum" sz="quarter" idx="12"/>
          </p:nvPr>
        </p:nvSpPr>
        <p:spPr/>
        <p:txBody>
          <a:bodyPr/>
          <a:lstStyle/>
          <a:p>
            <a:fld id="{A61FB060-2128-4007-BB9F-EDDE578F1B72}" type="slidenum">
              <a:rPr lang="en-GB" smtClean="0"/>
              <a:t>24</a:t>
            </a:fld>
            <a:endParaRPr lang="en-GB"/>
          </a:p>
        </p:txBody>
      </p:sp>
    </p:spTree>
    <p:extLst>
      <p:ext uri="{BB962C8B-B14F-4D97-AF65-F5344CB8AC3E}">
        <p14:creationId xmlns:p14="http://schemas.microsoft.com/office/powerpoint/2010/main" val="310068442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838200" y="365125"/>
            <a:ext cx="10515600" cy="1325563"/>
          </a:xfrm>
        </p:spPr>
        <p:txBody>
          <a:bodyPr/>
          <a:lstStyle/>
          <a:p>
            <a:r>
              <a:rPr lang="tr-TR" dirty="0"/>
              <a:t>Why to publish a research paper? </a:t>
            </a:r>
            <a:br>
              <a:rPr lang="tr-TR" dirty="0"/>
            </a:br>
            <a:endParaRPr lang="tr-TR" dirty="0"/>
          </a:p>
        </p:txBody>
      </p:sp>
      <p:sp>
        <p:nvSpPr>
          <p:cNvPr id="3" name="İçerik Yer Tutucusu 2"/>
          <p:cNvSpPr>
            <a:spLocks noGrp="1"/>
          </p:cNvSpPr>
          <p:nvPr>
            <p:ph idx="1"/>
          </p:nvPr>
        </p:nvSpPr>
        <p:spPr>
          <a:xfrm>
            <a:off x="838200" y="1690688"/>
            <a:ext cx="10515600" cy="5056476"/>
          </a:xfrm>
        </p:spPr>
        <p:txBody>
          <a:bodyPr>
            <a:normAutofit fontScale="85000" lnSpcReduction="20000"/>
          </a:bodyPr>
          <a:lstStyle/>
          <a:p>
            <a:r>
              <a:rPr lang="tr-TR" b="1" dirty="0"/>
              <a:t>Validity</a:t>
            </a:r>
            <a:r>
              <a:rPr lang="tr-TR" dirty="0"/>
              <a:t> is important for the proof of the research done. Articles submitted to academic journals require referee approval. Articles approved by the referee are validated in the scientific world.</a:t>
            </a:r>
          </a:p>
          <a:p>
            <a:r>
              <a:rPr lang="tr-TR" b="1" dirty="0"/>
              <a:t>Persistence in the scientific literature: </a:t>
            </a:r>
            <a:r>
              <a:rPr lang="tr-TR" dirty="0"/>
              <a:t>With the publication of the article in a scientific journal, the research takes its place in the academic literature and is included in the science archive.</a:t>
            </a:r>
          </a:p>
          <a:p>
            <a:r>
              <a:rPr lang="tr-TR" b="1" dirty="0"/>
              <a:t>Recognition and visibility of research:</a:t>
            </a:r>
            <a:r>
              <a:rPr lang="tr-TR" dirty="0"/>
              <a:t>  Publishing in academic journals followed by scientists ensures that research is promoted and visible.</a:t>
            </a:r>
          </a:p>
          <a:p>
            <a:r>
              <a:rPr lang="tr-TR" b="1" dirty="0"/>
              <a:t>Sustainability and development of science is ensured: </a:t>
            </a:r>
            <a:r>
              <a:rPr lang="tr-TR" dirty="0"/>
              <a:t>The published research results are the most important reason for the sustainability and development of science.</a:t>
            </a:r>
          </a:p>
          <a:p>
            <a:r>
              <a:rPr lang="tr-TR" dirty="0"/>
              <a:t>Other important reasons for the necessity of publishing can be listed as academic career and promotions, research support, social responsibility and idealism.</a:t>
            </a:r>
          </a:p>
          <a:p>
            <a:pPr marL="0" indent="0">
              <a:buNone/>
            </a:pPr>
            <a:r>
              <a:rPr lang="tr-TR" dirty="0"/>
              <a:t/>
            </a:r>
            <a:br>
              <a:rPr lang="tr-TR" dirty="0"/>
            </a:br>
            <a:endParaRPr lang="tr-TR" dirty="0"/>
          </a:p>
        </p:txBody>
      </p:sp>
      <p:sp>
        <p:nvSpPr>
          <p:cNvPr id="4" name="Slayt Numarası Yer Tutucusu 3"/>
          <p:cNvSpPr>
            <a:spLocks noGrp="1"/>
          </p:cNvSpPr>
          <p:nvPr>
            <p:ph type="sldNum" sz="quarter" idx="12"/>
          </p:nvPr>
        </p:nvSpPr>
        <p:spPr/>
        <p:txBody>
          <a:bodyPr/>
          <a:lstStyle/>
          <a:p>
            <a:fld id="{A61FB060-2128-4007-BB9F-EDDE578F1B72}" type="slidenum">
              <a:rPr lang="en-GB" smtClean="0"/>
              <a:t>25</a:t>
            </a:fld>
            <a:endParaRPr lang="en-GB"/>
          </a:p>
        </p:txBody>
      </p:sp>
    </p:spTree>
    <p:extLst>
      <p:ext uri="{BB962C8B-B14F-4D97-AF65-F5344CB8AC3E}">
        <p14:creationId xmlns:p14="http://schemas.microsoft.com/office/powerpoint/2010/main" val="41095606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2112593A-F920-42B0-AE1A-AB49B2FF643D}"/>
              </a:ext>
            </a:extLst>
          </p:cNvPr>
          <p:cNvSpPr>
            <a:spLocks noGrp="1"/>
          </p:cNvSpPr>
          <p:nvPr>
            <p:ph type="title"/>
          </p:nvPr>
        </p:nvSpPr>
        <p:spPr/>
        <p:txBody>
          <a:bodyPr>
            <a:normAutofit/>
          </a:bodyPr>
          <a:lstStyle/>
          <a:p>
            <a:r>
              <a:rPr lang="en-GB" sz="3600" dirty="0"/>
              <a:t>Tips for preparing a good scientific publication</a:t>
            </a:r>
          </a:p>
        </p:txBody>
      </p:sp>
      <p:sp>
        <p:nvSpPr>
          <p:cNvPr id="3" name="İçerik Yer Tutucusu 2">
            <a:extLst>
              <a:ext uri="{FF2B5EF4-FFF2-40B4-BE49-F238E27FC236}">
                <a16:creationId xmlns:a16="http://schemas.microsoft.com/office/drawing/2014/main" id="{8B4D7882-2D41-4406-9E2F-9FDF40C6A125}"/>
              </a:ext>
            </a:extLst>
          </p:cNvPr>
          <p:cNvSpPr>
            <a:spLocks noGrp="1"/>
          </p:cNvSpPr>
          <p:nvPr>
            <p:ph idx="1"/>
          </p:nvPr>
        </p:nvSpPr>
        <p:spPr>
          <a:xfrm>
            <a:off x="838200" y="1856509"/>
            <a:ext cx="10515600" cy="4835236"/>
          </a:xfrm>
        </p:spPr>
        <p:txBody>
          <a:bodyPr>
            <a:normAutofit/>
          </a:bodyPr>
          <a:lstStyle/>
          <a:p>
            <a:r>
              <a:rPr lang="en-GB" dirty="0"/>
              <a:t>The author must set a goal for himself before starting to work.</a:t>
            </a:r>
          </a:p>
          <a:p>
            <a:r>
              <a:rPr lang="en-GB" dirty="0"/>
              <a:t>Is this study needed in the scientific field or how much is it needed?</a:t>
            </a:r>
          </a:p>
          <a:p>
            <a:r>
              <a:rPr lang="en-GB" dirty="0"/>
              <a:t>Will it provide a solution to a problem or add any innovation? </a:t>
            </a:r>
          </a:p>
          <a:p>
            <a:r>
              <a:rPr lang="en-GB" dirty="0"/>
              <a:t>It should be careful that it is not a subject that has been discussed many times and outdated. </a:t>
            </a:r>
            <a:endParaRPr lang="tr-TR" dirty="0"/>
          </a:p>
          <a:p>
            <a:r>
              <a:rPr lang="en-GB" dirty="0"/>
              <a:t>The work to be done must necessarily present new information in the relevant field.</a:t>
            </a:r>
          </a:p>
          <a:p>
            <a:pPr marL="0" indent="0">
              <a:buNone/>
            </a:pPr>
            <a:r>
              <a:rPr lang="en-GB" dirty="0"/>
              <a:t/>
            </a:r>
            <a:br>
              <a:rPr lang="en-GB" dirty="0"/>
            </a:br>
            <a:endParaRPr lang="en-GB" dirty="0"/>
          </a:p>
        </p:txBody>
      </p:sp>
      <p:sp>
        <p:nvSpPr>
          <p:cNvPr id="4" name="Slayt Numarası Yer Tutucusu 3"/>
          <p:cNvSpPr>
            <a:spLocks noGrp="1"/>
          </p:cNvSpPr>
          <p:nvPr>
            <p:ph type="sldNum" sz="quarter" idx="12"/>
          </p:nvPr>
        </p:nvSpPr>
        <p:spPr/>
        <p:txBody>
          <a:bodyPr/>
          <a:lstStyle/>
          <a:p>
            <a:fld id="{A61FB060-2128-4007-BB9F-EDDE578F1B72}" type="slidenum">
              <a:rPr lang="en-GB" smtClean="0"/>
              <a:t>26</a:t>
            </a:fld>
            <a:endParaRPr lang="en-GB"/>
          </a:p>
        </p:txBody>
      </p:sp>
    </p:spTree>
    <p:extLst>
      <p:ext uri="{BB962C8B-B14F-4D97-AF65-F5344CB8AC3E}">
        <p14:creationId xmlns:p14="http://schemas.microsoft.com/office/powerpoint/2010/main" val="186932590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86099858-3A3F-4FFE-AA3E-222B184FFBFF}"/>
              </a:ext>
            </a:extLst>
          </p:cNvPr>
          <p:cNvSpPr>
            <a:spLocks noGrp="1"/>
          </p:cNvSpPr>
          <p:nvPr>
            <p:ph type="title"/>
          </p:nvPr>
        </p:nvSpPr>
        <p:spPr/>
        <p:txBody>
          <a:bodyPr>
            <a:normAutofit/>
          </a:bodyPr>
          <a:lstStyle/>
          <a:p>
            <a:r>
              <a:rPr lang="tr-TR" sz="2800" dirty="0">
                <a:latin typeface="+mn-lt"/>
              </a:rPr>
              <a:t>Also </a:t>
            </a:r>
            <a:r>
              <a:rPr lang="en-GB" sz="2800" dirty="0">
                <a:latin typeface="+mn-lt"/>
              </a:rPr>
              <a:t>some resources or environments can be used to provide data that can give ideas or create infrastructure…</a:t>
            </a:r>
            <a:br>
              <a:rPr lang="en-GB" sz="2800" dirty="0">
                <a:latin typeface="+mn-lt"/>
              </a:rPr>
            </a:br>
            <a:endParaRPr lang="en-GB" sz="2800" dirty="0">
              <a:latin typeface="+mn-lt"/>
            </a:endParaRPr>
          </a:p>
        </p:txBody>
      </p:sp>
      <p:sp>
        <p:nvSpPr>
          <p:cNvPr id="3" name="İçerik Yer Tutucusu 2">
            <a:extLst>
              <a:ext uri="{FF2B5EF4-FFF2-40B4-BE49-F238E27FC236}">
                <a16:creationId xmlns:a16="http://schemas.microsoft.com/office/drawing/2014/main" id="{C825CAD6-9E2A-492B-B053-36BCFB2A6D37}"/>
              </a:ext>
            </a:extLst>
          </p:cNvPr>
          <p:cNvSpPr>
            <a:spLocks noGrp="1"/>
          </p:cNvSpPr>
          <p:nvPr>
            <p:ph idx="1"/>
          </p:nvPr>
        </p:nvSpPr>
        <p:spPr/>
        <p:txBody>
          <a:bodyPr/>
          <a:lstStyle/>
          <a:p>
            <a:pPr marL="0" indent="0">
              <a:buNone/>
            </a:pPr>
            <a:r>
              <a:rPr lang="tr-TR" dirty="0" err="1"/>
              <a:t>Some</a:t>
            </a:r>
            <a:r>
              <a:rPr lang="tr-TR" dirty="0"/>
              <a:t> </a:t>
            </a:r>
            <a:r>
              <a:rPr lang="tr-TR" dirty="0" err="1"/>
              <a:t>good</a:t>
            </a:r>
            <a:r>
              <a:rPr lang="tr-TR" dirty="0"/>
              <a:t> </a:t>
            </a:r>
            <a:r>
              <a:rPr lang="tr-TR" dirty="0" err="1"/>
              <a:t>examples</a:t>
            </a:r>
            <a:r>
              <a:rPr lang="tr-TR" dirty="0"/>
              <a:t>;</a:t>
            </a:r>
          </a:p>
          <a:p>
            <a:r>
              <a:rPr lang="en-GB" dirty="0"/>
              <a:t>Current or currently being studied master's or doctoral thesis</a:t>
            </a:r>
            <a:endParaRPr lang="tr-TR" dirty="0"/>
          </a:p>
          <a:p>
            <a:r>
              <a:rPr lang="en-GB" dirty="0"/>
              <a:t>A study/research conducted on a </a:t>
            </a:r>
            <a:r>
              <a:rPr lang="tr-TR" dirty="0"/>
              <a:t>global </a:t>
            </a:r>
            <a:r>
              <a:rPr lang="en-GB" dirty="0"/>
              <a:t>topic or problem</a:t>
            </a:r>
            <a:endParaRPr lang="tr-TR" dirty="0"/>
          </a:p>
          <a:p>
            <a:r>
              <a:rPr lang="en-GB" dirty="0"/>
              <a:t>A presentation/statement made at a </a:t>
            </a:r>
            <a:r>
              <a:rPr lang="tr-TR" dirty="0" err="1"/>
              <a:t>int</a:t>
            </a:r>
            <a:r>
              <a:rPr lang="tr-TR" dirty="0"/>
              <a:t>. </a:t>
            </a:r>
            <a:r>
              <a:rPr lang="en-GB" dirty="0"/>
              <a:t>scientific meeting</a:t>
            </a:r>
            <a:endParaRPr lang="tr-TR" dirty="0"/>
          </a:p>
          <a:p>
            <a:r>
              <a:rPr lang="en-GB" dirty="0"/>
              <a:t>A completed project: Projects that are carried out as a team are often carried out in the academic world</a:t>
            </a:r>
            <a:endParaRPr lang="tr-TR" dirty="0"/>
          </a:p>
          <a:p>
            <a:r>
              <a:rPr lang="en-GB" dirty="0"/>
              <a:t>Ideas and researches developed on a new invention, formation or case</a:t>
            </a:r>
            <a:endParaRPr lang="tr-TR" dirty="0"/>
          </a:p>
          <a:p>
            <a:r>
              <a:rPr lang="tr-TR" dirty="0" err="1"/>
              <a:t>Scan</a:t>
            </a:r>
            <a:r>
              <a:rPr lang="tr-TR" dirty="0"/>
              <a:t> </a:t>
            </a:r>
            <a:r>
              <a:rPr lang="tr-TR" dirty="0" err="1"/>
              <a:t>and</a:t>
            </a:r>
            <a:r>
              <a:rPr lang="tr-TR" dirty="0"/>
              <a:t> </a:t>
            </a:r>
            <a:r>
              <a:rPr lang="tr-TR" dirty="0" err="1"/>
              <a:t>make</a:t>
            </a:r>
            <a:r>
              <a:rPr lang="tr-TR" dirty="0"/>
              <a:t> </a:t>
            </a:r>
            <a:r>
              <a:rPr lang="tr-TR" dirty="0" err="1"/>
              <a:t>literature</a:t>
            </a:r>
            <a:r>
              <a:rPr lang="tr-TR" dirty="0"/>
              <a:t> </a:t>
            </a:r>
            <a:r>
              <a:rPr lang="tr-TR" dirty="0" err="1"/>
              <a:t>readings</a:t>
            </a:r>
            <a:endParaRPr lang="en-GB" dirty="0"/>
          </a:p>
        </p:txBody>
      </p:sp>
      <p:sp>
        <p:nvSpPr>
          <p:cNvPr id="4" name="Slayt Numarası Yer Tutucusu 3"/>
          <p:cNvSpPr>
            <a:spLocks noGrp="1"/>
          </p:cNvSpPr>
          <p:nvPr>
            <p:ph type="sldNum" sz="quarter" idx="12"/>
          </p:nvPr>
        </p:nvSpPr>
        <p:spPr/>
        <p:txBody>
          <a:bodyPr/>
          <a:lstStyle/>
          <a:p>
            <a:fld id="{A61FB060-2128-4007-BB9F-EDDE578F1B72}" type="slidenum">
              <a:rPr lang="en-GB" smtClean="0"/>
              <a:t>27</a:t>
            </a:fld>
            <a:endParaRPr lang="en-GB"/>
          </a:p>
        </p:txBody>
      </p:sp>
    </p:spTree>
    <p:extLst>
      <p:ext uri="{BB962C8B-B14F-4D97-AF65-F5344CB8AC3E}">
        <p14:creationId xmlns:p14="http://schemas.microsoft.com/office/powerpoint/2010/main" val="83862094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794EBCA0-024E-47AB-B234-D6579E8E8436}"/>
              </a:ext>
            </a:extLst>
          </p:cNvPr>
          <p:cNvSpPr>
            <a:spLocks noGrp="1"/>
          </p:cNvSpPr>
          <p:nvPr>
            <p:ph type="title"/>
          </p:nvPr>
        </p:nvSpPr>
        <p:spPr>
          <a:xfrm>
            <a:off x="1350818" y="339034"/>
            <a:ext cx="9448800" cy="761119"/>
          </a:xfrm>
        </p:spPr>
        <p:txBody>
          <a:bodyPr>
            <a:noAutofit/>
          </a:bodyPr>
          <a:lstStyle/>
          <a:p>
            <a:pPr algn="ctr"/>
            <a:r>
              <a:rPr lang="tr-TR" sz="4000" dirty="0"/>
              <a:t/>
            </a:r>
            <a:br>
              <a:rPr lang="tr-TR" sz="4000" dirty="0"/>
            </a:br>
            <a:r>
              <a:rPr lang="tr-TR" sz="4000" dirty="0"/>
              <a:t>Writing a research </a:t>
            </a:r>
            <a:r>
              <a:rPr lang="tr-TR" sz="4000" dirty="0" err="1"/>
              <a:t>paper</a:t>
            </a:r>
            <a:r>
              <a:rPr lang="tr-TR" sz="4000" dirty="0"/>
              <a:t> </a:t>
            </a:r>
            <a:r>
              <a:rPr lang="tr-TR" sz="4000" dirty="0" err="1"/>
              <a:t>process</a:t>
            </a:r>
            <a:r>
              <a:rPr lang="en-GB" sz="4000" dirty="0"/>
              <a:t/>
            </a:r>
            <a:br>
              <a:rPr lang="en-GB" sz="4000" dirty="0"/>
            </a:br>
            <a:endParaRPr lang="en-GB" sz="4000" dirty="0"/>
          </a:p>
        </p:txBody>
      </p:sp>
      <p:sp>
        <p:nvSpPr>
          <p:cNvPr id="3" name="İçerik Yer Tutucusu 2">
            <a:extLst>
              <a:ext uri="{FF2B5EF4-FFF2-40B4-BE49-F238E27FC236}">
                <a16:creationId xmlns:a16="http://schemas.microsoft.com/office/drawing/2014/main" id="{3093D2D9-C5BD-4EFC-825E-F92A35F9D7D5}"/>
              </a:ext>
            </a:extLst>
          </p:cNvPr>
          <p:cNvSpPr>
            <a:spLocks noGrp="1"/>
          </p:cNvSpPr>
          <p:nvPr>
            <p:ph idx="1"/>
          </p:nvPr>
        </p:nvSpPr>
        <p:spPr>
          <a:xfrm>
            <a:off x="734291" y="1524000"/>
            <a:ext cx="10681854" cy="5056908"/>
          </a:xfrm>
        </p:spPr>
        <p:txBody>
          <a:bodyPr>
            <a:normAutofit/>
          </a:bodyPr>
          <a:lstStyle/>
          <a:p>
            <a:pPr algn="just"/>
            <a:r>
              <a:rPr lang="tr-TR" dirty="0"/>
              <a:t>Choose a Topic</a:t>
            </a:r>
          </a:p>
          <a:p>
            <a:pPr marL="0" indent="0" algn="just">
              <a:buNone/>
            </a:pPr>
            <a:r>
              <a:rPr lang="tr-TR" sz="1900" dirty="0"/>
              <a:t>       Current or historical? Any geographic restriction (such as within Turkey or global), related to a specific    group (such as teenagers, college students, women)?</a:t>
            </a:r>
          </a:p>
          <a:p>
            <a:pPr algn="just"/>
            <a:r>
              <a:rPr lang="tr-TR" dirty="0"/>
              <a:t>Conduct Background Research</a:t>
            </a:r>
          </a:p>
          <a:p>
            <a:pPr marL="457200" lvl="1" indent="0" algn="just">
              <a:buNone/>
            </a:pPr>
            <a:r>
              <a:rPr lang="tr-TR" sz="2000" dirty="0"/>
              <a:t>Search for news articles, top hits on Google, and encyclopedia articles.(collect general trends)</a:t>
            </a:r>
          </a:p>
          <a:p>
            <a:pPr algn="just"/>
            <a:r>
              <a:rPr lang="tr-TR" dirty="0"/>
              <a:t>Refine your Topic</a:t>
            </a:r>
          </a:p>
          <a:p>
            <a:pPr marL="457200" lvl="1" indent="0" algn="just">
              <a:buNone/>
            </a:pPr>
            <a:r>
              <a:rPr lang="tr-TR" sz="2000" dirty="0"/>
              <a:t>Narrow down what you want to investigate. Think about the who, what, when, where, and why for your topic</a:t>
            </a:r>
            <a:r>
              <a:rPr lang="tr-TR" sz="2500" dirty="0"/>
              <a:t>.</a:t>
            </a:r>
          </a:p>
          <a:p>
            <a:pPr algn="just"/>
            <a:r>
              <a:rPr lang="tr-TR" dirty="0"/>
              <a:t>Create a Research Question</a:t>
            </a:r>
          </a:p>
          <a:p>
            <a:pPr marL="457200" lvl="1" indent="0" algn="just">
              <a:buNone/>
            </a:pPr>
            <a:r>
              <a:rPr lang="tr-TR" sz="2000" dirty="0"/>
              <a:t>Come up with a tentative question you want to answer in your project.</a:t>
            </a:r>
          </a:p>
          <a:p>
            <a:pPr algn="just"/>
            <a:r>
              <a:rPr lang="tr-TR" dirty="0"/>
              <a:t>Develop a Search Strategy</a:t>
            </a:r>
          </a:p>
          <a:p>
            <a:pPr marL="457200" lvl="1" indent="0" algn="just">
              <a:buNone/>
            </a:pPr>
            <a:r>
              <a:rPr lang="tr-TR" sz="2000" dirty="0"/>
              <a:t>Select your resources and develop your keywords</a:t>
            </a:r>
          </a:p>
        </p:txBody>
      </p:sp>
      <p:sp>
        <p:nvSpPr>
          <p:cNvPr id="4" name="Slayt Numarası Yer Tutucusu 3"/>
          <p:cNvSpPr>
            <a:spLocks noGrp="1"/>
          </p:cNvSpPr>
          <p:nvPr>
            <p:ph type="sldNum" sz="quarter" idx="12"/>
          </p:nvPr>
        </p:nvSpPr>
        <p:spPr/>
        <p:txBody>
          <a:bodyPr/>
          <a:lstStyle/>
          <a:p>
            <a:fld id="{A61FB060-2128-4007-BB9F-EDDE578F1B72}" type="slidenum">
              <a:rPr lang="en-GB" smtClean="0"/>
              <a:t>28</a:t>
            </a:fld>
            <a:endParaRPr lang="en-GB"/>
          </a:p>
        </p:txBody>
      </p:sp>
    </p:spTree>
    <p:extLst>
      <p:ext uri="{BB962C8B-B14F-4D97-AF65-F5344CB8AC3E}">
        <p14:creationId xmlns:p14="http://schemas.microsoft.com/office/powerpoint/2010/main" val="386751046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885297" y="164570"/>
            <a:ext cx="10515600" cy="1283566"/>
          </a:xfrm>
        </p:spPr>
        <p:txBody>
          <a:bodyPr>
            <a:normAutofit fontScale="90000"/>
          </a:bodyPr>
          <a:lstStyle/>
          <a:p>
            <a:pPr algn="ctr"/>
            <a:r>
              <a:rPr lang="tr-TR" dirty="0"/>
              <a:t/>
            </a:r>
            <a:br>
              <a:rPr lang="tr-TR" dirty="0"/>
            </a:br>
            <a:r>
              <a:rPr lang="tr-TR" dirty="0"/>
              <a:t>cont. Writing a </a:t>
            </a:r>
            <a:r>
              <a:rPr lang="tr-TR" dirty="0" err="1"/>
              <a:t>research</a:t>
            </a:r>
            <a:r>
              <a:rPr lang="tr-TR" dirty="0"/>
              <a:t> </a:t>
            </a:r>
            <a:r>
              <a:rPr lang="tr-TR" dirty="0" err="1"/>
              <a:t>paper</a:t>
            </a:r>
            <a:r>
              <a:rPr lang="tr-TR" dirty="0"/>
              <a:t> </a:t>
            </a:r>
            <a:r>
              <a:rPr lang="tr-TR" dirty="0" err="1"/>
              <a:t>process</a:t>
            </a:r>
            <a:r>
              <a:rPr lang="en-GB" dirty="0"/>
              <a:t/>
            </a:r>
            <a:br>
              <a:rPr lang="en-GB" dirty="0"/>
            </a:br>
            <a:endParaRPr lang="tr-TR" dirty="0"/>
          </a:p>
        </p:txBody>
      </p:sp>
      <p:sp>
        <p:nvSpPr>
          <p:cNvPr id="3" name="İçerik Yer Tutucusu 2"/>
          <p:cNvSpPr>
            <a:spLocks noGrp="1"/>
          </p:cNvSpPr>
          <p:nvPr>
            <p:ph idx="1"/>
          </p:nvPr>
        </p:nvSpPr>
        <p:spPr>
          <a:xfrm>
            <a:off x="775854" y="1579418"/>
            <a:ext cx="10401976" cy="5112328"/>
          </a:xfrm>
        </p:spPr>
        <p:txBody>
          <a:bodyPr>
            <a:normAutofit lnSpcReduction="10000"/>
          </a:bodyPr>
          <a:lstStyle/>
          <a:p>
            <a:pPr algn="just"/>
            <a:r>
              <a:rPr lang="tr-TR" sz="3000" dirty="0" err="1"/>
              <a:t>Search</a:t>
            </a:r>
            <a:r>
              <a:rPr lang="tr-TR" sz="3000" dirty="0"/>
              <a:t>(</a:t>
            </a:r>
            <a:r>
              <a:rPr lang="tr-TR" sz="3000" dirty="0" err="1"/>
              <a:t>its</a:t>
            </a:r>
            <a:r>
              <a:rPr lang="tr-TR" sz="3000" dirty="0"/>
              <a:t> a </a:t>
            </a:r>
            <a:r>
              <a:rPr lang="tr-TR" sz="3000" dirty="0" err="1"/>
              <a:t>literature</a:t>
            </a:r>
            <a:r>
              <a:rPr lang="tr-TR" sz="3000" dirty="0"/>
              <a:t> </a:t>
            </a:r>
            <a:r>
              <a:rPr lang="tr-TR" sz="3000" dirty="0" err="1"/>
              <a:t>review</a:t>
            </a:r>
            <a:r>
              <a:rPr lang="tr-TR" sz="3000" dirty="0"/>
              <a:t>)</a:t>
            </a:r>
          </a:p>
          <a:p>
            <a:pPr marL="457200" lvl="1" indent="0" algn="just">
              <a:buNone/>
            </a:pPr>
            <a:r>
              <a:rPr lang="tr-TR" sz="2200" dirty="0"/>
              <a:t>Conduct multiple searches in relevant resources</a:t>
            </a:r>
          </a:p>
          <a:p>
            <a:pPr algn="just"/>
            <a:r>
              <a:rPr lang="tr-TR" sz="3000" dirty="0"/>
              <a:t>Evaluate your Results and Sources</a:t>
            </a:r>
          </a:p>
          <a:p>
            <a:pPr marL="457200" lvl="1" indent="0" algn="just">
              <a:buNone/>
            </a:pPr>
            <a:r>
              <a:rPr lang="tr-TR" sz="2200" dirty="0"/>
              <a:t>Use the </a:t>
            </a:r>
            <a:r>
              <a:rPr lang="tr-TR" sz="2200" b="1" dirty="0">
                <a:solidFill>
                  <a:srgbClr val="FF0000"/>
                </a:solidFill>
              </a:rPr>
              <a:t>CRAAP Model: Currency, Relevancy, Authority, Accuracy, and Purpose</a:t>
            </a:r>
          </a:p>
          <a:p>
            <a:pPr algn="just"/>
            <a:r>
              <a:rPr lang="tr-TR" sz="3000" dirty="0"/>
              <a:t>Adjust and/or Repeat your Search</a:t>
            </a:r>
          </a:p>
          <a:p>
            <a:pPr marL="457200" lvl="1" indent="0" algn="just">
              <a:buNone/>
            </a:pPr>
            <a:r>
              <a:rPr lang="tr-TR" sz="2200" dirty="0"/>
              <a:t>Try different keywords, resources, and strategies depending on your needs</a:t>
            </a:r>
          </a:p>
          <a:p>
            <a:pPr algn="just"/>
            <a:r>
              <a:rPr lang="tr-TR" sz="3000" dirty="0"/>
              <a:t>Start Writing</a:t>
            </a:r>
          </a:p>
          <a:p>
            <a:pPr marL="457200" lvl="1" indent="0" algn="just">
              <a:buNone/>
            </a:pPr>
            <a:r>
              <a:rPr lang="tr-TR" sz="2200" dirty="0"/>
              <a:t>Incorporate your sources into your writing from the beginning</a:t>
            </a:r>
          </a:p>
          <a:p>
            <a:pPr algn="just"/>
            <a:r>
              <a:rPr lang="tr-TR" sz="3000" dirty="0"/>
              <a:t>Review and Re-Search</a:t>
            </a:r>
          </a:p>
          <a:p>
            <a:pPr marL="457200" lvl="1" indent="0" algn="just">
              <a:buNone/>
            </a:pPr>
            <a:r>
              <a:rPr lang="tr-TR" sz="2200" dirty="0"/>
              <a:t>Fill in the holes, explore new areas of interest, dig deeper, etc.</a:t>
            </a:r>
          </a:p>
          <a:p>
            <a:pPr algn="just"/>
            <a:r>
              <a:rPr lang="tr-TR" sz="3000" dirty="0"/>
              <a:t>Cite, Review, and Edit</a:t>
            </a:r>
          </a:p>
          <a:p>
            <a:pPr marL="457200" lvl="1" indent="0" algn="just">
              <a:buNone/>
            </a:pPr>
            <a:r>
              <a:rPr lang="tr-TR" sz="2200" dirty="0"/>
              <a:t>Put the final touches on your project</a:t>
            </a:r>
          </a:p>
          <a:p>
            <a:endParaRPr lang="tr-TR" dirty="0"/>
          </a:p>
          <a:p>
            <a:endParaRPr lang="tr-TR" dirty="0"/>
          </a:p>
        </p:txBody>
      </p:sp>
      <p:sp>
        <p:nvSpPr>
          <p:cNvPr id="4" name="Slayt Numarası Yer Tutucusu 3"/>
          <p:cNvSpPr>
            <a:spLocks noGrp="1"/>
          </p:cNvSpPr>
          <p:nvPr>
            <p:ph type="sldNum" sz="quarter" idx="12"/>
          </p:nvPr>
        </p:nvSpPr>
        <p:spPr/>
        <p:txBody>
          <a:bodyPr/>
          <a:lstStyle/>
          <a:p>
            <a:fld id="{A61FB060-2128-4007-BB9F-EDDE578F1B72}" type="slidenum">
              <a:rPr lang="en-GB" smtClean="0"/>
              <a:t>29</a:t>
            </a:fld>
            <a:endParaRPr lang="en-GB"/>
          </a:p>
        </p:txBody>
      </p:sp>
    </p:spTree>
    <p:extLst>
      <p:ext uri="{BB962C8B-B14F-4D97-AF65-F5344CB8AC3E}">
        <p14:creationId xmlns:p14="http://schemas.microsoft.com/office/powerpoint/2010/main" val="37141849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6B4DD7DE-ED4D-42EF-A6F4-DD57EE18D00F}"/>
              </a:ext>
            </a:extLst>
          </p:cNvPr>
          <p:cNvSpPr>
            <a:spLocks noGrp="1"/>
          </p:cNvSpPr>
          <p:nvPr>
            <p:ph type="title"/>
          </p:nvPr>
        </p:nvSpPr>
        <p:spPr>
          <a:xfrm>
            <a:off x="838200" y="365126"/>
            <a:ext cx="10515600" cy="538764"/>
          </a:xfrm>
        </p:spPr>
        <p:txBody>
          <a:bodyPr>
            <a:noAutofit/>
          </a:bodyPr>
          <a:lstStyle/>
          <a:p>
            <a:r>
              <a:rPr lang="en-GB" sz="3600" dirty="0"/>
              <a:t>What is Scholarly Communication?</a:t>
            </a:r>
            <a:br>
              <a:rPr lang="en-GB" sz="3600" dirty="0"/>
            </a:br>
            <a:endParaRPr lang="en-GB" sz="3600" dirty="0"/>
          </a:p>
        </p:txBody>
      </p:sp>
      <p:sp>
        <p:nvSpPr>
          <p:cNvPr id="3" name="İçerik Yer Tutucusu 2">
            <a:extLst>
              <a:ext uri="{FF2B5EF4-FFF2-40B4-BE49-F238E27FC236}">
                <a16:creationId xmlns:a16="http://schemas.microsoft.com/office/drawing/2014/main" id="{E6B69755-BEE9-41E9-8222-0AACE0640DC6}"/>
              </a:ext>
            </a:extLst>
          </p:cNvPr>
          <p:cNvSpPr>
            <a:spLocks noGrp="1"/>
          </p:cNvSpPr>
          <p:nvPr>
            <p:ph idx="1"/>
          </p:nvPr>
        </p:nvSpPr>
        <p:spPr>
          <a:xfrm>
            <a:off x="838200" y="1072444"/>
            <a:ext cx="10515600" cy="5420430"/>
          </a:xfrm>
        </p:spPr>
        <p:txBody>
          <a:bodyPr>
            <a:normAutofit fontScale="92500" lnSpcReduction="20000"/>
          </a:bodyPr>
          <a:lstStyle/>
          <a:p>
            <a:pPr marL="0" indent="0">
              <a:buNone/>
            </a:pPr>
            <a:r>
              <a:rPr lang="en-GB" b="1" dirty="0"/>
              <a:t>Scholarly communication</a:t>
            </a:r>
            <a:r>
              <a:rPr lang="en-GB" dirty="0"/>
              <a:t> is a multi-faceted term that encompasses various aspects of research and scholarship.  It can be defined </a:t>
            </a:r>
            <a:r>
              <a:rPr lang="tr-TR" dirty="0"/>
              <a:t>briefly</a:t>
            </a:r>
            <a:r>
              <a:rPr lang="en-GB" dirty="0"/>
              <a:t> as "the system of people, procedures, and tools through which the results of research and scholarship are registered, evaluated, disseminated, and preserved" (Ober, 2008)</a:t>
            </a:r>
          </a:p>
          <a:p>
            <a:pPr marL="0" indent="0">
              <a:buNone/>
            </a:pPr>
            <a:r>
              <a:rPr lang="en-GB" dirty="0"/>
              <a:t> </a:t>
            </a:r>
            <a:r>
              <a:rPr lang="en-GB" b="1" dirty="0"/>
              <a:t>include:</a:t>
            </a:r>
          </a:p>
          <a:p>
            <a:r>
              <a:rPr lang="en-GB" dirty="0"/>
              <a:t>Authors’ rights,</a:t>
            </a:r>
          </a:p>
          <a:p>
            <a:r>
              <a:rPr lang="en-GB" dirty="0"/>
              <a:t>Open </a:t>
            </a:r>
            <a:r>
              <a:rPr lang="tr-TR" dirty="0" err="1"/>
              <a:t>science</a:t>
            </a:r>
            <a:r>
              <a:rPr lang="en-GB" dirty="0"/>
              <a:t> and publishing models</a:t>
            </a:r>
            <a:r>
              <a:rPr lang="tr-TR" dirty="0"/>
              <a:t> </a:t>
            </a:r>
            <a:r>
              <a:rPr lang="tr-TR" dirty="0" err="1"/>
              <a:t>especially</a:t>
            </a:r>
            <a:r>
              <a:rPr lang="tr-TR" dirty="0"/>
              <a:t> Open Access(</a:t>
            </a:r>
            <a:r>
              <a:rPr lang="tr-TR" dirty="0" err="1"/>
              <a:t>new</a:t>
            </a:r>
            <a:r>
              <a:rPr lang="tr-TR" dirty="0"/>
              <a:t> normal </a:t>
            </a:r>
            <a:r>
              <a:rPr lang="tr-TR" dirty="0" err="1"/>
              <a:t>mode</a:t>
            </a:r>
            <a:r>
              <a:rPr lang="tr-TR" dirty="0"/>
              <a:t> of </a:t>
            </a:r>
            <a:r>
              <a:rPr lang="tr-TR" dirty="0" err="1"/>
              <a:t>science</a:t>
            </a:r>
            <a:r>
              <a:rPr lang="tr-TR" dirty="0"/>
              <a:t>)</a:t>
            </a:r>
            <a:r>
              <a:rPr lang="en-GB" dirty="0"/>
              <a:t>,</a:t>
            </a:r>
          </a:p>
          <a:p>
            <a:r>
              <a:rPr lang="en-GB" dirty="0"/>
              <a:t>Control of intellectual property,</a:t>
            </a:r>
          </a:p>
          <a:p>
            <a:r>
              <a:rPr lang="en-GB" dirty="0"/>
              <a:t>Copyright, </a:t>
            </a:r>
          </a:p>
          <a:p>
            <a:r>
              <a:rPr lang="en-GB" dirty="0"/>
              <a:t>Cost of commercial publications,</a:t>
            </a:r>
          </a:p>
          <a:p>
            <a:r>
              <a:rPr lang="en-GB" dirty="0"/>
              <a:t>Role of scholarly associations,</a:t>
            </a:r>
          </a:p>
          <a:p>
            <a:r>
              <a:rPr lang="en-GB" dirty="0"/>
              <a:t>Preservation of intellectual property, and</a:t>
            </a:r>
          </a:p>
          <a:p>
            <a:r>
              <a:rPr lang="en-GB" dirty="0"/>
              <a:t>Institutional repositories. </a:t>
            </a:r>
          </a:p>
        </p:txBody>
      </p:sp>
      <p:sp>
        <p:nvSpPr>
          <p:cNvPr id="4" name="Metin kutusu 3"/>
          <p:cNvSpPr txBox="1"/>
          <p:nvPr/>
        </p:nvSpPr>
        <p:spPr>
          <a:xfrm>
            <a:off x="11991109" y="0"/>
            <a:ext cx="401781" cy="246221"/>
          </a:xfrm>
          <a:prstGeom prst="rect">
            <a:avLst/>
          </a:prstGeom>
          <a:noFill/>
        </p:spPr>
        <p:txBody>
          <a:bodyPr wrap="square" rtlCol="0">
            <a:spAutoFit/>
          </a:bodyPr>
          <a:lstStyle/>
          <a:p>
            <a:r>
              <a:rPr lang="tr-TR" sz="1000" dirty="0"/>
              <a:t>4</a:t>
            </a:r>
          </a:p>
        </p:txBody>
      </p:sp>
      <p:sp>
        <p:nvSpPr>
          <p:cNvPr id="5" name="Slayt Numarası Yer Tutucusu 4"/>
          <p:cNvSpPr>
            <a:spLocks noGrp="1"/>
          </p:cNvSpPr>
          <p:nvPr>
            <p:ph type="sldNum" sz="quarter" idx="12"/>
          </p:nvPr>
        </p:nvSpPr>
        <p:spPr/>
        <p:txBody>
          <a:bodyPr/>
          <a:lstStyle/>
          <a:p>
            <a:fld id="{A61FB060-2128-4007-BB9F-EDDE578F1B72}" type="slidenum">
              <a:rPr lang="en-GB" smtClean="0"/>
              <a:t>3</a:t>
            </a:fld>
            <a:endParaRPr lang="en-GB"/>
          </a:p>
        </p:txBody>
      </p:sp>
    </p:spTree>
    <p:extLst>
      <p:ext uri="{BB962C8B-B14F-4D97-AF65-F5344CB8AC3E}">
        <p14:creationId xmlns:p14="http://schemas.microsoft.com/office/powerpoint/2010/main" val="288055684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a:extLst>
              <a:ext uri="{FF2B5EF4-FFF2-40B4-BE49-F238E27FC236}">
                <a16:creationId xmlns:a16="http://schemas.microsoft.com/office/drawing/2014/main" id="{817544AD-A676-4A24-8D8D-88188000D925}"/>
              </a:ext>
            </a:extLst>
          </p:cNvPr>
          <p:cNvSpPr/>
          <p:nvPr/>
        </p:nvSpPr>
        <p:spPr>
          <a:xfrm>
            <a:off x="4672387" y="75150"/>
            <a:ext cx="1938223" cy="470000"/>
          </a:xfrm>
          <a:prstGeom prst="rect">
            <a:avLst/>
          </a:prstGeom>
        </p:spPr>
        <p:txBody>
          <a:bodyPr wrap="none">
            <a:spAutoFit/>
          </a:bodyPr>
          <a:lstStyle/>
          <a:p>
            <a:pPr>
              <a:lnSpc>
                <a:spcPct val="107000"/>
              </a:lnSpc>
              <a:spcAft>
                <a:spcPts val="800"/>
              </a:spcAft>
            </a:pPr>
            <a:r>
              <a:rPr lang="tr-TR" sz="2400" dirty="0">
                <a:latin typeface="Calibri" panose="020F0502020204030204" pitchFamily="34" charset="0"/>
                <a:ea typeface="Calibri" panose="020F0502020204030204" pitchFamily="34" charset="0"/>
                <a:cs typeface="Times New Roman" panose="02020603050405020304" pitchFamily="18" charset="0"/>
              </a:rPr>
              <a:t>Select a </a:t>
            </a:r>
            <a:r>
              <a:rPr lang="tr-TR" sz="2400" dirty="0" err="1">
                <a:latin typeface="Calibri" panose="020F0502020204030204" pitchFamily="34" charset="0"/>
                <a:ea typeface="Calibri" panose="020F0502020204030204" pitchFamily="34" charset="0"/>
                <a:cs typeface="Times New Roman" panose="02020603050405020304" pitchFamily="18" charset="0"/>
              </a:rPr>
              <a:t>Topic</a:t>
            </a:r>
            <a:r>
              <a:rPr lang="tr-TR" sz="2400" dirty="0">
                <a:latin typeface="Calibri" panose="020F0502020204030204" pitchFamily="34" charset="0"/>
                <a:ea typeface="Calibri" panose="020F0502020204030204" pitchFamily="34" charset="0"/>
                <a:cs typeface="Times New Roman" panose="02020603050405020304" pitchFamily="18" charset="0"/>
              </a:rPr>
              <a:t> </a:t>
            </a:r>
            <a:endParaRPr lang="en-GB" sz="2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10" name="Dikdörtgen 9">
            <a:extLst>
              <a:ext uri="{FF2B5EF4-FFF2-40B4-BE49-F238E27FC236}">
                <a16:creationId xmlns:a16="http://schemas.microsoft.com/office/drawing/2014/main" id="{9D4804AF-DAC1-4A3D-A284-1F380720C67E}"/>
              </a:ext>
            </a:extLst>
          </p:cNvPr>
          <p:cNvSpPr/>
          <p:nvPr/>
        </p:nvSpPr>
        <p:spPr>
          <a:xfrm>
            <a:off x="3914896" y="1202947"/>
            <a:ext cx="3817007" cy="470000"/>
          </a:xfrm>
          <a:prstGeom prst="rect">
            <a:avLst/>
          </a:prstGeom>
        </p:spPr>
        <p:txBody>
          <a:bodyPr wrap="none">
            <a:spAutoFit/>
          </a:bodyPr>
          <a:lstStyle/>
          <a:p>
            <a:pPr>
              <a:lnSpc>
                <a:spcPct val="107000"/>
              </a:lnSpc>
              <a:spcAft>
                <a:spcPts val="800"/>
              </a:spcAft>
            </a:pPr>
            <a:r>
              <a:rPr lang="tr-TR" sz="2400" dirty="0" err="1">
                <a:solidFill>
                  <a:schemeClr val="accent2">
                    <a:lumMod val="75000"/>
                  </a:schemeClr>
                </a:solidFill>
                <a:latin typeface="Calibri" panose="020F0502020204030204" pitchFamily="34" charset="0"/>
                <a:ea typeface="Calibri" panose="020F0502020204030204" pitchFamily="34" charset="0"/>
                <a:cs typeface="Times New Roman" panose="02020603050405020304" pitchFamily="18" charset="0"/>
              </a:rPr>
              <a:t>Find</a:t>
            </a:r>
            <a:r>
              <a:rPr lang="tr-TR" sz="2400" dirty="0">
                <a:solidFill>
                  <a:schemeClr val="accent2">
                    <a:lumMod val="75000"/>
                  </a:schemeClr>
                </a:solidFill>
                <a:latin typeface="Calibri" panose="020F0502020204030204" pitchFamily="34" charset="0"/>
                <a:ea typeface="Calibri" panose="020F0502020204030204" pitchFamily="34" charset="0"/>
                <a:cs typeface="Times New Roman" panose="02020603050405020304" pitchFamily="18" charset="0"/>
              </a:rPr>
              <a:t> Background Information</a:t>
            </a:r>
            <a:endParaRPr lang="en-GB" sz="2400" dirty="0">
              <a:solidFill>
                <a:schemeClr val="accent2">
                  <a:lumMod val="75000"/>
                </a:schemeClr>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11" name="Dikdörtgen 10">
            <a:extLst>
              <a:ext uri="{FF2B5EF4-FFF2-40B4-BE49-F238E27FC236}">
                <a16:creationId xmlns:a16="http://schemas.microsoft.com/office/drawing/2014/main" id="{5F27453B-F282-45B0-B829-730998C574F9}"/>
              </a:ext>
            </a:extLst>
          </p:cNvPr>
          <p:cNvSpPr/>
          <p:nvPr/>
        </p:nvSpPr>
        <p:spPr>
          <a:xfrm>
            <a:off x="3954694" y="1901350"/>
            <a:ext cx="3965253" cy="461665"/>
          </a:xfrm>
          <a:prstGeom prst="rect">
            <a:avLst/>
          </a:prstGeom>
        </p:spPr>
        <p:txBody>
          <a:bodyPr wrap="none">
            <a:spAutoFit/>
          </a:bodyPr>
          <a:lstStyle/>
          <a:p>
            <a:r>
              <a:rPr lang="en-GB" sz="2400" dirty="0">
                <a:latin typeface="Calibri" panose="020F0502020204030204" pitchFamily="34" charset="0"/>
                <a:ea typeface="Calibri" panose="020F0502020204030204" pitchFamily="34" charset="0"/>
                <a:cs typeface="Times New Roman" panose="02020603050405020304" pitchFamily="18" charset="0"/>
              </a:rPr>
              <a:t> </a:t>
            </a:r>
            <a:r>
              <a:rPr lang="tr-TR" sz="2400" dirty="0" err="1">
                <a:latin typeface="Calibri" panose="020F0502020204030204" pitchFamily="34" charset="0"/>
                <a:ea typeface="Calibri" panose="020F0502020204030204" pitchFamily="34" charset="0"/>
                <a:cs typeface="Times New Roman" panose="02020603050405020304" pitchFamily="18" charset="0"/>
              </a:rPr>
              <a:t>Formulate</a:t>
            </a:r>
            <a:r>
              <a:rPr lang="tr-TR" sz="2400" dirty="0">
                <a:latin typeface="Calibri" panose="020F0502020204030204" pitchFamily="34" charset="0"/>
                <a:ea typeface="Calibri" panose="020F0502020204030204" pitchFamily="34" charset="0"/>
                <a:cs typeface="Times New Roman" panose="02020603050405020304" pitchFamily="18" charset="0"/>
              </a:rPr>
              <a:t> a </a:t>
            </a:r>
            <a:r>
              <a:rPr lang="tr-TR" sz="2400" dirty="0" err="1">
                <a:latin typeface="Calibri" panose="020F0502020204030204" pitchFamily="34" charset="0"/>
                <a:ea typeface="Calibri" panose="020F0502020204030204" pitchFamily="34" charset="0"/>
                <a:cs typeface="Times New Roman" panose="02020603050405020304" pitchFamily="18" charset="0"/>
              </a:rPr>
              <a:t>Thesis</a:t>
            </a:r>
            <a:r>
              <a:rPr lang="tr-TR" sz="2400" dirty="0">
                <a:latin typeface="Calibri" panose="020F0502020204030204" pitchFamily="34" charset="0"/>
                <a:ea typeface="Calibri" panose="020F0502020204030204" pitchFamily="34" charset="0"/>
                <a:cs typeface="Times New Roman" panose="02020603050405020304" pitchFamily="18" charset="0"/>
              </a:rPr>
              <a:t> Statement</a:t>
            </a:r>
            <a:endParaRPr lang="en-GB" sz="2400" dirty="0"/>
          </a:p>
        </p:txBody>
      </p:sp>
      <p:sp>
        <p:nvSpPr>
          <p:cNvPr id="12" name="Dikdörtgen 11">
            <a:extLst>
              <a:ext uri="{FF2B5EF4-FFF2-40B4-BE49-F238E27FC236}">
                <a16:creationId xmlns:a16="http://schemas.microsoft.com/office/drawing/2014/main" id="{94D4E6DF-4172-4F07-A95F-9CBD6F724917}"/>
              </a:ext>
            </a:extLst>
          </p:cNvPr>
          <p:cNvSpPr/>
          <p:nvPr/>
        </p:nvSpPr>
        <p:spPr>
          <a:xfrm>
            <a:off x="4495485" y="2599780"/>
            <a:ext cx="2375330" cy="470000"/>
          </a:xfrm>
          <a:prstGeom prst="rect">
            <a:avLst/>
          </a:prstGeom>
        </p:spPr>
        <p:txBody>
          <a:bodyPr wrap="none">
            <a:spAutoFit/>
          </a:bodyPr>
          <a:lstStyle/>
          <a:p>
            <a:pPr>
              <a:lnSpc>
                <a:spcPct val="107000"/>
              </a:lnSpc>
              <a:spcAft>
                <a:spcPts val="800"/>
              </a:spcAft>
            </a:pPr>
            <a:r>
              <a:rPr lang="tr-TR" sz="2400" dirty="0" err="1">
                <a:latin typeface="Calibri" panose="020F0502020204030204" pitchFamily="34" charset="0"/>
                <a:ea typeface="Calibri" panose="020F0502020204030204" pitchFamily="34" charset="0"/>
                <a:cs typeface="Times New Roman" panose="02020603050405020304" pitchFamily="18" charset="0"/>
              </a:rPr>
              <a:t>Create</a:t>
            </a:r>
            <a:r>
              <a:rPr lang="tr-TR" sz="2400" dirty="0">
                <a:latin typeface="Calibri" panose="020F0502020204030204" pitchFamily="34" charset="0"/>
                <a:ea typeface="Calibri" panose="020F0502020204030204" pitchFamily="34" charset="0"/>
                <a:cs typeface="Times New Roman" panose="02020603050405020304" pitchFamily="18" charset="0"/>
              </a:rPr>
              <a:t> an </a:t>
            </a:r>
            <a:r>
              <a:rPr lang="tr-TR" sz="2400" dirty="0" err="1">
                <a:latin typeface="Calibri" panose="020F0502020204030204" pitchFamily="34" charset="0"/>
                <a:ea typeface="Calibri" panose="020F0502020204030204" pitchFamily="34" charset="0"/>
                <a:cs typeface="Times New Roman" panose="02020603050405020304" pitchFamily="18" charset="0"/>
              </a:rPr>
              <a:t>Outline</a:t>
            </a:r>
            <a:endParaRPr lang="en-GB" sz="2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13" name="Dikdörtgen 12">
            <a:extLst>
              <a:ext uri="{FF2B5EF4-FFF2-40B4-BE49-F238E27FC236}">
                <a16:creationId xmlns:a16="http://schemas.microsoft.com/office/drawing/2014/main" id="{07AAE42C-D035-4BD4-A8C3-005DC41AA55B}"/>
              </a:ext>
            </a:extLst>
          </p:cNvPr>
          <p:cNvSpPr/>
          <p:nvPr/>
        </p:nvSpPr>
        <p:spPr>
          <a:xfrm>
            <a:off x="3957900" y="3340210"/>
            <a:ext cx="3962047" cy="461665"/>
          </a:xfrm>
          <a:prstGeom prst="rect">
            <a:avLst/>
          </a:prstGeom>
        </p:spPr>
        <p:txBody>
          <a:bodyPr wrap="none">
            <a:spAutoFit/>
          </a:bodyPr>
          <a:lstStyle/>
          <a:p>
            <a:r>
              <a:rPr lang="tr-TR" sz="2400" dirty="0">
                <a:latin typeface="Calibri" panose="020F0502020204030204" pitchFamily="34" charset="0"/>
                <a:ea typeface="Calibri" panose="020F0502020204030204" pitchFamily="34" charset="0"/>
                <a:cs typeface="Times New Roman" panose="02020603050405020304" pitchFamily="18" charset="0"/>
              </a:rPr>
              <a:t> </a:t>
            </a:r>
            <a:r>
              <a:rPr lang="tr-TR" sz="2400" dirty="0" err="1">
                <a:latin typeface="Calibri" panose="020F0502020204030204" pitchFamily="34" charset="0"/>
                <a:ea typeface="Calibri" panose="020F0502020204030204" pitchFamily="34" charset="0"/>
                <a:cs typeface="Times New Roman" panose="02020603050405020304" pitchFamily="18" charset="0"/>
              </a:rPr>
              <a:t>Locate</a:t>
            </a:r>
            <a:r>
              <a:rPr lang="tr-TR" sz="2400" dirty="0">
                <a:latin typeface="Calibri" panose="020F0502020204030204" pitchFamily="34" charset="0"/>
                <a:ea typeface="Calibri" panose="020F0502020204030204" pitchFamily="34" charset="0"/>
                <a:cs typeface="Times New Roman" panose="02020603050405020304" pitchFamily="18" charset="0"/>
              </a:rPr>
              <a:t> </a:t>
            </a:r>
            <a:r>
              <a:rPr lang="tr-TR" sz="2400" dirty="0" err="1">
                <a:latin typeface="Calibri" panose="020F0502020204030204" pitchFamily="34" charset="0"/>
                <a:ea typeface="Calibri" panose="020F0502020204030204" pitchFamily="34" charset="0"/>
                <a:cs typeface="Times New Roman" panose="02020603050405020304" pitchFamily="18" charset="0"/>
              </a:rPr>
              <a:t>and</a:t>
            </a:r>
            <a:r>
              <a:rPr lang="tr-TR" sz="2400" dirty="0">
                <a:latin typeface="Calibri" panose="020F0502020204030204" pitchFamily="34" charset="0"/>
                <a:ea typeface="Calibri" panose="020F0502020204030204" pitchFamily="34" charset="0"/>
                <a:cs typeface="Times New Roman" panose="02020603050405020304" pitchFamily="18" charset="0"/>
              </a:rPr>
              <a:t> </a:t>
            </a:r>
            <a:r>
              <a:rPr lang="tr-TR" sz="2400" dirty="0" err="1">
                <a:latin typeface="Calibri" panose="020F0502020204030204" pitchFamily="34" charset="0"/>
                <a:ea typeface="Calibri" panose="020F0502020204030204" pitchFamily="34" charset="0"/>
                <a:cs typeface="Times New Roman" panose="02020603050405020304" pitchFamily="18" charset="0"/>
              </a:rPr>
              <a:t>Retrieve</a:t>
            </a:r>
            <a:r>
              <a:rPr lang="tr-TR" sz="2400" dirty="0">
                <a:latin typeface="Calibri" panose="020F0502020204030204" pitchFamily="34" charset="0"/>
                <a:ea typeface="Calibri" panose="020F0502020204030204" pitchFamily="34" charset="0"/>
                <a:cs typeface="Times New Roman" panose="02020603050405020304" pitchFamily="18" charset="0"/>
              </a:rPr>
              <a:t> </a:t>
            </a:r>
            <a:r>
              <a:rPr lang="tr-TR" sz="2400" dirty="0" err="1">
                <a:latin typeface="Calibri" panose="020F0502020204030204" pitchFamily="34" charset="0"/>
                <a:ea typeface="Calibri" panose="020F0502020204030204" pitchFamily="34" charset="0"/>
                <a:cs typeface="Times New Roman" panose="02020603050405020304" pitchFamily="18" charset="0"/>
              </a:rPr>
              <a:t>Materials</a:t>
            </a:r>
            <a:endParaRPr lang="en-GB" sz="2400" dirty="0"/>
          </a:p>
        </p:txBody>
      </p:sp>
      <p:sp>
        <p:nvSpPr>
          <p:cNvPr id="14" name="Dikdörtgen 13">
            <a:extLst>
              <a:ext uri="{FF2B5EF4-FFF2-40B4-BE49-F238E27FC236}">
                <a16:creationId xmlns:a16="http://schemas.microsoft.com/office/drawing/2014/main" id="{755BB838-CF7B-44C7-863B-2C537F6B7638}"/>
              </a:ext>
            </a:extLst>
          </p:cNvPr>
          <p:cNvSpPr/>
          <p:nvPr/>
        </p:nvSpPr>
        <p:spPr>
          <a:xfrm>
            <a:off x="4319725" y="4046975"/>
            <a:ext cx="2859822" cy="461665"/>
          </a:xfrm>
          <a:prstGeom prst="rect">
            <a:avLst/>
          </a:prstGeom>
        </p:spPr>
        <p:txBody>
          <a:bodyPr wrap="none">
            <a:spAutoFit/>
          </a:bodyPr>
          <a:lstStyle/>
          <a:p>
            <a:r>
              <a:rPr lang="tr-TR" sz="2400" dirty="0">
                <a:latin typeface="Calibri" panose="020F0502020204030204" pitchFamily="34" charset="0"/>
                <a:ea typeface="Calibri" panose="020F0502020204030204" pitchFamily="34" charset="0"/>
                <a:cs typeface="Times New Roman" panose="02020603050405020304" pitchFamily="18" charset="0"/>
              </a:rPr>
              <a:t> </a:t>
            </a:r>
            <a:r>
              <a:rPr lang="tr-TR" sz="2400" dirty="0" err="1">
                <a:latin typeface="Calibri" panose="020F0502020204030204" pitchFamily="34" charset="0"/>
                <a:ea typeface="Calibri" panose="020F0502020204030204" pitchFamily="34" charset="0"/>
                <a:cs typeface="Times New Roman" panose="02020603050405020304" pitchFamily="18" charset="0"/>
              </a:rPr>
              <a:t>Evaluate</a:t>
            </a:r>
            <a:r>
              <a:rPr lang="tr-TR" sz="2400" dirty="0">
                <a:latin typeface="Calibri" panose="020F0502020204030204" pitchFamily="34" charset="0"/>
                <a:ea typeface="Calibri" panose="020F0502020204030204" pitchFamily="34" charset="0"/>
                <a:cs typeface="Times New Roman" panose="02020603050405020304" pitchFamily="18" charset="0"/>
              </a:rPr>
              <a:t> Information</a:t>
            </a:r>
            <a:endParaRPr lang="en-GB" sz="2400" dirty="0"/>
          </a:p>
        </p:txBody>
      </p:sp>
      <p:sp>
        <p:nvSpPr>
          <p:cNvPr id="15" name="Dikdörtgen 14">
            <a:extLst>
              <a:ext uri="{FF2B5EF4-FFF2-40B4-BE49-F238E27FC236}">
                <a16:creationId xmlns:a16="http://schemas.microsoft.com/office/drawing/2014/main" id="{DA021EFD-631C-4CEC-91FA-557027020337}"/>
              </a:ext>
            </a:extLst>
          </p:cNvPr>
          <p:cNvSpPr/>
          <p:nvPr/>
        </p:nvSpPr>
        <p:spPr>
          <a:xfrm>
            <a:off x="4880071" y="4840647"/>
            <a:ext cx="1545167" cy="470000"/>
          </a:xfrm>
          <a:prstGeom prst="rect">
            <a:avLst/>
          </a:prstGeom>
        </p:spPr>
        <p:txBody>
          <a:bodyPr wrap="none">
            <a:spAutoFit/>
          </a:bodyPr>
          <a:lstStyle/>
          <a:p>
            <a:pPr>
              <a:lnSpc>
                <a:spcPct val="107000"/>
              </a:lnSpc>
              <a:spcAft>
                <a:spcPts val="800"/>
              </a:spcAft>
            </a:pPr>
            <a:r>
              <a:rPr lang="tr-TR" sz="2400" dirty="0" err="1">
                <a:latin typeface="Calibri" panose="020F0502020204030204" pitchFamily="34" charset="0"/>
                <a:ea typeface="Calibri" panose="020F0502020204030204" pitchFamily="34" charset="0"/>
                <a:cs typeface="Times New Roman" panose="02020603050405020304" pitchFamily="18" charset="0"/>
              </a:rPr>
              <a:t>Take</a:t>
            </a:r>
            <a:r>
              <a:rPr lang="tr-TR" sz="2400" dirty="0">
                <a:latin typeface="Calibri" panose="020F0502020204030204" pitchFamily="34" charset="0"/>
                <a:ea typeface="Calibri" panose="020F0502020204030204" pitchFamily="34" charset="0"/>
                <a:cs typeface="Times New Roman" panose="02020603050405020304" pitchFamily="18" charset="0"/>
              </a:rPr>
              <a:t> </a:t>
            </a:r>
            <a:r>
              <a:rPr lang="tr-TR" sz="2400" dirty="0" err="1">
                <a:latin typeface="Calibri" panose="020F0502020204030204" pitchFamily="34" charset="0"/>
                <a:ea typeface="Calibri" panose="020F0502020204030204" pitchFamily="34" charset="0"/>
                <a:cs typeface="Times New Roman" panose="02020603050405020304" pitchFamily="18" charset="0"/>
              </a:rPr>
              <a:t>Notes</a:t>
            </a:r>
            <a:endParaRPr lang="en-GB" sz="2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16" name="Dikdörtgen 15">
            <a:extLst>
              <a:ext uri="{FF2B5EF4-FFF2-40B4-BE49-F238E27FC236}">
                <a16:creationId xmlns:a16="http://schemas.microsoft.com/office/drawing/2014/main" id="{E8B971AC-22B2-4487-B16E-9283FE1D8A1C}"/>
              </a:ext>
            </a:extLst>
          </p:cNvPr>
          <p:cNvSpPr/>
          <p:nvPr/>
        </p:nvSpPr>
        <p:spPr>
          <a:xfrm>
            <a:off x="4614306" y="5564366"/>
            <a:ext cx="2159822" cy="470000"/>
          </a:xfrm>
          <a:prstGeom prst="rect">
            <a:avLst/>
          </a:prstGeom>
        </p:spPr>
        <p:txBody>
          <a:bodyPr wrap="none">
            <a:spAutoFit/>
          </a:bodyPr>
          <a:lstStyle/>
          <a:p>
            <a:pPr>
              <a:lnSpc>
                <a:spcPct val="107000"/>
              </a:lnSpc>
              <a:spcAft>
                <a:spcPts val="800"/>
              </a:spcAft>
            </a:pPr>
            <a:r>
              <a:rPr lang="tr-TR" sz="2400" dirty="0">
                <a:latin typeface="Calibri" panose="020F0502020204030204" pitchFamily="34" charset="0"/>
                <a:ea typeface="Calibri" panose="020F0502020204030204" pitchFamily="34" charset="0"/>
                <a:cs typeface="Times New Roman" panose="02020603050405020304" pitchFamily="18" charset="0"/>
              </a:rPr>
              <a:t>Write </a:t>
            </a:r>
            <a:r>
              <a:rPr lang="tr-TR" sz="2400" dirty="0" err="1">
                <a:latin typeface="Calibri" panose="020F0502020204030204" pitchFamily="34" charset="0"/>
                <a:ea typeface="Calibri" panose="020F0502020204030204" pitchFamily="34" charset="0"/>
                <a:cs typeface="Times New Roman" panose="02020603050405020304" pitchFamily="18" charset="0"/>
              </a:rPr>
              <a:t>the</a:t>
            </a:r>
            <a:r>
              <a:rPr lang="tr-TR" sz="2400" dirty="0">
                <a:latin typeface="Calibri" panose="020F0502020204030204" pitchFamily="34" charset="0"/>
                <a:ea typeface="Calibri" panose="020F0502020204030204" pitchFamily="34" charset="0"/>
                <a:cs typeface="Times New Roman" panose="02020603050405020304" pitchFamily="18" charset="0"/>
              </a:rPr>
              <a:t> </a:t>
            </a:r>
            <a:r>
              <a:rPr lang="tr-TR" sz="2400" dirty="0" err="1">
                <a:latin typeface="Calibri" panose="020F0502020204030204" pitchFamily="34" charset="0"/>
                <a:ea typeface="Calibri" panose="020F0502020204030204" pitchFamily="34" charset="0"/>
                <a:cs typeface="Times New Roman" panose="02020603050405020304" pitchFamily="18" charset="0"/>
              </a:rPr>
              <a:t>Paper</a:t>
            </a:r>
            <a:endParaRPr lang="en-GB" sz="2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17" name="Dikdörtgen 16">
            <a:extLst>
              <a:ext uri="{FF2B5EF4-FFF2-40B4-BE49-F238E27FC236}">
                <a16:creationId xmlns:a16="http://schemas.microsoft.com/office/drawing/2014/main" id="{FF85F630-C535-44D8-91FE-4DFEB4B9CC89}"/>
              </a:ext>
            </a:extLst>
          </p:cNvPr>
          <p:cNvSpPr/>
          <p:nvPr/>
        </p:nvSpPr>
        <p:spPr>
          <a:xfrm>
            <a:off x="4199056" y="6268885"/>
            <a:ext cx="3575851" cy="470000"/>
          </a:xfrm>
          <a:prstGeom prst="rect">
            <a:avLst/>
          </a:prstGeom>
        </p:spPr>
        <p:txBody>
          <a:bodyPr wrap="none">
            <a:spAutoFit/>
          </a:bodyPr>
          <a:lstStyle/>
          <a:p>
            <a:pPr>
              <a:lnSpc>
                <a:spcPct val="107000"/>
              </a:lnSpc>
              <a:spcAft>
                <a:spcPts val="800"/>
              </a:spcAft>
            </a:pPr>
            <a:r>
              <a:rPr lang="tr-TR" sz="2400" dirty="0" err="1">
                <a:latin typeface="Calibri" panose="020F0502020204030204" pitchFamily="34" charset="0"/>
                <a:ea typeface="Calibri" panose="020F0502020204030204" pitchFamily="34" charset="0"/>
                <a:cs typeface="Times New Roman" panose="02020603050405020304" pitchFamily="18" charset="0"/>
              </a:rPr>
              <a:t>Review</a:t>
            </a:r>
            <a:r>
              <a:rPr lang="tr-TR" sz="2400" dirty="0">
                <a:latin typeface="Calibri" panose="020F0502020204030204" pitchFamily="34" charset="0"/>
                <a:ea typeface="Calibri" panose="020F0502020204030204" pitchFamily="34" charset="0"/>
                <a:cs typeface="Times New Roman" panose="02020603050405020304" pitchFamily="18" charset="0"/>
              </a:rPr>
              <a:t> </a:t>
            </a:r>
            <a:r>
              <a:rPr lang="tr-TR" sz="2400" dirty="0" err="1">
                <a:latin typeface="Calibri" panose="020F0502020204030204" pitchFamily="34" charset="0"/>
                <a:ea typeface="Calibri" panose="020F0502020204030204" pitchFamily="34" charset="0"/>
                <a:cs typeface="Times New Roman" panose="02020603050405020304" pitchFamily="18" charset="0"/>
              </a:rPr>
              <a:t>Paper</a:t>
            </a:r>
            <a:r>
              <a:rPr lang="tr-TR" sz="2400" dirty="0">
                <a:latin typeface="Calibri" panose="020F0502020204030204" pitchFamily="34" charset="0"/>
                <a:ea typeface="Calibri" panose="020F0502020204030204" pitchFamily="34" charset="0"/>
                <a:cs typeface="Times New Roman" panose="02020603050405020304" pitchFamily="18" charset="0"/>
              </a:rPr>
              <a:t> </a:t>
            </a:r>
            <a:r>
              <a:rPr lang="tr-TR" sz="2400" dirty="0" err="1">
                <a:latin typeface="Calibri" panose="020F0502020204030204" pitchFamily="34" charset="0"/>
                <a:ea typeface="Calibri" panose="020F0502020204030204" pitchFamily="34" charset="0"/>
                <a:cs typeface="Times New Roman" panose="02020603050405020304" pitchFamily="18" charset="0"/>
              </a:rPr>
              <a:t>and</a:t>
            </a:r>
            <a:r>
              <a:rPr lang="tr-TR" sz="2400" dirty="0">
                <a:latin typeface="Calibri" panose="020F0502020204030204" pitchFamily="34" charset="0"/>
                <a:ea typeface="Calibri" panose="020F0502020204030204" pitchFamily="34" charset="0"/>
                <a:cs typeface="Times New Roman" panose="02020603050405020304" pitchFamily="18" charset="0"/>
              </a:rPr>
              <a:t> </a:t>
            </a:r>
            <a:r>
              <a:rPr lang="tr-TR" sz="2400" dirty="0" err="1">
                <a:latin typeface="Calibri" panose="020F0502020204030204" pitchFamily="34" charset="0"/>
                <a:ea typeface="Calibri" panose="020F0502020204030204" pitchFamily="34" charset="0"/>
                <a:cs typeface="Times New Roman" panose="02020603050405020304" pitchFamily="18" charset="0"/>
              </a:rPr>
              <a:t>Citations</a:t>
            </a:r>
            <a:endParaRPr lang="en-GB" sz="2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18" name="Ok: Yukarı Aşağı 17">
            <a:extLst>
              <a:ext uri="{FF2B5EF4-FFF2-40B4-BE49-F238E27FC236}">
                <a16:creationId xmlns:a16="http://schemas.microsoft.com/office/drawing/2014/main" id="{6D421CB5-61B4-475C-A137-73B49D59B055}"/>
              </a:ext>
            </a:extLst>
          </p:cNvPr>
          <p:cNvSpPr/>
          <p:nvPr/>
        </p:nvSpPr>
        <p:spPr>
          <a:xfrm flipH="1">
            <a:off x="5529377" y="947928"/>
            <a:ext cx="164841" cy="333770"/>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Ok: Yukarı Aşağı 34">
            <a:extLst>
              <a:ext uri="{FF2B5EF4-FFF2-40B4-BE49-F238E27FC236}">
                <a16:creationId xmlns:a16="http://schemas.microsoft.com/office/drawing/2014/main" id="{0E8D5FED-BD85-4F49-99CB-1EAB0BAD19F1}"/>
              </a:ext>
            </a:extLst>
          </p:cNvPr>
          <p:cNvSpPr/>
          <p:nvPr/>
        </p:nvSpPr>
        <p:spPr>
          <a:xfrm flipH="1">
            <a:off x="5529377" y="1636520"/>
            <a:ext cx="164841" cy="371673"/>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Ok: Yukarı Aşağı 36">
            <a:extLst>
              <a:ext uri="{FF2B5EF4-FFF2-40B4-BE49-F238E27FC236}">
                <a16:creationId xmlns:a16="http://schemas.microsoft.com/office/drawing/2014/main" id="{2E7FAFDC-B2E6-420A-A384-938B5F1E9BD7}"/>
              </a:ext>
            </a:extLst>
          </p:cNvPr>
          <p:cNvSpPr/>
          <p:nvPr/>
        </p:nvSpPr>
        <p:spPr>
          <a:xfrm flipH="1">
            <a:off x="5529377" y="2382982"/>
            <a:ext cx="164841" cy="324004"/>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Ok: Yukarı Aşağı 37">
            <a:extLst>
              <a:ext uri="{FF2B5EF4-FFF2-40B4-BE49-F238E27FC236}">
                <a16:creationId xmlns:a16="http://schemas.microsoft.com/office/drawing/2014/main" id="{48039B03-E1F8-45DE-8BBA-33DD0853E158}"/>
              </a:ext>
            </a:extLst>
          </p:cNvPr>
          <p:cNvSpPr/>
          <p:nvPr/>
        </p:nvSpPr>
        <p:spPr>
          <a:xfrm flipH="1">
            <a:off x="5534255" y="3036208"/>
            <a:ext cx="159963" cy="304002"/>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Ok: Yukarı Aşağı 38">
            <a:extLst>
              <a:ext uri="{FF2B5EF4-FFF2-40B4-BE49-F238E27FC236}">
                <a16:creationId xmlns:a16="http://schemas.microsoft.com/office/drawing/2014/main" id="{1CE1F9A3-ED9F-404F-B4E7-9C6C95ECADB9}"/>
              </a:ext>
            </a:extLst>
          </p:cNvPr>
          <p:cNvSpPr/>
          <p:nvPr/>
        </p:nvSpPr>
        <p:spPr>
          <a:xfrm flipH="1">
            <a:off x="5502266" y="3746540"/>
            <a:ext cx="150389" cy="312841"/>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Ok: Yukarı Aşağı 39">
            <a:extLst>
              <a:ext uri="{FF2B5EF4-FFF2-40B4-BE49-F238E27FC236}">
                <a16:creationId xmlns:a16="http://schemas.microsoft.com/office/drawing/2014/main" id="{020511C5-1388-4634-B740-E480BB25A8FE}"/>
              </a:ext>
            </a:extLst>
          </p:cNvPr>
          <p:cNvSpPr/>
          <p:nvPr/>
        </p:nvSpPr>
        <p:spPr>
          <a:xfrm flipH="1">
            <a:off x="5496172" y="4458426"/>
            <a:ext cx="184190" cy="371599"/>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Ok: Yukarı Aşağı 40">
            <a:extLst>
              <a:ext uri="{FF2B5EF4-FFF2-40B4-BE49-F238E27FC236}">
                <a16:creationId xmlns:a16="http://schemas.microsoft.com/office/drawing/2014/main" id="{FF0F00BF-17DC-4393-B919-0F39D7688748}"/>
              </a:ext>
            </a:extLst>
          </p:cNvPr>
          <p:cNvSpPr/>
          <p:nvPr/>
        </p:nvSpPr>
        <p:spPr>
          <a:xfrm flipH="1">
            <a:off x="5459403" y="5202536"/>
            <a:ext cx="193252" cy="365976"/>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Ok: Yukarı Aşağı 41">
            <a:extLst>
              <a:ext uri="{FF2B5EF4-FFF2-40B4-BE49-F238E27FC236}">
                <a16:creationId xmlns:a16="http://schemas.microsoft.com/office/drawing/2014/main" id="{6CBC8E3D-CBF6-467A-A542-5CCFEECEEA4F}"/>
              </a:ext>
            </a:extLst>
          </p:cNvPr>
          <p:cNvSpPr/>
          <p:nvPr/>
        </p:nvSpPr>
        <p:spPr>
          <a:xfrm flipH="1">
            <a:off x="5496172" y="5936877"/>
            <a:ext cx="184190" cy="351208"/>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Metin kutusu 18">
            <a:extLst>
              <a:ext uri="{FF2B5EF4-FFF2-40B4-BE49-F238E27FC236}">
                <a16:creationId xmlns:a16="http://schemas.microsoft.com/office/drawing/2014/main" id="{9A2A0037-3DB1-4A3E-8CA8-E84547BF32E1}"/>
              </a:ext>
            </a:extLst>
          </p:cNvPr>
          <p:cNvSpPr txBox="1"/>
          <p:nvPr/>
        </p:nvSpPr>
        <p:spPr>
          <a:xfrm>
            <a:off x="11921068" y="0"/>
            <a:ext cx="372532" cy="215444"/>
          </a:xfrm>
          <a:prstGeom prst="rect">
            <a:avLst/>
          </a:prstGeom>
          <a:noFill/>
        </p:spPr>
        <p:txBody>
          <a:bodyPr wrap="square" rtlCol="0">
            <a:spAutoFit/>
          </a:bodyPr>
          <a:lstStyle/>
          <a:p>
            <a:r>
              <a:rPr lang="tr-TR" sz="800" dirty="0"/>
              <a:t>29</a:t>
            </a:r>
            <a:endParaRPr lang="en-GB" sz="800" dirty="0"/>
          </a:p>
        </p:txBody>
      </p:sp>
      <p:sp>
        <p:nvSpPr>
          <p:cNvPr id="20" name="Metin kutusu 19"/>
          <p:cNvSpPr txBox="1"/>
          <p:nvPr/>
        </p:nvSpPr>
        <p:spPr>
          <a:xfrm>
            <a:off x="304801" y="328639"/>
            <a:ext cx="1842653" cy="3539430"/>
          </a:xfrm>
          <a:prstGeom prst="rect">
            <a:avLst/>
          </a:prstGeom>
          <a:noFill/>
        </p:spPr>
        <p:txBody>
          <a:bodyPr wrap="square" rtlCol="0">
            <a:spAutoFit/>
          </a:bodyPr>
          <a:lstStyle/>
          <a:p>
            <a:r>
              <a:rPr lang="tr-TR" sz="2800" dirty="0">
                <a:solidFill>
                  <a:srgbClr val="0070C0"/>
                </a:solidFill>
              </a:rPr>
              <a:t>generally, </a:t>
            </a:r>
            <a:r>
              <a:rPr lang="tr-TR" sz="2800" dirty="0">
                <a:solidFill>
                  <a:srgbClr val="7030A0"/>
                </a:solidFill>
                <a:effectLst>
                  <a:outerShdw blurRad="38100" dist="38100" dir="2700000" algn="tl">
                    <a:srgbClr val="000000">
                      <a:alpha val="43137"/>
                    </a:srgbClr>
                  </a:outerShdw>
                </a:effectLst>
              </a:rPr>
              <a:t>the</a:t>
            </a:r>
            <a:r>
              <a:rPr lang="tr-TR" sz="2800" dirty="0">
                <a:solidFill>
                  <a:srgbClr val="0070C0"/>
                </a:solidFill>
                <a:effectLst>
                  <a:outerShdw blurRad="38100" dist="38100" dir="2700000" algn="tl">
                    <a:srgbClr val="000000">
                      <a:alpha val="43137"/>
                    </a:srgbClr>
                  </a:outerShdw>
                </a:effectLst>
              </a:rPr>
              <a:t> </a:t>
            </a:r>
            <a:r>
              <a:rPr lang="tr-TR" sz="2800" dirty="0">
                <a:solidFill>
                  <a:srgbClr val="7030A0"/>
                </a:solidFill>
                <a:effectLst>
                  <a:outerShdw blurRad="38100" dist="38100" dir="2700000" algn="tl">
                    <a:srgbClr val="000000">
                      <a:alpha val="43137"/>
                    </a:srgbClr>
                  </a:outerShdw>
                </a:effectLst>
              </a:rPr>
              <a:t>research process </a:t>
            </a:r>
            <a:r>
              <a:rPr lang="tr-TR" sz="2800" dirty="0">
                <a:solidFill>
                  <a:srgbClr val="0070C0"/>
                </a:solidFill>
              </a:rPr>
              <a:t>consists of these successive stages.</a:t>
            </a:r>
          </a:p>
        </p:txBody>
      </p:sp>
      <p:sp>
        <p:nvSpPr>
          <p:cNvPr id="24" name="Metin kutusu 23"/>
          <p:cNvSpPr txBox="1"/>
          <p:nvPr/>
        </p:nvSpPr>
        <p:spPr>
          <a:xfrm>
            <a:off x="4455105" y="554622"/>
            <a:ext cx="2779062" cy="461665"/>
          </a:xfrm>
          <a:prstGeom prst="rect">
            <a:avLst/>
          </a:prstGeom>
          <a:noFill/>
        </p:spPr>
        <p:txBody>
          <a:bodyPr wrap="square" rtlCol="0">
            <a:spAutoFit/>
          </a:bodyPr>
          <a:lstStyle/>
          <a:p>
            <a:r>
              <a:rPr lang="tr-TR" sz="2400" dirty="0"/>
              <a:t>Identify Keywords</a:t>
            </a:r>
          </a:p>
        </p:txBody>
      </p:sp>
      <p:sp>
        <p:nvSpPr>
          <p:cNvPr id="2" name="Slayt Numarası Yer Tutucusu 1"/>
          <p:cNvSpPr>
            <a:spLocks noGrp="1"/>
          </p:cNvSpPr>
          <p:nvPr>
            <p:ph type="sldNum" sz="quarter" idx="12"/>
          </p:nvPr>
        </p:nvSpPr>
        <p:spPr/>
        <p:txBody>
          <a:bodyPr/>
          <a:lstStyle/>
          <a:p>
            <a:fld id="{A61FB060-2128-4007-BB9F-EDDE578F1B72}" type="slidenum">
              <a:rPr lang="en-GB" smtClean="0"/>
              <a:t>30</a:t>
            </a:fld>
            <a:endParaRPr lang="en-GB"/>
          </a:p>
        </p:txBody>
      </p:sp>
    </p:spTree>
    <p:extLst>
      <p:ext uri="{BB962C8B-B14F-4D97-AF65-F5344CB8AC3E}">
        <p14:creationId xmlns:p14="http://schemas.microsoft.com/office/powerpoint/2010/main" val="49931509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latin typeface="Calibri Light" panose="020F0302020204030204" pitchFamily="34" charset="0"/>
                <a:ea typeface="Calibri" panose="020F0502020204030204" pitchFamily="34" charset="0"/>
                <a:cs typeface="Calibri Light" panose="020F0302020204030204" pitchFamily="34" charset="0"/>
              </a:rPr>
              <a:t>Research Process  Step by Step(in briefly)</a:t>
            </a:r>
            <a:br>
              <a:rPr lang="tr-TR" dirty="0">
                <a:latin typeface="Calibri Light" panose="020F0302020204030204" pitchFamily="34" charset="0"/>
                <a:ea typeface="Calibri" panose="020F0502020204030204" pitchFamily="34" charset="0"/>
                <a:cs typeface="Calibri Light" panose="020F0302020204030204" pitchFamily="34" charset="0"/>
              </a:rPr>
            </a:br>
            <a:endParaRPr lang="tr-TR" dirty="0">
              <a:latin typeface="Calibri Light" panose="020F0302020204030204" pitchFamily="34" charset="0"/>
              <a:cs typeface="Calibri Light" panose="020F0302020204030204" pitchFamily="34" charset="0"/>
            </a:endParaRPr>
          </a:p>
        </p:txBody>
      </p:sp>
      <p:sp>
        <p:nvSpPr>
          <p:cNvPr id="3" name="İçerik Yer Tutucusu 2"/>
          <p:cNvSpPr>
            <a:spLocks noGrp="1"/>
          </p:cNvSpPr>
          <p:nvPr>
            <p:ph idx="1"/>
          </p:nvPr>
        </p:nvSpPr>
        <p:spPr>
          <a:xfrm>
            <a:off x="838200" y="1825624"/>
            <a:ext cx="10515600" cy="5032375"/>
          </a:xfrm>
        </p:spPr>
        <p:txBody>
          <a:bodyPr>
            <a:noAutofit/>
          </a:bodyPr>
          <a:lstStyle/>
          <a:p>
            <a:pPr>
              <a:lnSpc>
                <a:spcPct val="107000"/>
              </a:lnSpc>
              <a:spcAft>
                <a:spcPts val="800"/>
              </a:spcAft>
            </a:pPr>
            <a:r>
              <a:rPr lang="tr-TR" b="1" dirty="0">
                <a:latin typeface="Calibri" panose="020F0502020204030204" pitchFamily="34" charset="0"/>
                <a:ea typeface="Calibri" panose="020F0502020204030204" pitchFamily="34" charset="0"/>
                <a:cs typeface="Times New Roman" panose="02020603050405020304" pitchFamily="18" charset="0"/>
              </a:rPr>
              <a:t>Step 1: </a:t>
            </a:r>
            <a:r>
              <a:rPr lang="tr-TR" dirty="0">
                <a:latin typeface="Calibri" panose="020F0502020204030204" pitchFamily="34" charset="0"/>
                <a:ea typeface="Calibri" panose="020F0502020204030204" pitchFamily="34" charset="0"/>
                <a:cs typeface="Times New Roman" panose="02020603050405020304" pitchFamily="18" charset="0"/>
              </a:rPr>
              <a:t>Develop a Topic: Select Topic, Identify Keywords, Read Background Information, Develop Research Questions, Refine Topic</a:t>
            </a:r>
          </a:p>
          <a:p>
            <a:pPr>
              <a:lnSpc>
                <a:spcPct val="107000"/>
              </a:lnSpc>
              <a:spcAft>
                <a:spcPts val="800"/>
              </a:spcAft>
            </a:pPr>
            <a:r>
              <a:rPr lang="tr-TR" b="1" dirty="0">
                <a:latin typeface="Calibri" panose="020F0502020204030204" pitchFamily="34" charset="0"/>
                <a:ea typeface="Calibri" panose="020F0502020204030204" pitchFamily="34" charset="0"/>
                <a:cs typeface="Times New Roman" panose="02020603050405020304" pitchFamily="18" charset="0"/>
              </a:rPr>
              <a:t>Step 2:</a:t>
            </a:r>
            <a:r>
              <a:rPr lang="tr-TR" dirty="0">
                <a:latin typeface="Calibri" panose="020F0502020204030204" pitchFamily="34" charset="0"/>
                <a:ea typeface="Calibri" panose="020F0502020204030204" pitchFamily="34" charset="0"/>
                <a:cs typeface="Times New Roman" panose="02020603050405020304" pitchFamily="18" charset="0"/>
              </a:rPr>
              <a:t> Locate(find) Information-as a literature review</a:t>
            </a:r>
          </a:p>
          <a:p>
            <a:pPr>
              <a:lnSpc>
                <a:spcPct val="107000"/>
              </a:lnSpc>
              <a:spcAft>
                <a:spcPts val="800"/>
              </a:spcAft>
            </a:pPr>
            <a:r>
              <a:rPr lang="tr-TR" b="1" dirty="0">
                <a:latin typeface="Calibri" panose="020F0502020204030204" pitchFamily="34" charset="0"/>
                <a:ea typeface="Calibri" panose="020F0502020204030204" pitchFamily="34" charset="0"/>
                <a:cs typeface="Times New Roman" panose="02020603050405020304" pitchFamily="18" charset="0"/>
              </a:rPr>
              <a:t>Step 3: </a:t>
            </a:r>
            <a:r>
              <a:rPr lang="tr-TR" dirty="0">
                <a:latin typeface="Calibri" panose="020F0502020204030204" pitchFamily="34" charset="0"/>
                <a:ea typeface="Calibri" panose="020F0502020204030204" pitchFamily="34" charset="0"/>
                <a:cs typeface="Times New Roman" panose="02020603050405020304" pitchFamily="18" charset="0"/>
              </a:rPr>
              <a:t>Evaluate Information(CRAAP Model)</a:t>
            </a:r>
          </a:p>
          <a:p>
            <a:pPr>
              <a:lnSpc>
                <a:spcPct val="107000"/>
              </a:lnSpc>
              <a:spcAft>
                <a:spcPts val="800"/>
              </a:spcAft>
            </a:pPr>
            <a:r>
              <a:rPr lang="tr-TR" b="1" dirty="0">
                <a:latin typeface="Calibri" panose="020F0502020204030204" pitchFamily="34" charset="0"/>
                <a:ea typeface="Calibri" panose="020F0502020204030204" pitchFamily="34" charset="0"/>
                <a:cs typeface="Times New Roman" panose="02020603050405020304" pitchFamily="18" charset="0"/>
              </a:rPr>
              <a:t>Step 4:</a:t>
            </a:r>
            <a:r>
              <a:rPr lang="tr-TR" dirty="0">
                <a:latin typeface="Calibri" panose="020F0502020204030204" pitchFamily="34" charset="0"/>
                <a:ea typeface="Calibri" panose="020F0502020204030204" pitchFamily="34" charset="0"/>
                <a:cs typeface="Times New Roman" panose="02020603050405020304" pitchFamily="18" charset="0"/>
              </a:rPr>
              <a:t> Write</a:t>
            </a:r>
          </a:p>
          <a:p>
            <a:r>
              <a:rPr lang="tr-TR" b="1" dirty="0">
                <a:latin typeface="Calibri" panose="020F0502020204030204" pitchFamily="34" charset="0"/>
                <a:ea typeface="Calibri" panose="020F0502020204030204" pitchFamily="34" charset="0"/>
                <a:cs typeface="Times New Roman" panose="02020603050405020304" pitchFamily="18" charset="0"/>
              </a:rPr>
              <a:t>Step 5: </a:t>
            </a:r>
            <a:r>
              <a:rPr lang="tr-TR" dirty="0">
                <a:latin typeface="Calibri" panose="020F0502020204030204" pitchFamily="34" charset="0"/>
                <a:ea typeface="Calibri" panose="020F0502020204030204" pitchFamily="34" charset="0"/>
                <a:cs typeface="Times New Roman" panose="02020603050405020304" pitchFamily="18" charset="0"/>
              </a:rPr>
              <a:t>Cite </a:t>
            </a:r>
            <a:r>
              <a:rPr lang="tr-TR" dirty="0"/>
              <a:t>Sources (Legal / Ethical Use)</a:t>
            </a:r>
          </a:p>
          <a:p>
            <a:endParaRPr lang="tr-TR" sz="1800" dirty="0"/>
          </a:p>
        </p:txBody>
      </p:sp>
      <p:sp>
        <p:nvSpPr>
          <p:cNvPr id="4" name="Slayt Numarası Yer Tutucusu 3"/>
          <p:cNvSpPr>
            <a:spLocks noGrp="1"/>
          </p:cNvSpPr>
          <p:nvPr>
            <p:ph type="sldNum" sz="quarter" idx="12"/>
          </p:nvPr>
        </p:nvSpPr>
        <p:spPr/>
        <p:txBody>
          <a:bodyPr/>
          <a:lstStyle/>
          <a:p>
            <a:fld id="{A61FB060-2128-4007-BB9F-EDDE578F1B72}" type="slidenum">
              <a:rPr lang="en-GB" smtClean="0"/>
              <a:t>31</a:t>
            </a:fld>
            <a:endParaRPr lang="en-GB"/>
          </a:p>
        </p:txBody>
      </p:sp>
    </p:spTree>
    <p:extLst>
      <p:ext uri="{BB962C8B-B14F-4D97-AF65-F5344CB8AC3E}">
        <p14:creationId xmlns:p14="http://schemas.microsoft.com/office/powerpoint/2010/main" val="175935614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838200" y="365126"/>
            <a:ext cx="10515600" cy="673966"/>
          </a:xfrm>
        </p:spPr>
        <p:txBody>
          <a:bodyPr>
            <a:normAutofit/>
          </a:bodyPr>
          <a:lstStyle/>
          <a:p>
            <a:r>
              <a:rPr lang="tr-TR" sz="4000" dirty="0"/>
              <a:t>Types of scholarly publications</a:t>
            </a:r>
          </a:p>
        </p:txBody>
      </p:sp>
      <p:sp>
        <p:nvSpPr>
          <p:cNvPr id="3" name="İçerik Yer Tutucusu 2"/>
          <p:cNvSpPr>
            <a:spLocks noGrp="1"/>
          </p:cNvSpPr>
          <p:nvPr>
            <p:ph idx="1"/>
          </p:nvPr>
        </p:nvSpPr>
        <p:spPr>
          <a:xfrm>
            <a:off x="838200" y="1468582"/>
            <a:ext cx="10515600" cy="4708381"/>
          </a:xfrm>
        </p:spPr>
        <p:txBody>
          <a:bodyPr>
            <a:normAutofit fontScale="92500" lnSpcReduction="20000"/>
          </a:bodyPr>
          <a:lstStyle/>
          <a:p>
            <a:r>
              <a:rPr lang="tr-TR" dirty="0"/>
              <a:t>are written by and for faculty, researchers, or other experts in a field</a:t>
            </a:r>
          </a:p>
          <a:p>
            <a:r>
              <a:rPr lang="tr-TR" dirty="0"/>
              <a:t>use scholarly or technical language</a:t>
            </a:r>
          </a:p>
          <a:p>
            <a:r>
              <a:rPr lang="tr-TR" dirty="0"/>
              <a:t>include a full bibliography of sources cited in the article</a:t>
            </a:r>
          </a:p>
          <a:p>
            <a:r>
              <a:rPr lang="tr-TR" dirty="0"/>
              <a:t>are often peer reviewed (refereed)</a:t>
            </a:r>
          </a:p>
          <a:p>
            <a:r>
              <a:rPr lang="tr-TR" b="1" dirty="0"/>
              <a:t>Handbook - provides overview</a:t>
            </a:r>
          </a:p>
          <a:p>
            <a:r>
              <a:rPr lang="tr-TR" b="1" dirty="0"/>
              <a:t>Monograph - provides extensive, in-depth information</a:t>
            </a:r>
          </a:p>
          <a:p>
            <a:r>
              <a:rPr lang="tr-TR" b="1" dirty="0"/>
              <a:t>Journal article - recent research</a:t>
            </a:r>
          </a:p>
          <a:p>
            <a:r>
              <a:rPr lang="tr-TR" b="1" dirty="0"/>
              <a:t>Reference work - provides overview</a:t>
            </a:r>
          </a:p>
          <a:p>
            <a:r>
              <a:rPr lang="tr-TR" b="1" dirty="0"/>
              <a:t>Edited books - recent research</a:t>
            </a:r>
          </a:p>
          <a:p>
            <a:r>
              <a:rPr lang="tr-TR" b="1" dirty="0"/>
              <a:t>Conference material - recent research</a:t>
            </a:r>
          </a:p>
          <a:p>
            <a:r>
              <a:rPr lang="tr-TR" b="1" dirty="0"/>
              <a:t>Dictionary - about terminology</a:t>
            </a:r>
          </a:p>
          <a:p>
            <a:endParaRPr lang="tr-TR" b="1" dirty="0"/>
          </a:p>
          <a:p>
            <a:endParaRPr lang="tr-TR" dirty="0"/>
          </a:p>
          <a:p>
            <a:endParaRPr lang="tr-TR" dirty="0"/>
          </a:p>
        </p:txBody>
      </p:sp>
      <p:sp>
        <p:nvSpPr>
          <p:cNvPr id="4" name="Slayt Numarası Yer Tutucusu 3"/>
          <p:cNvSpPr>
            <a:spLocks noGrp="1"/>
          </p:cNvSpPr>
          <p:nvPr>
            <p:ph type="sldNum" sz="quarter" idx="12"/>
          </p:nvPr>
        </p:nvSpPr>
        <p:spPr/>
        <p:txBody>
          <a:bodyPr/>
          <a:lstStyle/>
          <a:p>
            <a:fld id="{A61FB060-2128-4007-BB9F-EDDE578F1B72}" type="slidenum">
              <a:rPr lang="en-GB" smtClean="0"/>
              <a:t>32</a:t>
            </a:fld>
            <a:endParaRPr lang="en-GB"/>
          </a:p>
        </p:txBody>
      </p:sp>
    </p:spTree>
    <p:extLst>
      <p:ext uri="{BB962C8B-B14F-4D97-AF65-F5344CB8AC3E}">
        <p14:creationId xmlns:p14="http://schemas.microsoft.com/office/powerpoint/2010/main" val="307967420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b="1" dirty="0">
                <a:solidFill>
                  <a:srgbClr val="00B050"/>
                </a:solidFill>
              </a:rPr>
              <a:t>First step is to find </a:t>
            </a:r>
            <a:r>
              <a:rPr lang="tr-TR" sz="4000" b="1" dirty="0">
                <a:solidFill>
                  <a:srgbClr val="00B050"/>
                </a:solidFill>
              </a:rPr>
              <a:t>topic</a:t>
            </a:r>
            <a:r>
              <a:rPr lang="tr-TR" sz="4000" dirty="0"/>
              <a:t>-You can find topic ideas from different sources, such as:</a:t>
            </a:r>
          </a:p>
        </p:txBody>
      </p:sp>
      <p:sp>
        <p:nvSpPr>
          <p:cNvPr id="3" name="İçerik Yer Tutucusu 2"/>
          <p:cNvSpPr>
            <a:spLocks noGrp="1"/>
          </p:cNvSpPr>
          <p:nvPr>
            <p:ph idx="1"/>
          </p:nvPr>
        </p:nvSpPr>
        <p:spPr/>
        <p:txBody>
          <a:bodyPr>
            <a:normAutofit fontScale="92500"/>
          </a:bodyPr>
          <a:lstStyle/>
          <a:p>
            <a:r>
              <a:rPr lang="tr-TR" dirty="0"/>
              <a:t>Scan your textbook, review your class discussions, notes, and readings.</a:t>
            </a:r>
          </a:p>
          <a:p>
            <a:r>
              <a:rPr lang="tr-TR" dirty="0"/>
              <a:t>Peruse current magazines and newspapers to see what catches your eye.</a:t>
            </a:r>
          </a:p>
          <a:p>
            <a:r>
              <a:rPr lang="tr-TR" dirty="0"/>
              <a:t>Browse </a:t>
            </a:r>
            <a:r>
              <a:rPr lang="tr-TR" dirty="0" err="1"/>
              <a:t>electronic</a:t>
            </a:r>
            <a:r>
              <a:rPr lang="tr-TR" dirty="0"/>
              <a:t> </a:t>
            </a:r>
            <a:r>
              <a:rPr lang="tr-TR" dirty="0" err="1"/>
              <a:t>encyclopedias</a:t>
            </a:r>
            <a:r>
              <a:rPr lang="tr-TR" dirty="0"/>
              <a:t>, </a:t>
            </a:r>
            <a:r>
              <a:rPr lang="tr-TR" dirty="0" err="1"/>
              <a:t>handbooks</a:t>
            </a:r>
            <a:r>
              <a:rPr lang="tr-TR" dirty="0"/>
              <a:t>, </a:t>
            </a:r>
            <a:r>
              <a:rPr lang="tr-TR" dirty="0" err="1"/>
              <a:t>manuals</a:t>
            </a:r>
            <a:r>
              <a:rPr lang="tr-TR" dirty="0"/>
              <a:t>.</a:t>
            </a:r>
          </a:p>
          <a:p>
            <a:r>
              <a:rPr lang="tr-TR" dirty="0"/>
              <a:t>Browse websites.</a:t>
            </a:r>
          </a:p>
          <a:p>
            <a:r>
              <a:rPr lang="tr-TR" dirty="0"/>
              <a:t>Look at library databases that feature articles on current events and controversial issues </a:t>
            </a:r>
          </a:p>
          <a:p>
            <a:r>
              <a:rPr lang="tr-TR" dirty="0"/>
              <a:t>Discuss topics with your instructor, a reference librarian or a classmate.</a:t>
            </a:r>
          </a:p>
          <a:p>
            <a:r>
              <a:rPr lang="tr-TR" b="1" dirty="0">
                <a:solidFill>
                  <a:schemeClr val="accent1"/>
                </a:solidFill>
              </a:rPr>
              <a:t>Personal interests, Choose a topic that interests you and holds your attention. The research will be more enjoyable!</a:t>
            </a:r>
          </a:p>
          <a:p>
            <a:endParaRPr lang="tr-TR" dirty="0"/>
          </a:p>
          <a:p>
            <a:endParaRPr lang="tr-TR" dirty="0"/>
          </a:p>
        </p:txBody>
      </p:sp>
      <p:sp>
        <p:nvSpPr>
          <p:cNvPr id="4" name="Slayt Numarası Yer Tutucusu 3"/>
          <p:cNvSpPr>
            <a:spLocks noGrp="1"/>
          </p:cNvSpPr>
          <p:nvPr>
            <p:ph type="sldNum" sz="quarter" idx="12"/>
          </p:nvPr>
        </p:nvSpPr>
        <p:spPr/>
        <p:txBody>
          <a:bodyPr/>
          <a:lstStyle/>
          <a:p>
            <a:fld id="{A61FB060-2128-4007-BB9F-EDDE578F1B72}" type="slidenum">
              <a:rPr lang="en-GB" smtClean="0"/>
              <a:t>33</a:t>
            </a:fld>
            <a:endParaRPr lang="en-GB"/>
          </a:p>
        </p:txBody>
      </p:sp>
    </p:spTree>
    <p:extLst>
      <p:ext uri="{BB962C8B-B14F-4D97-AF65-F5344CB8AC3E}">
        <p14:creationId xmlns:p14="http://schemas.microsoft.com/office/powerpoint/2010/main" val="266866424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838200" y="365125"/>
            <a:ext cx="10515600" cy="812511"/>
          </a:xfrm>
        </p:spPr>
        <p:txBody>
          <a:bodyPr/>
          <a:lstStyle/>
          <a:p>
            <a:r>
              <a:rPr lang="tr-TR" dirty="0">
                <a:solidFill>
                  <a:srgbClr val="00B050"/>
                </a:solidFill>
              </a:rPr>
              <a:t>Identifying Keywords</a:t>
            </a:r>
          </a:p>
        </p:txBody>
      </p:sp>
      <p:sp>
        <p:nvSpPr>
          <p:cNvPr id="3" name="İçerik Yer Tutucusu 2"/>
          <p:cNvSpPr>
            <a:spLocks noGrp="1"/>
          </p:cNvSpPr>
          <p:nvPr>
            <p:ph idx="1"/>
          </p:nvPr>
        </p:nvSpPr>
        <p:spPr>
          <a:xfrm>
            <a:off x="838200" y="1759527"/>
            <a:ext cx="10515600" cy="4793672"/>
          </a:xfrm>
        </p:spPr>
        <p:txBody>
          <a:bodyPr>
            <a:normAutofit fontScale="85000" lnSpcReduction="20000"/>
          </a:bodyPr>
          <a:lstStyle/>
          <a:p>
            <a:pPr marL="0" lvl="0" indent="0" eaLnBrk="0" fontAlgn="base" hangingPunct="0">
              <a:lnSpc>
                <a:spcPct val="100000"/>
              </a:lnSpc>
              <a:spcBef>
                <a:spcPct val="0"/>
              </a:spcBef>
              <a:spcAft>
                <a:spcPct val="0"/>
              </a:spcAft>
              <a:buNone/>
            </a:pPr>
            <a:r>
              <a:rPr lang="en-US" altLang="en-US" dirty="0">
                <a:solidFill>
                  <a:srgbClr val="333333"/>
                </a:solidFill>
                <a:cs typeface="Arial" panose="020B0604020202020204" pitchFamily="34" charset="0"/>
              </a:rPr>
              <a:t>Key terminology can be easily found by scanning:</a:t>
            </a:r>
            <a:endParaRPr lang="en-US" altLang="en-US" dirty="0"/>
          </a:p>
          <a:p>
            <a:pPr marL="0" lvl="0" indent="0" eaLnBrk="0" fontAlgn="base" hangingPunct="0">
              <a:lnSpc>
                <a:spcPct val="100000"/>
              </a:lnSpc>
              <a:spcBef>
                <a:spcPct val="0"/>
              </a:spcBef>
              <a:spcAft>
                <a:spcPct val="0"/>
              </a:spcAft>
              <a:buFontTx/>
              <a:buChar char="•"/>
            </a:pPr>
            <a:r>
              <a:rPr lang="en-US" altLang="en-US" dirty="0">
                <a:solidFill>
                  <a:srgbClr val="333333"/>
                </a:solidFill>
                <a:cs typeface="Arial" panose="020B0604020202020204" pitchFamily="34" charset="0"/>
              </a:rPr>
              <a:t>Your </a:t>
            </a:r>
            <a:r>
              <a:rPr lang="en-US" altLang="en-US" dirty="0">
                <a:solidFill>
                  <a:srgbClr val="2954D1"/>
                </a:solidFill>
                <a:cs typeface="Arial" panose="020B0604020202020204" pitchFamily="34" charset="0"/>
              </a:rPr>
              <a:t>research questions</a:t>
            </a:r>
            <a:endParaRPr lang="en-US" altLang="en-US" dirty="0">
              <a:solidFill>
                <a:srgbClr val="333333"/>
              </a:solidFill>
              <a:cs typeface="Arial" panose="020B0604020202020204" pitchFamily="34" charset="0"/>
            </a:endParaRPr>
          </a:p>
          <a:p>
            <a:pPr marL="0" lvl="0" indent="0" eaLnBrk="0" fontAlgn="base" hangingPunct="0">
              <a:lnSpc>
                <a:spcPct val="100000"/>
              </a:lnSpc>
              <a:spcBef>
                <a:spcPct val="0"/>
              </a:spcBef>
              <a:spcAft>
                <a:spcPct val="0"/>
              </a:spcAft>
              <a:buFontTx/>
              <a:buChar char="•"/>
            </a:pPr>
            <a:r>
              <a:rPr lang="en-US" altLang="en-US" dirty="0">
                <a:solidFill>
                  <a:srgbClr val="333333"/>
                </a:solidFill>
                <a:cs typeface="Arial" panose="020B0604020202020204" pitchFamily="34" charset="0"/>
              </a:rPr>
              <a:t>Articles found from </a:t>
            </a:r>
            <a:r>
              <a:rPr lang="en-US" altLang="en-US" dirty="0">
                <a:solidFill>
                  <a:srgbClr val="2954D1"/>
                </a:solidFill>
                <a:cs typeface="Arial" panose="020B0604020202020204" pitchFamily="34" charset="0"/>
              </a:rPr>
              <a:t>background research</a:t>
            </a:r>
            <a:r>
              <a:rPr lang="en-US" altLang="en-US" dirty="0">
                <a:solidFill>
                  <a:srgbClr val="2954D1"/>
                </a:solidFill>
                <a:cs typeface="Arial" panose="020B0604020202020204" pitchFamily="34" charset="0"/>
                <a:hlinkClick r:id="rId3"/>
              </a:rPr>
              <a:t>  </a:t>
            </a:r>
            <a:endParaRPr lang="en-US" altLang="en-US" dirty="0">
              <a:solidFill>
                <a:srgbClr val="333333"/>
              </a:solidFill>
              <a:cs typeface="Arial" panose="020B0604020202020204" pitchFamily="34" charset="0"/>
            </a:endParaRPr>
          </a:p>
          <a:p>
            <a:pPr marL="0" lvl="0" indent="0" eaLnBrk="0" fontAlgn="base" hangingPunct="0">
              <a:lnSpc>
                <a:spcPct val="100000"/>
              </a:lnSpc>
              <a:spcBef>
                <a:spcPct val="0"/>
              </a:spcBef>
              <a:spcAft>
                <a:spcPct val="0"/>
              </a:spcAft>
              <a:buFontTx/>
              <a:buChar char="•"/>
            </a:pPr>
            <a:r>
              <a:rPr lang="en-US" altLang="en-US" dirty="0">
                <a:solidFill>
                  <a:srgbClr val="333333"/>
                </a:solidFill>
                <a:cs typeface="Arial" panose="020B0604020202020204" pitchFamily="34" charset="0"/>
              </a:rPr>
              <a:t>Bibliographies found at the end of </a:t>
            </a:r>
            <a:r>
              <a:rPr lang="en-US" altLang="en-US" dirty="0">
                <a:solidFill>
                  <a:srgbClr val="2954D1"/>
                </a:solidFill>
                <a:cs typeface="Arial" panose="020B0604020202020204" pitchFamily="34" charset="0"/>
              </a:rPr>
              <a:t>books</a:t>
            </a:r>
            <a:r>
              <a:rPr lang="en-US" altLang="en-US" dirty="0">
                <a:solidFill>
                  <a:srgbClr val="333333"/>
                </a:solidFill>
                <a:cs typeface="Arial" panose="020B0604020202020204" pitchFamily="34" charset="0"/>
              </a:rPr>
              <a:t> and </a:t>
            </a:r>
            <a:r>
              <a:rPr lang="en-US" altLang="en-US" dirty="0">
                <a:solidFill>
                  <a:srgbClr val="2954D1"/>
                </a:solidFill>
                <a:cs typeface="Arial" panose="020B0604020202020204" pitchFamily="34" charset="0"/>
              </a:rPr>
              <a:t>articles</a:t>
            </a:r>
            <a:endParaRPr lang="tr-TR" altLang="en-US" dirty="0">
              <a:solidFill>
                <a:srgbClr val="2954D1"/>
              </a:solidFill>
              <a:cs typeface="Arial" panose="020B0604020202020204" pitchFamily="34" charset="0"/>
            </a:endParaRPr>
          </a:p>
          <a:p>
            <a:pPr marL="0" indent="0">
              <a:buNone/>
            </a:pPr>
            <a:r>
              <a:rPr lang="en-GB" dirty="0"/>
              <a:t>If you are still struggling:</a:t>
            </a:r>
          </a:p>
          <a:p>
            <a:r>
              <a:rPr lang="en-GB" dirty="0"/>
              <a:t>Use a thesaurus to identify synonyms.</a:t>
            </a:r>
          </a:p>
          <a:p>
            <a:r>
              <a:rPr lang="en-GB" dirty="0"/>
              <a:t>Find pictures related to your topic, then describe them.</a:t>
            </a:r>
          </a:p>
          <a:p>
            <a:r>
              <a:rPr lang="en-GB" dirty="0"/>
              <a:t>Brainstorm keywords with a librarian, your instructor, or a friend.</a:t>
            </a:r>
            <a:endParaRPr lang="tr-TR" dirty="0"/>
          </a:p>
          <a:p>
            <a:r>
              <a:rPr lang="tr-TR" dirty="0"/>
              <a:t>Use A </a:t>
            </a:r>
            <a:r>
              <a:rPr lang="tr-TR" i="1" dirty="0"/>
              <a:t>concept map</a:t>
            </a:r>
            <a:r>
              <a:rPr lang="tr-TR" dirty="0"/>
              <a:t> is a graphical tool used to organize and structure knowledge. </a:t>
            </a:r>
          </a:p>
          <a:p>
            <a:pPr marL="0" indent="0">
              <a:buNone/>
            </a:pPr>
            <a:r>
              <a:rPr lang="tr-TR" dirty="0">
                <a:hlinkClick r:id="rId4"/>
              </a:rPr>
              <a:t>https://bubbl.us/</a:t>
            </a:r>
            <a:endParaRPr lang="tr-TR" dirty="0"/>
          </a:p>
          <a:p>
            <a:pPr marL="0" indent="0">
              <a:buNone/>
            </a:pPr>
            <a:r>
              <a:rPr lang="tr-TR" dirty="0">
                <a:hlinkClick r:id="rId5"/>
              </a:rPr>
              <a:t>http://popplet.com/</a:t>
            </a:r>
            <a:endParaRPr lang="tr-TR" dirty="0"/>
          </a:p>
          <a:p>
            <a:pPr marL="0" indent="0">
              <a:buNone/>
            </a:pPr>
            <a:r>
              <a:rPr lang="tr-TR" dirty="0">
                <a:hlinkClick r:id="rId6"/>
              </a:rPr>
              <a:t>Mindmup</a:t>
            </a:r>
            <a:endParaRPr lang="tr-TR" dirty="0"/>
          </a:p>
          <a:p>
            <a:pPr marL="0" indent="0">
              <a:buNone/>
            </a:pPr>
            <a:r>
              <a:rPr lang="tr-TR" dirty="0">
                <a:solidFill>
                  <a:schemeClr val="accent1"/>
                </a:solidFill>
              </a:rPr>
              <a:t>Thinking </a:t>
            </a:r>
            <a:r>
              <a:rPr lang="tr-TR" dirty="0">
                <a:solidFill>
                  <a:schemeClr val="accent1"/>
                </a:solidFill>
                <a:hlinkClick r:id="rId7"/>
              </a:rPr>
              <a:t>Tool</a:t>
            </a:r>
            <a:endParaRPr lang="tr-TR" sz="1400" dirty="0">
              <a:solidFill>
                <a:schemeClr val="accent1"/>
              </a:solidFill>
            </a:endParaRPr>
          </a:p>
          <a:p>
            <a:endParaRPr lang="en-GB" dirty="0"/>
          </a:p>
          <a:p>
            <a:pPr marL="0" lvl="0" indent="0" eaLnBrk="0" fontAlgn="base" hangingPunct="0">
              <a:lnSpc>
                <a:spcPct val="100000"/>
              </a:lnSpc>
              <a:spcBef>
                <a:spcPct val="0"/>
              </a:spcBef>
              <a:spcAft>
                <a:spcPct val="0"/>
              </a:spcAft>
              <a:buFontTx/>
              <a:buChar char="•"/>
            </a:pPr>
            <a:endParaRPr lang="en-US" altLang="en-US" dirty="0">
              <a:solidFill>
                <a:srgbClr val="333333"/>
              </a:solidFill>
              <a:latin typeface="Arial" panose="020B0604020202020204" pitchFamily="34" charset="0"/>
              <a:cs typeface="Arial" panose="020B0604020202020204" pitchFamily="34" charset="0"/>
            </a:endParaRPr>
          </a:p>
          <a:p>
            <a:endParaRPr lang="tr-TR" dirty="0"/>
          </a:p>
        </p:txBody>
      </p:sp>
      <p:sp>
        <p:nvSpPr>
          <p:cNvPr id="5" name="Rectangle 3">
            <a:extLst>
              <a:ext uri="{FF2B5EF4-FFF2-40B4-BE49-F238E27FC236}">
                <a16:creationId xmlns:a16="http://schemas.microsoft.com/office/drawing/2014/main" id="{D31D1F3C-CEF9-4357-8ABA-597698CEC2DB}"/>
              </a:ext>
            </a:extLst>
          </p:cNvPr>
          <p:cNvSpPr>
            <a:spLocks noChangeArrowheads="1"/>
          </p:cNvSpPr>
          <p:nvPr/>
        </p:nvSpPr>
        <p:spPr bwMode="auto">
          <a:xfrm>
            <a:off x="0" y="120890"/>
            <a:ext cx="184731" cy="21541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0" rIns="91440" bIns="76176"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900" b="0" i="0" u="none" strike="noStrike" cap="none" normalizeH="0" baseline="0" dirty="0">
              <a:ln>
                <a:noFill/>
              </a:ln>
              <a:solidFill>
                <a:srgbClr val="2954D1"/>
              </a:solidFill>
              <a:effectLst/>
              <a:latin typeface="Arial" panose="020B0604020202020204" pitchFamily="34" charset="0"/>
              <a:cs typeface="Arial" panose="020B0604020202020204" pitchFamily="34" charset="0"/>
            </a:endParaRPr>
          </a:p>
        </p:txBody>
      </p:sp>
      <p:pic>
        <p:nvPicPr>
          <p:cNvPr id="1028" name="Picture 4" descr="http://lgimages.s3.amazonaws.com/data/imagemanager/10366/normal_magnifying_glass_01.png">
            <a:hlinkClick r:id="rId3"/>
            <a:extLst>
              <a:ext uri="{FF2B5EF4-FFF2-40B4-BE49-F238E27FC236}">
                <a16:creationId xmlns:a16="http://schemas.microsoft.com/office/drawing/2014/main" id="{1D3F1552-6C1E-4A63-9B34-36E7717350F6}"/>
              </a:ext>
            </a:extLst>
          </p:cNvPr>
          <p:cNvPicPr>
            <a:picLocks noChangeAspect="1" noChangeArrowheads="1"/>
          </p:cNvPicPr>
          <p:nvPr/>
        </p:nvPicPr>
        <p:blipFill>
          <a:blip r:embed="rId8" cstate="hqprint">
            <a:extLst>
              <a:ext uri="{28A0092B-C50C-407E-A947-70E740481C1C}">
                <a14:useLocalDpi xmlns:a14="http://schemas.microsoft.com/office/drawing/2010/main" val="0"/>
              </a:ext>
            </a:extLst>
          </a:blip>
          <a:srcRect/>
          <a:stretch>
            <a:fillRect/>
          </a:stretch>
        </p:blipFill>
        <p:spPr bwMode="auto">
          <a:xfrm>
            <a:off x="6396038" y="597805"/>
            <a:ext cx="809625" cy="809626"/>
          </a:xfrm>
          <a:prstGeom prst="rect">
            <a:avLst/>
          </a:prstGeom>
          <a:noFill/>
          <a:extLst>
            <a:ext uri="{909E8E84-426E-40DD-AFC4-6F175D3DCCD1}">
              <a14:hiddenFill xmlns:a14="http://schemas.microsoft.com/office/drawing/2010/main">
                <a:solidFill>
                  <a:srgbClr val="FFFFFF"/>
                </a:solidFill>
              </a14:hiddenFill>
            </a:ext>
          </a:extLst>
        </p:spPr>
      </p:pic>
      <p:sp>
        <p:nvSpPr>
          <p:cNvPr id="4" name="Slayt Numarası Yer Tutucusu 3"/>
          <p:cNvSpPr>
            <a:spLocks noGrp="1"/>
          </p:cNvSpPr>
          <p:nvPr>
            <p:ph type="sldNum" sz="quarter" idx="12"/>
          </p:nvPr>
        </p:nvSpPr>
        <p:spPr/>
        <p:txBody>
          <a:bodyPr/>
          <a:lstStyle/>
          <a:p>
            <a:fld id="{A61FB060-2128-4007-BB9F-EDDE578F1B72}" type="slidenum">
              <a:rPr lang="en-GB" smtClean="0"/>
              <a:t>34</a:t>
            </a:fld>
            <a:endParaRPr lang="en-GB"/>
          </a:p>
        </p:txBody>
      </p:sp>
    </p:spTree>
    <p:extLst>
      <p:ext uri="{BB962C8B-B14F-4D97-AF65-F5344CB8AC3E}">
        <p14:creationId xmlns:p14="http://schemas.microsoft.com/office/powerpoint/2010/main" val="386430285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fontScale="90000"/>
          </a:bodyPr>
          <a:lstStyle/>
          <a:p>
            <a:r>
              <a:rPr lang="tr-TR" dirty="0"/>
              <a:t>Once you have identified keywords, the next step is to find </a:t>
            </a:r>
            <a:r>
              <a:rPr lang="tr-TR" dirty="0">
                <a:solidFill>
                  <a:schemeClr val="accent1"/>
                </a:solidFill>
              </a:rPr>
              <a:t>background information</a:t>
            </a:r>
            <a:r>
              <a:rPr lang="tr-TR" dirty="0"/>
              <a:t> on your topic</a:t>
            </a:r>
            <a:br>
              <a:rPr lang="tr-TR" dirty="0"/>
            </a:br>
            <a:endParaRPr lang="tr-TR" dirty="0"/>
          </a:p>
        </p:txBody>
      </p:sp>
      <p:sp>
        <p:nvSpPr>
          <p:cNvPr id="3" name="İçerik Yer Tutucusu 2"/>
          <p:cNvSpPr>
            <a:spLocks noGrp="1"/>
          </p:cNvSpPr>
          <p:nvPr>
            <p:ph idx="1"/>
          </p:nvPr>
        </p:nvSpPr>
        <p:spPr/>
        <p:txBody>
          <a:bodyPr/>
          <a:lstStyle/>
          <a:p>
            <a:pPr marL="0" indent="0">
              <a:buNone/>
            </a:pPr>
            <a:r>
              <a:rPr lang="tr-TR" b="1" dirty="0"/>
              <a:t>Background information serves many purposes:</a:t>
            </a:r>
            <a:endParaRPr lang="tr-TR" dirty="0"/>
          </a:p>
          <a:p>
            <a:r>
              <a:rPr lang="tr-TR" dirty="0"/>
              <a:t>If you are unfamiliar with the topic, it provides a good overview of the subject matter.</a:t>
            </a:r>
          </a:p>
          <a:p>
            <a:r>
              <a:rPr lang="tr-TR" dirty="0"/>
              <a:t>It helps you to identify important facts related to your topic such as terminology, dates, events, history, and relevant names or organizations.</a:t>
            </a:r>
          </a:p>
          <a:p>
            <a:r>
              <a:rPr lang="tr-TR" dirty="0"/>
              <a:t>It can help you refine your topic.</a:t>
            </a:r>
          </a:p>
          <a:p>
            <a:r>
              <a:rPr lang="tr-TR" dirty="0"/>
              <a:t>Background research might lead you to bibliographies that you can use to find additional sources of information.</a:t>
            </a:r>
          </a:p>
          <a:p>
            <a:endParaRPr lang="tr-TR" dirty="0"/>
          </a:p>
        </p:txBody>
      </p:sp>
      <p:sp>
        <p:nvSpPr>
          <p:cNvPr id="4" name="Slayt Numarası Yer Tutucusu 3"/>
          <p:cNvSpPr>
            <a:spLocks noGrp="1"/>
          </p:cNvSpPr>
          <p:nvPr>
            <p:ph type="sldNum" sz="quarter" idx="12"/>
          </p:nvPr>
        </p:nvSpPr>
        <p:spPr/>
        <p:txBody>
          <a:bodyPr/>
          <a:lstStyle/>
          <a:p>
            <a:fld id="{A61FB060-2128-4007-BB9F-EDDE578F1B72}" type="slidenum">
              <a:rPr lang="en-GB" smtClean="0"/>
              <a:t>35</a:t>
            </a:fld>
            <a:endParaRPr lang="en-GB"/>
          </a:p>
        </p:txBody>
      </p:sp>
    </p:spTree>
    <p:extLst>
      <p:ext uri="{BB962C8B-B14F-4D97-AF65-F5344CB8AC3E}">
        <p14:creationId xmlns:p14="http://schemas.microsoft.com/office/powerpoint/2010/main" val="13488809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Background information can be found in:</a:t>
            </a:r>
          </a:p>
        </p:txBody>
      </p:sp>
      <p:sp>
        <p:nvSpPr>
          <p:cNvPr id="3" name="İçerik Yer Tutucusu 2"/>
          <p:cNvSpPr>
            <a:spLocks noGrp="1"/>
          </p:cNvSpPr>
          <p:nvPr>
            <p:ph idx="1"/>
          </p:nvPr>
        </p:nvSpPr>
        <p:spPr>
          <a:xfrm>
            <a:off x="838200" y="1690688"/>
            <a:ext cx="10515600" cy="4486275"/>
          </a:xfrm>
        </p:spPr>
        <p:txBody>
          <a:bodyPr>
            <a:normAutofit/>
          </a:bodyPr>
          <a:lstStyle/>
          <a:p>
            <a:r>
              <a:rPr lang="tr-TR" dirty="0"/>
              <a:t>article databases</a:t>
            </a:r>
          </a:p>
          <a:p>
            <a:r>
              <a:rPr lang="tr-TR" dirty="0"/>
              <a:t>Print or electronic textbooks</a:t>
            </a:r>
          </a:p>
          <a:p>
            <a:r>
              <a:rPr lang="tr-TR" dirty="0"/>
              <a:t>dictionaries</a:t>
            </a:r>
          </a:p>
          <a:p>
            <a:r>
              <a:rPr lang="tr-TR" dirty="0"/>
              <a:t>general encyclopedias, ehandbooks, ebooks</a:t>
            </a:r>
          </a:p>
          <a:p>
            <a:r>
              <a:rPr lang="tr-TR" dirty="0"/>
              <a:t>subject-specific ebooks, manuals, handbooks</a:t>
            </a:r>
          </a:p>
          <a:p>
            <a:r>
              <a:rPr lang="tr-TR" dirty="0"/>
              <a:t>Wikipedia </a:t>
            </a:r>
          </a:p>
          <a:p>
            <a:pPr marL="0" indent="0">
              <a:buNone/>
            </a:pPr>
            <a:r>
              <a:rPr lang="tr-TR" dirty="0"/>
              <a:t>Most of these sources are often listed on the «</a:t>
            </a:r>
            <a:r>
              <a:rPr lang="tr-TR" dirty="0">
                <a:hlinkClick r:id="rId2"/>
              </a:rPr>
              <a:t>Databases</a:t>
            </a:r>
            <a:r>
              <a:rPr lang="tr-TR" dirty="0"/>
              <a:t>" tab of our main webpage, also can be access at </a:t>
            </a:r>
            <a:r>
              <a:rPr lang="tr-TR" dirty="0">
                <a:hlinkClick r:id="rId3"/>
              </a:rPr>
              <a:t>Tarıyorum</a:t>
            </a:r>
            <a:r>
              <a:rPr lang="tr-TR" dirty="0"/>
              <a:t> and </a:t>
            </a:r>
            <a:r>
              <a:rPr lang="tr-TR" dirty="0">
                <a:hlinkClick r:id="rId3"/>
              </a:rPr>
              <a:t>Library</a:t>
            </a:r>
            <a:r>
              <a:rPr lang="tr-TR" dirty="0"/>
              <a:t> Catalog main search tools.</a:t>
            </a:r>
          </a:p>
        </p:txBody>
      </p:sp>
      <p:sp>
        <p:nvSpPr>
          <p:cNvPr id="4" name="Slayt Numarası Yer Tutucusu 3"/>
          <p:cNvSpPr>
            <a:spLocks noGrp="1"/>
          </p:cNvSpPr>
          <p:nvPr>
            <p:ph type="sldNum" sz="quarter" idx="12"/>
          </p:nvPr>
        </p:nvSpPr>
        <p:spPr/>
        <p:txBody>
          <a:bodyPr/>
          <a:lstStyle/>
          <a:p>
            <a:fld id="{A61FB060-2128-4007-BB9F-EDDE578F1B72}" type="slidenum">
              <a:rPr lang="en-GB" smtClean="0"/>
              <a:t>36</a:t>
            </a:fld>
            <a:endParaRPr lang="en-GB"/>
          </a:p>
        </p:txBody>
      </p:sp>
    </p:spTree>
    <p:extLst>
      <p:ext uri="{BB962C8B-B14F-4D97-AF65-F5344CB8AC3E}">
        <p14:creationId xmlns:p14="http://schemas.microsoft.com/office/powerpoint/2010/main" val="174752815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As you search, think about:</a:t>
            </a:r>
            <a:br>
              <a:rPr lang="tr-TR" dirty="0"/>
            </a:br>
            <a:endParaRPr lang="tr-TR" dirty="0"/>
          </a:p>
        </p:txBody>
      </p:sp>
      <p:sp>
        <p:nvSpPr>
          <p:cNvPr id="3" name="İçerik Yer Tutucusu 2"/>
          <p:cNvSpPr>
            <a:spLocks noGrp="1"/>
          </p:cNvSpPr>
          <p:nvPr>
            <p:ph idx="1"/>
          </p:nvPr>
        </p:nvSpPr>
        <p:spPr/>
        <p:txBody>
          <a:bodyPr/>
          <a:lstStyle/>
          <a:p>
            <a:r>
              <a:rPr lang="tr-TR" dirty="0"/>
              <a:t>Do you need to broaden your search out, or narrow it down to a tighter focus?</a:t>
            </a:r>
          </a:p>
          <a:p>
            <a:r>
              <a:rPr lang="tr-TR" dirty="0"/>
              <a:t>As you search, you'll see synonyms or similar terms that may be useful.  Write them down and try them out.</a:t>
            </a:r>
          </a:p>
          <a:p>
            <a:r>
              <a:rPr lang="tr-TR" dirty="0"/>
              <a:t>Try different combinations of words.  Good research involves many searches, not just one.</a:t>
            </a:r>
          </a:p>
          <a:p>
            <a:r>
              <a:rPr lang="tr-TR" dirty="0"/>
              <a:t>If you are only getting a few results in a search, check your spelling.  Databases can't correct for misspellings.</a:t>
            </a:r>
          </a:p>
          <a:p>
            <a:endParaRPr lang="tr-TR" dirty="0"/>
          </a:p>
        </p:txBody>
      </p:sp>
      <p:sp>
        <p:nvSpPr>
          <p:cNvPr id="4" name="Slayt Numarası Yer Tutucusu 3"/>
          <p:cNvSpPr>
            <a:spLocks noGrp="1"/>
          </p:cNvSpPr>
          <p:nvPr>
            <p:ph type="sldNum" sz="quarter" idx="12"/>
          </p:nvPr>
        </p:nvSpPr>
        <p:spPr/>
        <p:txBody>
          <a:bodyPr/>
          <a:lstStyle/>
          <a:p>
            <a:fld id="{A61FB060-2128-4007-BB9F-EDDE578F1B72}" type="slidenum">
              <a:rPr lang="en-GB" smtClean="0"/>
              <a:t>37</a:t>
            </a:fld>
            <a:endParaRPr lang="en-GB"/>
          </a:p>
        </p:txBody>
      </p:sp>
    </p:spTree>
    <p:extLst>
      <p:ext uri="{BB962C8B-B14F-4D97-AF65-F5344CB8AC3E}">
        <p14:creationId xmlns:p14="http://schemas.microsoft.com/office/powerpoint/2010/main" val="363001077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fontScale="90000"/>
          </a:bodyPr>
          <a:lstStyle/>
          <a:p>
            <a:r>
              <a:rPr lang="tr-TR" dirty="0"/>
              <a:t>how do you choose the best search terms for your research</a:t>
            </a:r>
            <a:br>
              <a:rPr lang="tr-TR" dirty="0"/>
            </a:br>
            <a:endParaRPr lang="tr-TR" dirty="0"/>
          </a:p>
        </p:txBody>
      </p:sp>
      <p:sp>
        <p:nvSpPr>
          <p:cNvPr id="3" name="İçerik Yer Tutucusu 2"/>
          <p:cNvSpPr>
            <a:spLocks noGrp="1"/>
          </p:cNvSpPr>
          <p:nvPr>
            <p:ph idx="1"/>
          </p:nvPr>
        </p:nvSpPr>
        <p:spPr/>
        <p:txBody>
          <a:bodyPr/>
          <a:lstStyle/>
          <a:p>
            <a:r>
              <a:rPr lang="tr-TR" dirty="0"/>
              <a:t>Write down what you already know</a:t>
            </a:r>
          </a:p>
          <a:p>
            <a:r>
              <a:rPr lang="tr-TR" dirty="0"/>
              <a:t>Use your textbook, assignment or general knowledge. </a:t>
            </a:r>
          </a:p>
          <a:p>
            <a:r>
              <a:rPr lang="tr-TR" dirty="0"/>
              <a:t>For example :simple keywords Anxiety and young adults</a:t>
            </a:r>
          </a:p>
          <a:p>
            <a:r>
              <a:rPr lang="tr-TR" dirty="0"/>
              <a:t>Think of synonyms and closely related words. </a:t>
            </a:r>
          </a:p>
          <a:p>
            <a:r>
              <a:rPr lang="tr-TR" dirty="0"/>
              <a:t>Orginal keywords anxiety, young adults, related words:panic, grown- ups, nervousness</a:t>
            </a:r>
          </a:p>
          <a:p>
            <a:r>
              <a:rPr lang="tr-TR" dirty="0"/>
              <a:t>Look for more academic keywords</a:t>
            </a:r>
          </a:p>
          <a:p>
            <a:r>
              <a:rPr lang="tr-TR" dirty="0"/>
              <a:t>Do little search; you can use Index/Abstract </a:t>
            </a:r>
            <a:r>
              <a:rPr lang="tr-TR" dirty="0">
                <a:hlinkClick r:id="rId2"/>
              </a:rPr>
              <a:t>Database(Scopus</a:t>
            </a:r>
            <a:r>
              <a:rPr lang="tr-TR" dirty="0"/>
              <a:t>, </a:t>
            </a:r>
            <a:r>
              <a:rPr lang="tr-TR" dirty="0">
                <a:hlinkClick r:id="rId3"/>
              </a:rPr>
              <a:t>Web</a:t>
            </a:r>
            <a:r>
              <a:rPr lang="tr-TR" dirty="0"/>
              <a:t> of Science)</a:t>
            </a:r>
          </a:p>
        </p:txBody>
      </p:sp>
      <p:sp>
        <p:nvSpPr>
          <p:cNvPr id="4" name="Slayt Numarası Yer Tutucusu 3"/>
          <p:cNvSpPr>
            <a:spLocks noGrp="1"/>
          </p:cNvSpPr>
          <p:nvPr>
            <p:ph type="sldNum" sz="quarter" idx="12"/>
          </p:nvPr>
        </p:nvSpPr>
        <p:spPr/>
        <p:txBody>
          <a:bodyPr/>
          <a:lstStyle/>
          <a:p>
            <a:fld id="{A61FB060-2128-4007-BB9F-EDDE578F1B72}" type="slidenum">
              <a:rPr lang="en-GB" smtClean="0"/>
              <a:t>38</a:t>
            </a:fld>
            <a:endParaRPr lang="en-GB"/>
          </a:p>
        </p:txBody>
      </p:sp>
    </p:spTree>
    <p:extLst>
      <p:ext uri="{BB962C8B-B14F-4D97-AF65-F5344CB8AC3E}">
        <p14:creationId xmlns:p14="http://schemas.microsoft.com/office/powerpoint/2010/main" val="267582709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How to Search a Database</a:t>
            </a:r>
            <a:br>
              <a:rPr lang="tr-TR" dirty="0"/>
            </a:br>
            <a:endParaRPr lang="tr-TR" dirty="0"/>
          </a:p>
        </p:txBody>
      </p:sp>
      <p:sp>
        <p:nvSpPr>
          <p:cNvPr id="3" name="İçerik Yer Tutucusu 2"/>
          <p:cNvSpPr>
            <a:spLocks noGrp="1"/>
          </p:cNvSpPr>
          <p:nvPr>
            <p:ph idx="1"/>
          </p:nvPr>
        </p:nvSpPr>
        <p:spPr/>
        <p:txBody>
          <a:bodyPr/>
          <a:lstStyle/>
          <a:p>
            <a:r>
              <a:rPr lang="tr-TR" dirty="0"/>
              <a:t>When doing research for a paper, you will get your best results by using good search techniques.  We are all used to using Google to find things easily, but </a:t>
            </a:r>
            <a:r>
              <a:rPr lang="tr-TR" dirty="0">
                <a:solidFill>
                  <a:srgbClr val="FF0000"/>
                </a:solidFill>
              </a:rPr>
              <a:t>Google is not the best tool for the first steps</a:t>
            </a:r>
            <a:r>
              <a:rPr lang="tr-TR" dirty="0"/>
              <a:t> of university level research.  It's much more efficient and productive to use library databases.</a:t>
            </a:r>
          </a:p>
          <a:p>
            <a:endParaRPr lang="tr-TR" dirty="0"/>
          </a:p>
        </p:txBody>
      </p:sp>
      <p:sp>
        <p:nvSpPr>
          <p:cNvPr id="4" name="Slayt Numarası Yer Tutucusu 3"/>
          <p:cNvSpPr>
            <a:spLocks noGrp="1"/>
          </p:cNvSpPr>
          <p:nvPr>
            <p:ph type="sldNum" sz="quarter" idx="12"/>
          </p:nvPr>
        </p:nvSpPr>
        <p:spPr/>
        <p:txBody>
          <a:bodyPr/>
          <a:lstStyle/>
          <a:p>
            <a:fld id="{A61FB060-2128-4007-BB9F-EDDE578F1B72}" type="slidenum">
              <a:rPr lang="en-GB" smtClean="0"/>
              <a:t>39</a:t>
            </a:fld>
            <a:endParaRPr lang="en-GB"/>
          </a:p>
        </p:txBody>
      </p:sp>
    </p:spTree>
    <p:extLst>
      <p:ext uri="{BB962C8B-B14F-4D97-AF65-F5344CB8AC3E}">
        <p14:creationId xmlns:p14="http://schemas.microsoft.com/office/powerpoint/2010/main" val="19109134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838200" y="600653"/>
            <a:ext cx="10515600" cy="948668"/>
          </a:xfrm>
        </p:spPr>
        <p:txBody>
          <a:bodyPr>
            <a:normAutofit fontScale="90000"/>
          </a:bodyPr>
          <a:lstStyle/>
          <a:p>
            <a:r>
              <a:rPr lang="tr-TR" dirty="0"/>
              <a:t>Scholarly Publishing Impacts Researchers</a:t>
            </a:r>
            <a:br>
              <a:rPr lang="tr-TR" dirty="0"/>
            </a:br>
            <a:endParaRPr lang="tr-TR" dirty="0"/>
          </a:p>
        </p:txBody>
      </p:sp>
      <p:sp>
        <p:nvSpPr>
          <p:cNvPr id="3" name="İçerik Yer Tutucusu 2"/>
          <p:cNvSpPr>
            <a:spLocks noGrp="1"/>
          </p:cNvSpPr>
          <p:nvPr>
            <p:ph idx="1"/>
          </p:nvPr>
        </p:nvSpPr>
        <p:spPr>
          <a:xfrm>
            <a:off x="838200" y="1729429"/>
            <a:ext cx="10515600" cy="4863170"/>
          </a:xfrm>
        </p:spPr>
        <p:txBody>
          <a:bodyPr>
            <a:normAutofit/>
          </a:bodyPr>
          <a:lstStyle/>
          <a:p>
            <a:pPr marL="0" indent="0">
              <a:buNone/>
            </a:pPr>
            <a:r>
              <a:rPr lang="tr-TR" dirty="0"/>
              <a:t>Scholarly publishing is;</a:t>
            </a:r>
          </a:p>
          <a:p>
            <a:r>
              <a:rPr lang="tr-TR" dirty="0"/>
              <a:t> the process of creating and evaluating scholarly content, disseminating it to the scholarly community and the public, and</a:t>
            </a:r>
          </a:p>
          <a:p>
            <a:r>
              <a:rPr lang="tr-TR" dirty="0"/>
              <a:t>preserving it for future use. </a:t>
            </a:r>
          </a:p>
          <a:p>
            <a:r>
              <a:rPr lang="tr-TR" dirty="0"/>
              <a:t>It facilitates inquiry, collaboration, and the creation of new knowledge. </a:t>
            </a:r>
          </a:p>
        </p:txBody>
      </p:sp>
      <p:sp>
        <p:nvSpPr>
          <p:cNvPr id="4" name="Metin kutusu 3"/>
          <p:cNvSpPr txBox="1"/>
          <p:nvPr/>
        </p:nvSpPr>
        <p:spPr>
          <a:xfrm>
            <a:off x="11942619" y="0"/>
            <a:ext cx="249381" cy="246221"/>
          </a:xfrm>
          <a:prstGeom prst="rect">
            <a:avLst/>
          </a:prstGeom>
          <a:noFill/>
        </p:spPr>
        <p:txBody>
          <a:bodyPr wrap="square" rtlCol="0">
            <a:spAutoFit/>
          </a:bodyPr>
          <a:lstStyle/>
          <a:p>
            <a:r>
              <a:rPr lang="tr-TR" sz="1000"/>
              <a:t>6</a:t>
            </a:r>
            <a:endParaRPr lang="tr-TR" sz="1000" dirty="0"/>
          </a:p>
        </p:txBody>
      </p:sp>
      <p:sp>
        <p:nvSpPr>
          <p:cNvPr id="5" name="Slayt Numarası Yer Tutucusu 4"/>
          <p:cNvSpPr>
            <a:spLocks noGrp="1"/>
          </p:cNvSpPr>
          <p:nvPr>
            <p:ph type="sldNum" sz="quarter" idx="12"/>
          </p:nvPr>
        </p:nvSpPr>
        <p:spPr/>
        <p:txBody>
          <a:bodyPr/>
          <a:lstStyle/>
          <a:p>
            <a:fld id="{A61FB060-2128-4007-BB9F-EDDE578F1B72}" type="slidenum">
              <a:rPr lang="en-GB" smtClean="0"/>
              <a:t>4</a:t>
            </a:fld>
            <a:endParaRPr lang="en-GB"/>
          </a:p>
        </p:txBody>
      </p:sp>
    </p:spTree>
    <p:extLst>
      <p:ext uri="{BB962C8B-B14F-4D97-AF65-F5344CB8AC3E}">
        <p14:creationId xmlns:p14="http://schemas.microsoft.com/office/powerpoint/2010/main" val="385873251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590406" y="272534"/>
            <a:ext cx="3932237" cy="900545"/>
          </a:xfrm>
        </p:spPr>
        <p:txBody>
          <a:bodyPr>
            <a:normAutofit fontScale="90000"/>
          </a:bodyPr>
          <a:lstStyle/>
          <a:p>
            <a:r>
              <a:rPr lang="tr-TR" sz="4000" dirty="0"/>
              <a:t>What is a Database?</a:t>
            </a:r>
            <a:br>
              <a:rPr lang="tr-TR" sz="4000" dirty="0"/>
            </a:br>
            <a:endParaRPr lang="tr-TR" sz="4000" dirty="0"/>
          </a:p>
        </p:txBody>
      </p:sp>
      <p:sp>
        <p:nvSpPr>
          <p:cNvPr id="3" name="İçerik Yer Tutucusu 2"/>
          <p:cNvSpPr>
            <a:spLocks noGrp="1"/>
          </p:cNvSpPr>
          <p:nvPr>
            <p:ph idx="1"/>
          </p:nvPr>
        </p:nvSpPr>
        <p:spPr/>
        <p:txBody>
          <a:bodyPr>
            <a:normAutofit/>
          </a:bodyPr>
          <a:lstStyle/>
          <a:p>
            <a:pPr marL="0" indent="0" algn="just">
              <a:buNone/>
            </a:pPr>
            <a:endParaRPr lang="tr-TR" dirty="0"/>
          </a:p>
        </p:txBody>
      </p:sp>
      <p:sp>
        <p:nvSpPr>
          <p:cNvPr id="4" name="Metin Yer Tutucusu 3"/>
          <p:cNvSpPr>
            <a:spLocks noGrp="1"/>
          </p:cNvSpPr>
          <p:nvPr>
            <p:ph type="body" sz="half" idx="2"/>
          </p:nvPr>
        </p:nvSpPr>
        <p:spPr>
          <a:xfrm>
            <a:off x="443346" y="987425"/>
            <a:ext cx="4475018" cy="5745884"/>
          </a:xfrm>
        </p:spPr>
        <p:txBody>
          <a:bodyPr>
            <a:normAutofit/>
          </a:bodyPr>
          <a:lstStyle/>
          <a:p>
            <a:r>
              <a:rPr lang="tr-TR" dirty="0"/>
              <a:t>A collection of information organized for easy retrieval. Provide access to scholarly journal articles, popular magazines, conference proceedings, technical reports, newspaper articles, and more. Most of our databases offer links to the full text of articles. These databases are excellent starting points for your research because they have something on every subject:</a:t>
            </a:r>
          </a:p>
          <a:p>
            <a:r>
              <a:rPr lang="tr-TR" b="1" dirty="0">
                <a:hlinkClick r:id="rId2"/>
              </a:rPr>
              <a:t>ScienceDirect</a:t>
            </a:r>
            <a:endParaRPr lang="tr-TR" b="1" dirty="0"/>
          </a:p>
          <a:p>
            <a:r>
              <a:rPr lang="tr-TR" dirty="0"/>
              <a:t>Search for peer-reviewed journal articles and book chapters (including </a:t>
            </a:r>
            <a:r>
              <a:rPr lang="tr-TR" dirty="0">
                <a:hlinkClick r:id="rId3"/>
              </a:rPr>
              <a:t>open access</a:t>
            </a:r>
            <a:r>
              <a:rPr lang="tr-TR" dirty="0"/>
              <a:t> content)</a:t>
            </a:r>
          </a:p>
          <a:p>
            <a:pPr algn="just"/>
            <a:endParaRPr lang="tr-TR" dirty="0"/>
          </a:p>
          <a:p>
            <a:r>
              <a:rPr lang="tr-TR" b="1" dirty="0"/>
              <a:t>To identify the most appropriate database for your research topic:</a:t>
            </a:r>
            <a:endParaRPr lang="tr-TR" dirty="0"/>
          </a:p>
          <a:p>
            <a:r>
              <a:rPr lang="tr-TR" dirty="0"/>
              <a:t>consult the database descriptions on the Library's </a:t>
            </a:r>
            <a:r>
              <a:rPr lang="tr-TR" dirty="0">
                <a:hlinkClick r:id="rId4"/>
              </a:rPr>
              <a:t>Database A-Z</a:t>
            </a:r>
            <a:r>
              <a:rPr lang="tr-TR" dirty="0"/>
              <a:t> page</a:t>
            </a:r>
          </a:p>
          <a:p>
            <a:r>
              <a:rPr lang="tr-TR" dirty="0"/>
              <a:t>If you need help locating the most relevant database, contact  a </a:t>
            </a:r>
            <a:r>
              <a:rPr lang="tr-TR" dirty="0">
                <a:solidFill>
                  <a:schemeClr val="accent1"/>
                </a:solidFill>
                <a:hlinkClick r:id="rId5"/>
              </a:rPr>
              <a:t>Reference librarian</a:t>
            </a:r>
            <a:endParaRPr lang="tr-TR" dirty="0"/>
          </a:p>
          <a:p>
            <a:endParaRPr lang="tr-TR" dirty="0"/>
          </a:p>
        </p:txBody>
      </p:sp>
      <p:pic>
        <p:nvPicPr>
          <p:cNvPr id="5" name="Resim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65424" y="987425"/>
            <a:ext cx="7126576" cy="5413375"/>
          </a:xfrm>
          <a:prstGeom prst="rect">
            <a:avLst/>
          </a:prstGeom>
        </p:spPr>
      </p:pic>
      <p:sp>
        <p:nvSpPr>
          <p:cNvPr id="6" name="Metin kutusu 5"/>
          <p:cNvSpPr txBox="1"/>
          <p:nvPr/>
        </p:nvSpPr>
        <p:spPr>
          <a:xfrm>
            <a:off x="5864515" y="272534"/>
            <a:ext cx="5902036" cy="369332"/>
          </a:xfrm>
          <a:prstGeom prst="rect">
            <a:avLst/>
          </a:prstGeom>
          <a:noFill/>
        </p:spPr>
        <p:txBody>
          <a:bodyPr wrap="square" rtlCol="0">
            <a:spAutoFit/>
          </a:bodyPr>
          <a:lstStyle/>
          <a:p>
            <a:r>
              <a:rPr lang="tr-TR" dirty="0"/>
              <a:t>https://kutuphane.itu.edu.tr/en/research/databases#harf-A</a:t>
            </a:r>
          </a:p>
        </p:txBody>
      </p:sp>
      <p:sp>
        <p:nvSpPr>
          <p:cNvPr id="7" name="Slayt Numarası Yer Tutucusu 6"/>
          <p:cNvSpPr>
            <a:spLocks noGrp="1"/>
          </p:cNvSpPr>
          <p:nvPr>
            <p:ph type="sldNum" sz="quarter" idx="12"/>
          </p:nvPr>
        </p:nvSpPr>
        <p:spPr/>
        <p:txBody>
          <a:bodyPr/>
          <a:lstStyle/>
          <a:p>
            <a:fld id="{A61FB060-2128-4007-BB9F-EDDE578F1B72}" type="slidenum">
              <a:rPr lang="en-GB" smtClean="0"/>
              <a:t>40</a:t>
            </a:fld>
            <a:endParaRPr lang="en-GB"/>
          </a:p>
        </p:txBody>
      </p:sp>
    </p:spTree>
    <p:extLst>
      <p:ext uri="{BB962C8B-B14F-4D97-AF65-F5344CB8AC3E}">
        <p14:creationId xmlns:p14="http://schemas.microsoft.com/office/powerpoint/2010/main" val="237313302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838200" y="365125"/>
            <a:ext cx="10515600" cy="725121"/>
          </a:xfrm>
        </p:spPr>
        <p:txBody>
          <a:bodyPr/>
          <a:lstStyle/>
          <a:p>
            <a:r>
              <a:rPr lang="tr-TR" dirty="0"/>
              <a:t>Usefull infos about library databases</a:t>
            </a:r>
          </a:p>
        </p:txBody>
      </p:sp>
      <p:sp>
        <p:nvSpPr>
          <p:cNvPr id="3" name="İçerik Yer Tutucusu 2"/>
          <p:cNvSpPr>
            <a:spLocks noGrp="1"/>
          </p:cNvSpPr>
          <p:nvPr>
            <p:ph idx="1"/>
          </p:nvPr>
        </p:nvSpPr>
        <p:spPr>
          <a:xfrm>
            <a:off x="838200" y="1494692"/>
            <a:ext cx="10515600" cy="4682271"/>
          </a:xfrm>
        </p:spPr>
        <p:txBody>
          <a:bodyPr>
            <a:normAutofit fontScale="92500" lnSpcReduction="10000"/>
          </a:bodyPr>
          <a:lstStyle/>
          <a:p>
            <a:r>
              <a:rPr lang="tr-TR" dirty="0"/>
              <a:t>In some databases you can open an account and save the references beyond your current session. </a:t>
            </a:r>
          </a:p>
          <a:p>
            <a:r>
              <a:rPr lang="tr-TR" dirty="0"/>
              <a:t>You can export references in different formats. </a:t>
            </a:r>
          </a:p>
          <a:p>
            <a:r>
              <a:rPr lang="tr-TR" dirty="0"/>
              <a:t>You can export them to Reference Management programs. ITU Library offers </a:t>
            </a:r>
            <a:r>
              <a:rPr lang="tr-TR" dirty="0">
                <a:hlinkClick r:id="rId2"/>
              </a:rPr>
              <a:t>Mendeley</a:t>
            </a:r>
            <a:r>
              <a:rPr lang="tr-TR" dirty="0"/>
              <a:t> program.</a:t>
            </a:r>
          </a:p>
          <a:p>
            <a:r>
              <a:rPr lang="tr-TR" dirty="0"/>
              <a:t>Many databases offer libraries a choice which subsets they subscribe to and which not. More and more databases show the complete content to the public, including nonsubscribed parts. It is always possible to limit your search to the content that can be accessed.</a:t>
            </a:r>
          </a:p>
          <a:p>
            <a:r>
              <a:rPr lang="tr-TR" dirty="0"/>
              <a:t>You can tick or untick boxes like:</a:t>
            </a:r>
          </a:p>
          <a:p>
            <a:r>
              <a:rPr lang="tr-TR" dirty="0"/>
              <a:t>- hide unsubscribed content</a:t>
            </a:r>
          </a:p>
          <a:p>
            <a:r>
              <a:rPr lang="tr-TR" dirty="0"/>
              <a:t>- full access only</a:t>
            </a:r>
          </a:p>
          <a:p>
            <a:endParaRPr lang="tr-TR" dirty="0"/>
          </a:p>
        </p:txBody>
      </p:sp>
      <p:sp>
        <p:nvSpPr>
          <p:cNvPr id="4" name="Slayt Numarası Yer Tutucusu 3"/>
          <p:cNvSpPr>
            <a:spLocks noGrp="1"/>
          </p:cNvSpPr>
          <p:nvPr>
            <p:ph type="sldNum" sz="quarter" idx="12"/>
          </p:nvPr>
        </p:nvSpPr>
        <p:spPr/>
        <p:txBody>
          <a:bodyPr/>
          <a:lstStyle/>
          <a:p>
            <a:fld id="{A61FB060-2128-4007-BB9F-EDDE578F1B72}" type="slidenum">
              <a:rPr lang="en-GB" smtClean="0"/>
              <a:t>41</a:t>
            </a:fld>
            <a:endParaRPr lang="en-GB"/>
          </a:p>
        </p:txBody>
      </p:sp>
    </p:spTree>
    <p:extLst>
      <p:ext uri="{BB962C8B-B14F-4D97-AF65-F5344CB8AC3E}">
        <p14:creationId xmlns:p14="http://schemas.microsoft.com/office/powerpoint/2010/main" val="47121672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838200" y="365126"/>
            <a:ext cx="10515600" cy="584444"/>
          </a:xfrm>
        </p:spPr>
        <p:txBody>
          <a:bodyPr>
            <a:normAutofit fontScale="90000"/>
          </a:bodyPr>
          <a:lstStyle/>
          <a:p>
            <a:r>
              <a:rPr lang="tr-TR" dirty="0"/>
              <a:t>Type of İTÜ Library databases</a:t>
            </a:r>
          </a:p>
        </p:txBody>
      </p:sp>
      <p:sp>
        <p:nvSpPr>
          <p:cNvPr id="3" name="İçerik Yer Tutucusu 2"/>
          <p:cNvSpPr>
            <a:spLocks noGrp="1"/>
          </p:cNvSpPr>
          <p:nvPr>
            <p:ph idx="1"/>
          </p:nvPr>
        </p:nvSpPr>
        <p:spPr>
          <a:xfrm>
            <a:off x="838200" y="1266092"/>
            <a:ext cx="10515600" cy="4910871"/>
          </a:xfrm>
        </p:spPr>
        <p:txBody>
          <a:bodyPr>
            <a:normAutofit lnSpcReduction="10000"/>
          </a:bodyPr>
          <a:lstStyle/>
          <a:p>
            <a:r>
              <a:rPr lang="tr-TR" b="1" dirty="0"/>
              <a:t>bibliographic databases</a:t>
            </a:r>
            <a:r>
              <a:rPr lang="tr-TR" dirty="0"/>
              <a:t>; i.e. databases with references to publications</a:t>
            </a:r>
          </a:p>
          <a:p>
            <a:pPr marL="0" indent="0">
              <a:buNone/>
            </a:pPr>
            <a:r>
              <a:rPr lang="tr-TR" dirty="0"/>
              <a:t>e.g. Index/Abstract database Scopus, Web of Science</a:t>
            </a:r>
          </a:p>
          <a:p>
            <a:r>
              <a:rPr lang="tr-TR" b="1" dirty="0"/>
              <a:t>databases with the full text of publications</a:t>
            </a:r>
            <a:r>
              <a:rPr lang="tr-TR" dirty="0"/>
              <a:t>; ebooks, journals, standards, theses.</a:t>
            </a:r>
          </a:p>
          <a:p>
            <a:r>
              <a:rPr lang="tr-TR" dirty="0"/>
              <a:t>ProQuest Ebooks Central </a:t>
            </a:r>
          </a:p>
          <a:p>
            <a:r>
              <a:rPr lang="tr-TR" dirty="0" smtClean="0"/>
              <a:t>EBSCOhost </a:t>
            </a:r>
            <a:r>
              <a:rPr lang="tr-TR" dirty="0"/>
              <a:t>eBook Collection</a:t>
            </a:r>
          </a:p>
          <a:p>
            <a:r>
              <a:rPr lang="tr-TR" dirty="0"/>
              <a:t>Springer eBooks</a:t>
            </a:r>
          </a:p>
          <a:p>
            <a:r>
              <a:rPr lang="tr-TR" dirty="0"/>
              <a:t>Elsevier eBooks</a:t>
            </a:r>
          </a:p>
          <a:p>
            <a:r>
              <a:rPr lang="tr-TR" dirty="0"/>
              <a:t>Wiley eBooks</a:t>
            </a:r>
          </a:p>
          <a:p>
            <a:r>
              <a:rPr lang="tr-TR" dirty="0"/>
              <a:t>Cambridge Ebooks </a:t>
            </a:r>
          </a:p>
          <a:p>
            <a:pPr marL="0" indent="0">
              <a:buNone/>
            </a:pPr>
            <a:endParaRPr lang="tr-TR" dirty="0"/>
          </a:p>
          <a:p>
            <a:pPr marL="0" indent="0">
              <a:buNone/>
            </a:pPr>
            <a:endParaRPr lang="tr-TR" dirty="0"/>
          </a:p>
        </p:txBody>
      </p:sp>
      <p:sp>
        <p:nvSpPr>
          <p:cNvPr id="4" name="Slayt Numarası Yer Tutucusu 3"/>
          <p:cNvSpPr>
            <a:spLocks noGrp="1"/>
          </p:cNvSpPr>
          <p:nvPr>
            <p:ph type="sldNum" sz="quarter" idx="12"/>
          </p:nvPr>
        </p:nvSpPr>
        <p:spPr/>
        <p:txBody>
          <a:bodyPr/>
          <a:lstStyle/>
          <a:p>
            <a:fld id="{A61FB060-2128-4007-BB9F-EDDE578F1B72}" type="slidenum">
              <a:rPr lang="en-GB" smtClean="0"/>
              <a:t>42</a:t>
            </a:fld>
            <a:endParaRPr lang="en-GB"/>
          </a:p>
        </p:txBody>
      </p:sp>
    </p:spTree>
    <p:extLst>
      <p:ext uri="{BB962C8B-B14F-4D97-AF65-F5344CB8AC3E}">
        <p14:creationId xmlns:p14="http://schemas.microsoft.com/office/powerpoint/2010/main" val="339490615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Type of İTÜ Library databases</a:t>
            </a:r>
          </a:p>
        </p:txBody>
      </p:sp>
      <p:sp>
        <p:nvSpPr>
          <p:cNvPr id="3" name="İçerik Yer Tutucusu 2"/>
          <p:cNvSpPr>
            <a:spLocks noGrp="1"/>
          </p:cNvSpPr>
          <p:nvPr>
            <p:ph idx="1"/>
          </p:nvPr>
        </p:nvSpPr>
        <p:spPr/>
        <p:txBody>
          <a:bodyPr>
            <a:normAutofit fontScale="85000" lnSpcReduction="20000"/>
          </a:bodyPr>
          <a:lstStyle/>
          <a:p>
            <a:r>
              <a:rPr lang="tr-TR" dirty="0"/>
              <a:t>Science Direct </a:t>
            </a:r>
            <a:r>
              <a:rPr lang="tr-TR" dirty="0">
                <a:solidFill>
                  <a:srgbClr val="FF0000"/>
                </a:solidFill>
              </a:rPr>
              <a:t>e journals</a:t>
            </a:r>
          </a:p>
          <a:p>
            <a:r>
              <a:rPr lang="tr-TR" dirty="0"/>
              <a:t>Sage eJournals</a:t>
            </a:r>
          </a:p>
          <a:p>
            <a:r>
              <a:rPr lang="tr-TR" dirty="0"/>
              <a:t>Wiley eJournals</a:t>
            </a:r>
          </a:p>
          <a:p>
            <a:r>
              <a:rPr lang="tr-TR" dirty="0"/>
              <a:t>Taylor &amp; Francis eJournals</a:t>
            </a:r>
          </a:p>
          <a:p>
            <a:r>
              <a:rPr lang="tr-TR" dirty="0"/>
              <a:t>Oxford Academc Online eJournals</a:t>
            </a:r>
          </a:p>
          <a:p>
            <a:r>
              <a:rPr lang="tr-TR" dirty="0"/>
              <a:t>SIAM </a:t>
            </a:r>
            <a:r>
              <a:rPr lang="tr-TR" dirty="0" smtClean="0"/>
              <a:t>eJournals</a:t>
            </a:r>
            <a:endParaRPr lang="tr-TR" dirty="0"/>
          </a:p>
          <a:p>
            <a:r>
              <a:rPr lang="tr-TR" dirty="0"/>
              <a:t>ACM </a:t>
            </a:r>
            <a:r>
              <a:rPr lang="tr-TR" dirty="0" smtClean="0"/>
              <a:t>eJournals</a:t>
            </a:r>
            <a:endParaRPr lang="tr-TR" dirty="0"/>
          </a:p>
          <a:p>
            <a:r>
              <a:rPr lang="tr-TR" dirty="0"/>
              <a:t>ACS </a:t>
            </a:r>
            <a:r>
              <a:rPr lang="tr-TR" dirty="0" smtClean="0"/>
              <a:t>eJournals, ebooks</a:t>
            </a:r>
            <a:endParaRPr lang="tr-TR" dirty="0"/>
          </a:p>
          <a:p>
            <a:r>
              <a:rPr lang="tr-TR" dirty="0"/>
              <a:t>IEEE eJournals</a:t>
            </a:r>
          </a:p>
          <a:p>
            <a:r>
              <a:rPr lang="tr-TR" dirty="0"/>
              <a:t>ASTM </a:t>
            </a:r>
            <a:r>
              <a:rPr lang="tr-TR" dirty="0">
                <a:solidFill>
                  <a:srgbClr val="FF0000"/>
                </a:solidFill>
              </a:rPr>
              <a:t>Standards</a:t>
            </a:r>
          </a:p>
          <a:p>
            <a:r>
              <a:rPr lang="tr-TR" dirty="0"/>
              <a:t>BSOL Standards</a:t>
            </a:r>
          </a:p>
        </p:txBody>
      </p:sp>
      <p:sp>
        <p:nvSpPr>
          <p:cNvPr id="4" name="Slayt Numarası Yer Tutucusu 3"/>
          <p:cNvSpPr>
            <a:spLocks noGrp="1"/>
          </p:cNvSpPr>
          <p:nvPr>
            <p:ph type="sldNum" sz="quarter" idx="12"/>
          </p:nvPr>
        </p:nvSpPr>
        <p:spPr/>
        <p:txBody>
          <a:bodyPr/>
          <a:lstStyle/>
          <a:p>
            <a:fld id="{A61FB060-2128-4007-BB9F-EDDE578F1B72}" type="slidenum">
              <a:rPr lang="en-GB" smtClean="0"/>
              <a:t>43</a:t>
            </a:fld>
            <a:endParaRPr lang="en-GB"/>
          </a:p>
        </p:txBody>
      </p:sp>
    </p:spTree>
    <p:extLst>
      <p:ext uri="{BB962C8B-B14F-4D97-AF65-F5344CB8AC3E}">
        <p14:creationId xmlns:p14="http://schemas.microsoft.com/office/powerpoint/2010/main" val="33425909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Type of İTÜ Library databases</a:t>
            </a:r>
          </a:p>
        </p:txBody>
      </p:sp>
      <p:sp>
        <p:nvSpPr>
          <p:cNvPr id="3" name="İçerik Yer Tutucusu 2"/>
          <p:cNvSpPr>
            <a:spLocks noGrp="1"/>
          </p:cNvSpPr>
          <p:nvPr>
            <p:ph idx="1"/>
          </p:nvPr>
        </p:nvSpPr>
        <p:spPr/>
        <p:txBody>
          <a:bodyPr/>
          <a:lstStyle/>
          <a:p>
            <a:r>
              <a:rPr lang="tr-TR" dirty="0"/>
              <a:t>EMIS </a:t>
            </a:r>
            <a:r>
              <a:rPr lang="tr-TR" dirty="0" smtClean="0"/>
              <a:t>(</a:t>
            </a:r>
            <a:r>
              <a:rPr lang="tr-TR" dirty="0"/>
              <a:t>Emerging Market Information Systems) </a:t>
            </a:r>
            <a:r>
              <a:rPr lang="tr-TR" dirty="0" smtClean="0"/>
              <a:t>industrial/consumer market </a:t>
            </a:r>
            <a:r>
              <a:rPr lang="tr-TR" dirty="0" smtClean="0">
                <a:solidFill>
                  <a:srgbClr val="FF0000"/>
                </a:solidFill>
              </a:rPr>
              <a:t>statistics </a:t>
            </a:r>
            <a:endParaRPr lang="tr-TR" dirty="0">
              <a:solidFill>
                <a:srgbClr val="FF0000"/>
              </a:solidFill>
            </a:endParaRPr>
          </a:p>
          <a:p>
            <a:r>
              <a:rPr lang="tr-TR" dirty="0"/>
              <a:t>Web of Science, Scopus, Scival-</a:t>
            </a:r>
            <a:r>
              <a:rPr lang="tr-TR" dirty="0">
                <a:solidFill>
                  <a:srgbClr val="FF0000"/>
                </a:solidFill>
              </a:rPr>
              <a:t>Reserach Impact </a:t>
            </a:r>
          </a:p>
          <a:p>
            <a:r>
              <a:rPr lang="tr-TR" dirty="0" smtClean="0"/>
              <a:t>Mango Language </a:t>
            </a:r>
            <a:r>
              <a:rPr lang="tr-TR" dirty="0"/>
              <a:t>Learning </a:t>
            </a:r>
            <a:r>
              <a:rPr lang="tr-TR" dirty="0" smtClean="0"/>
              <a:t>Program(70 </a:t>
            </a:r>
            <a:r>
              <a:rPr lang="tr-TR" dirty="0"/>
              <a:t>languages)</a:t>
            </a:r>
          </a:p>
          <a:p>
            <a:r>
              <a:rPr lang="tr-TR" dirty="0"/>
              <a:t>JoVe-Journal of Visualized Experiments </a:t>
            </a:r>
            <a:r>
              <a:rPr lang="tr-TR" dirty="0">
                <a:solidFill>
                  <a:srgbClr val="FF0000"/>
                </a:solidFill>
              </a:rPr>
              <a:t>video journal</a:t>
            </a:r>
          </a:p>
          <a:p>
            <a:pPr marL="0" indent="0">
              <a:buNone/>
            </a:pPr>
            <a:r>
              <a:rPr lang="tr-TR" dirty="0"/>
              <a:t>Open Access Resources; </a:t>
            </a:r>
          </a:p>
          <a:p>
            <a:r>
              <a:rPr lang="tr-TR" dirty="0"/>
              <a:t>DOAJ, DOAB, Google Books, Arxiv, Aperta. Etc.</a:t>
            </a:r>
          </a:p>
        </p:txBody>
      </p:sp>
      <p:sp>
        <p:nvSpPr>
          <p:cNvPr id="4" name="Slayt Numarası Yer Tutucusu 3"/>
          <p:cNvSpPr>
            <a:spLocks noGrp="1"/>
          </p:cNvSpPr>
          <p:nvPr>
            <p:ph type="sldNum" sz="quarter" idx="12"/>
          </p:nvPr>
        </p:nvSpPr>
        <p:spPr/>
        <p:txBody>
          <a:bodyPr/>
          <a:lstStyle/>
          <a:p>
            <a:fld id="{A61FB060-2128-4007-BB9F-EDDE578F1B72}" type="slidenum">
              <a:rPr lang="en-GB" smtClean="0"/>
              <a:t>44</a:t>
            </a:fld>
            <a:endParaRPr lang="en-GB"/>
          </a:p>
        </p:txBody>
      </p:sp>
    </p:spTree>
    <p:extLst>
      <p:ext uri="{BB962C8B-B14F-4D97-AF65-F5344CB8AC3E}">
        <p14:creationId xmlns:p14="http://schemas.microsoft.com/office/powerpoint/2010/main" val="372578622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 y="0"/>
            <a:ext cx="3745522" cy="615462"/>
          </a:xfrm>
        </p:spPr>
        <p:txBody>
          <a:bodyPr>
            <a:normAutofit/>
          </a:bodyPr>
          <a:lstStyle/>
          <a:p>
            <a:r>
              <a:rPr lang="tr-TR" sz="2000" b="1" dirty="0" smtClean="0">
                <a:solidFill>
                  <a:srgbClr val="00B0F0"/>
                </a:solidFill>
              </a:rPr>
              <a:t>Databases </a:t>
            </a:r>
            <a:r>
              <a:rPr lang="tr-TR" sz="2000" b="1" dirty="0">
                <a:solidFill>
                  <a:srgbClr val="00B0F0"/>
                </a:solidFill>
              </a:rPr>
              <a:t>New </a:t>
            </a:r>
            <a:r>
              <a:rPr lang="tr-TR" sz="2000" b="1" dirty="0" smtClean="0">
                <a:solidFill>
                  <a:srgbClr val="00B0F0"/>
                </a:solidFill>
              </a:rPr>
              <a:t>Subscriptions</a:t>
            </a:r>
            <a:endParaRPr lang="tr-TR" sz="2000" b="1" dirty="0">
              <a:solidFill>
                <a:srgbClr val="00B0F0"/>
              </a:solidFill>
            </a:endParaRPr>
          </a:p>
        </p:txBody>
      </p:sp>
      <p:pic>
        <p:nvPicPr>
          <p:cNvPr id="6" name="İçerik Yer Tutucusu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89586" y="32284"/>
            <a:ext cx="7822222" cy="3145891"/>
          </a:xfrm>
        </p:spPr>
      </p:pic>
      <p:sp>
        <p:nvSpPr>
          <p:cNvPr id="5" name="Metin Yer Tutucusu 4"/>
          <p:cNvSpPr>
            <a:spLocks noGrp="1"/>
          </p:cNvSpPr>
          <p:nvPr>
            <p:ph type="body" sz="half" idx="2"/>
          </p:nvPr>
        </p:nvSpPr>
        <p:spPr>
          <a:xfrm>
            <a:off x="-1" y="741633"/>
            <a:ext cx="4659923" cy="2404256"/>
          </a:xfrm>
        </p:spPr>
        <p:txBody>
          <a:bodyPr>
            <a:normAutofit/>
          </a:bodyPr>
          <a:lstStyle/>
          <a:p>
            <a:pPr marL="285750" indent="-285750">
              <a:buFont typeface="Arial" panose="020B0604020202020204" pitchFamily="34" charset="0"/>
              <a:buChar char="•"/>
            </a:pPr>
            <a:r>
              <a:rPr lang="tr-TR" b="1" dirty="0">
                <a:hlinkClick r:id="rId3"/>
              </a:rPr>
              <a:t>McGraw Hill Access Engineering</a:t>
            </a:r>
            <a:r>
              <a:rPr lang="tr-TR" b="1" dirty="0"/>
              <a:t>(textbooks)</a:t>
            </a:r>
          </a:p>
          <a:p>
            <a:pPr marL="285750" indent="-285750">
              <a:buFont typeface="Arial" panose="020B0604020202020204" pitchFamily="34" charset="0"/>
              <a:buChar char="•"/>
            </a:pPr>
            <a:r>
              <a:rPr lang="tr-TR" b="1" dirty="0">
                <a:hlinkClick r:id="rId4"/>
              </a:rPr>
              <a:t>Knovel Ebooks</a:t>
            </a:r>
            <a:endParaRPr lang="tr-TR" b="1" dirty="0"/>
          </a:p>
          <a:p>
            <a:pPr marL="285750" indent="-285750">
              <a:buFont typeface="Arial" panose="020B0604020202020204" pitchFamily="34" charset="0"/>
              <a:buChar char="•"/>
            </a:pPr>
            <a:r>
              <a:rPr lang="tr-TR" b="1" dirty="0"/>
              <a:t>Geoscience World</a:t>
            </a:r>
          </a:p>
          <a:p>
            <a:pPr marL="285750" indent="-285750">
              <a:buFont typeface="Arial" panose="020B0604020202020204" pitchFamily="34" charset="0"/>
              <a:buChar char="•"/>
            </a:pPr>
            <a:r>
              <a:rPr lang="tr-TR" b="1" dirty="0">
                <a:hlinkClick r:id="rId5"/>
              </a:rPr>
              <a:t>Military Big Data</a:t>
            </a:r>
            <a:endParaRPr lang="tr-TR" b="1" dirty="0"/>
          </a:p>
          <a:p>
            <a:pPr marL="285750" indent="-285750">
              <a:buFont typeface="Arial" panose="020B0604020202020204" pitchFamily="34" charset="0"/>
              <a:buChar char="•"/>
            </a:pPr>
            <a:r>
              <a:rPr lang="tr-TR" b="1" dirty="0">
                <a:hlinkClick r:id="rId6"/>
              </a:rPr>
              <a:t>Press Reader</a:t>
            </a:r>
            <a:r>
              <a:rPr lang="tr-TR" b="1" dirty="0"/>
              <a:t>(international/national newpapers, journals, magazines)</a:t>
            </a:r>
          </a:p>
          <a:p>
            <a:pPr marL="285750" indent="-285750">
              <a:buFont typeface="Arial" panose="020B0604020202020204" pitchFamily="34" charset="0"/>
              <a:buChar char="•"/>
            </a:pPr>
            <a:r>
              <a:rPr lang="tr-TR" b="1" dirty="0">
                <a:hlinkClick r:id="rId7"/>
              </a:rPr>
              <a:t>ProQuest Central(</a:t>
            </a:r>
            <a:r>
              <a:rPr lang="tr-TR" b="1" dirty="0"/>
              <a:t>journal,book, report)</a:t>
            </a:r>
            <a:endParaRPr lang="tr-TR" dirty="0"/>
          </a:p>
          <a:p>
            <a:endParaRPr lang="tr-TR" dirty="0"/>
          </a:p>
        </p:txBody>
      </p:sp>
      <p:sp>
        <p:nvSpPr>
          <p:cNvPr id="4" name="Slayt Numarası Yer Tutucusu 3"/>
          <p:cNvSpPr>
            <a:spLocks noGrp="1"/>
          </p:cNvSpPr>
          <p:nvPr>
            <p:ph type="sldNum" sz="quarter" idx="12"/>
          </p:nvPr>
        </p:nvSpPr>
        <p:spPr/>
        <p:txBody>
          <a:bodyPr/>
          <a:lstStyle/>
          <a:p>
            <a:fld id="{A61FB060-2128-4007-BB9F-EDDE578F1B72}" type="slidenum">
              <a:rPr lang="en-GB" smtClean="0"/>
              <a:t>45</a:t>
            </a:fld>
            <a:endParaRPr lang="en-GB"/>
          </a:p>
        </p:txBody>
      </p:sp>
      <p:pic>
        <p:nvPicPr>
          <p:cNvPr id="7" name="Resim 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958745" y="3145891"/>
            <a:ext cx="5233255" cy="3712109"/>
          </a:xfrm>
          <a:prstGeom prst="rect">
            <a:avLst/>
          </a:prstGeom>
        </p:spPr>
      </p:pic>
      <p:pic>
        <p:nvPicPr>
          <p:cNvPr id="8" name="Resim 7"/>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0" y="3145890"/>
            <a:ext cx="6958745" cy="3972017"/>
          </a:xfrm>
          <a:prstGeom prst="rect">
            <a:avLst/>
          </a:prstGeom>
        </p:spPr>
      </p:pic>
    </p:spTree>
    <p:extLst>
      <p:ext uri="{BB962C8B-B14F-4D97-AF65-F5344CB8AC3E}">
        <p14:creationId xmlns:p14="http://schemas.microsoft.com/office/powerpoint/2010/main" val="83492501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630381" y="545235"/>
            <a:ext cx="10515600" cy="576984"/>
          </a:xfrm>
        </p:spPr>
        <p:txBody>
          <a:bodyPr>
            <a:normAutofit fontScale="90000"/>
          </a:bodyPr>
          <a:lstStyle/>
          <a:p>
            <a:pPr algn="ctr"/>
            <a:r>
              <a:rPr lang="tr-TR" sz="4000" dirty="0"/>
              <a:t>Combining Keywords</a:t>
            </a:r>
            <a:br>
              <a:rPr lang="tr-TR" sz="4000" dirty="0"/>
            </a:br>
            <a:endParaRPr lang="tr-TR" sz="4000" dirty="0"/>
          </a:p>
        </p:txBody>
      </p:sp>
      <p:sp>
        <p:nvSpPr>
          <p:cNvPr id="3" name="İçerik Yer Tutucusu 2"/>
          <p:cNvSpPr>
            <a:spLocks noGrp="1"/>
          </p:cNvSpPr>
          <p:nvPr>
            <p:ph idx="1"/>
          </p:nvPr>
        </p:nvSpPr>
        <p:spPr>
          <a:xfrm>
            <a:off x="858982" y="1454726"/>
            <a:ext cx="11069782" cy="5403273"/>
          </a:xfrm>
        </p:spPr>
        <p:txBody>
          <a:bodyPr>
            <a:normAutofit fontScale="85000" lnSpcReduction="20000"/>
          </a:bodyPr>
          <a:lstStyle/>
          <a:p>
            <a:pPr marL="0" indent="0">
              <a:buNone/>
            </a:pPr>
            <a:r>
              <a:rPr lang="tr-TR" dirty="0"/>
              <a:t>When researching, we are like detectives trying to combine the right terms in the right place to find the information we need. This information will help you combine search terms to find relevant sources.</a:t>
            </a:r>
          </a:p>
          <a:p>
            <a:r>
              <a:rPr lang="tr-TR" b="1" dirty="0"/>
              <a:t>Broad Search</a:t>
            </a:r>
            <a:endParaRPr lang="tr-TR" dirty="0"/>
          </a:p>
          <a:p>
            <a:pPr marL="0" indent="0">
              <a:buNone/>
            </a:pPr>
            <a:r>
              <a:rPr lang="tr-TR" dirty="0"/>
              <a:t>Search for information using the single most important term related to your topic. Use this type of search when looking for basic background information.</a:t>
            </a:r>
          </a:p>
          <a:p>
            <a:r>
              <a:rPr lang="tr-TR" b="1" dirty="0"/>
              <a:t>Specific Search</a:t>
            </a:r>
            <a:endParaRPr lang="tr-TR" dirty="0"/>
          </a:p>
          <a:p>
            <a:pPr marL="0" indent="0">
              <a:buNone/>
            </a:pPr>
            <a:r>
              <a:rPr lang="tr-TR" dirty="0"/>
              <a:t>Search for information by combining key concepts using the words you have brainstormed. Each concept/word should be separated by the word </a:t>
            </a:r>
            <a:r>
              <a:rPr lang="tr-TR" b="1" dirty="0"/>
              <a:t>"AND"</a:t>
            </a:r>
            <a:r>
              <a:rPr lang="tr-TR" dirty="0"/>
              <a:t>. Use this kind of search when looking for specific evidence related to your claim or thesis.</a:t>
            </a:r>
          </a:p>
          <a:p>
            <a:r>
              <a:rPr lang="tr-TR" b="1" dirty="0"/>
              <a:t>Getting Too Many Irrelevant Results?</a:t>
            </a:r>
            <a:endParaRPr lang="tr-TR" dirty="0"/>
          </a:p>
          <a:p>
            <a:pPr marL="0" indent="0">
              <a:buNone/>
            </a:pPr>
            <a:r>
              <a:rPr lang="tr-TR" dirty="0"/>
              <a:t>Add more </a:t>
            </a:r>
            <a:r>
              <a:rPr lang="tr-TR" b="1" dirty="0"/>
              <a:t>specific </a:t>
            </a:r>
            <a:r>
              <a:rPr lang="tr-TR" dirty="0"/>
              <a:t>search terms, use </a:t>
            </a:r>
            <a:r>
              <a:rPr lang="tr-TR" b="1" dirty="0"/>
              <a:t>limiters</a:t>
            </a:r>
            <a:r>
              <a:rPr lang="tr-TR" dirty="0"/>
              <a:t> (e.g. between specific years, or peer-reviewed articles only, search for an </a:t>
            </a:r>
            <a:r>
              <a:rPr lang="tr-TR" b="1" dirty="0"/>
              <a:t>exact phrase</a:t>
            </a:r>
            <a:r>
              <a:rPr lang="tr-TR" dirty="0"/>
              <a:t> (use double quotation marks).</a:t>
            </a:r>
          </a:p>
          <a:p>
            <a:r>
              <a:rPr lang="tr-TR" b="1" dirty="0"/>
              <a:t>Getting Too Few Relevant Results?</a:t>
            </a:r>
            <a:endParaRPr lang="tr-TR" dirty="0"/>
          </a:p>
          <a:p>
            <a:pPr marL="0" indent="0">
              <a:buNone/>
            </a:pPr>
            <a:r>
              <a:rPr lang="tr-TR" dirty="0"/>
              <a:t>Change or remove some search terms, search with OR, use </a:t>
            </a:r>
            <a:r>
              <a:rPr lang="tr-TR" b="1" dirty="0"/>
              <a:t>synonyms,</a:t>
            </a:r>
            <a:r>
              <a:rPr lang="tr-TR" dirty="0"/>
              <a:t>  use </a:t>
            </a:r>
            <a:r>
              <a:rPr lang="tr-TR" b="1" dirty="0"/>
              <a:t>Truncation/Wildcards  </a:t>
            </a:r>
            <a:r>
              <a:rPr lang="tr-TR" dirty="0"/>
              <a:t>.</a:t>
            </a:r>
          </a:p>
          <a:p>
            <a:endParaRPr lang="tr-TR" dirty="0"/>
          </a:p>
        </p:txBody>
      </p:sp>
      <p:sp>
        <p:nvSpPr>
          <p:cNvPr id="4" name="Slayt Numarası Yer Tutucusu 3"/>
          <p:cNvSpPr>
            <a:spLocks noGrp="1"/>
          </p:cNvSpPr>
          <p:nvPr>
            <p:ph type="sldNum" sz="quarter" idx="12"/>
          </p:nvPr>
        </p:nvSpPr>
        <p:spPr/>
        <p:txBody>
          <a:bodyPr/>
          <a:lstStyle/>
          <a:p>
            <a:fld id="{A61FB060-2128-4007-BB9F-EDDE578F1B72}" type="slidenum">
              <a:rPr lang="en-GB" smtClean="0"/>
              <a:t>46</a:t>
            </a:fld>
            <a:endParaRPr lang="en-GB"/>
          </a:p>
        </p:txBody>
      </p:sp>
    </p:spTree>
    <p:extLst>
      <p:ext uri="{BB962C8B-B14F-4D97-AF65-F5344CB8AC3E}">
        <p14:creationId xmlns:p14="http://schemas.microsoft.com/office/powerpoint/2010/main" val="164399130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Unvan 4">
            <a:extLst>
              <a:ext uri="{FF2B5EF4-FFF2-40B4-BE49-F238E27FC236}">
                <a16:creationId xmlns:a16="http://schemas.microsoft.com/office/drawing/2014/main" id="{08CDC500-1A72-4E93-B90A-07D15EE2049E}"/>
              </a:ext>
            </a:extLst>
          </p:cNvPr>
          <p:cNvSpPr>
            <a:spLocks noGrp="1"/>
          </p:cNvSpPr>
          <p:nvPr>
            <p:ph type="title"/>
          </p:nvPr>
        </p:nvSpPr>
        <p:spPr>
          <a:xfrm>
            <a:off x="465665" y="273051"/>
            <a:ext cx="11280858" cy="957872"/>
          </a:xfrm>
        </p:spPr>
        <p:txBody>
          <a:bodyPr>
            <a:noAutofit/>
          </a:bodyPr>
          <a:lstStyle/>
          <a:p>
            <a:r>
              <a:rPr lang="tr-TR" sz="3600" dirty="0" smtClean="0"/>
              <a:t>Make your reseach more specific--- Use </a:t>
            </a:r>
            <a:r>
              <a:rPr lang="en-GB" sz="3600" dirty="0"/>
              <a:t>Boolean Operators </a:t>
            </a:r>
          </a:p>
        </p:txBody>
      </p:sp>
      <p:sp>
        <p:nvSpPr>
          <p:cNvPr id="6" name="İçerik Yer Tutucusu 5">
            <a:extLst>
              <a:ext uri="{FF2B5EF4-FFF2-40B4-BE49-F238E27FC236}">
                <a16:creationId xmlns:a16="http://schemas.microsoft.com/office/drawing/2014/main" id="{7B5B6994-6211-4F22-9A59-12F6465F937F}"/>
              </a:ext>
            </a:extLst>
          </p:cNvPr>
          <p:cNvSpPr>
            <a:spLocks noGrp="1"/>
          </p:cNvSpPr>
          <p:nvPr>
            <p:ph idx="1"/>
          </p:nvPr>
        </p:nvSpPr>
        <p:spPr>
          <a:xfrm>
            <a:off x="465666" y="1027905"/>
            <a:ext cx="10888133" cy="5830095"/>
          </a:xfrm>
        </p:spPr>
        <p:txBody>
          <a:bodyPr>
            <a:normAutofit fontScale="77500" lnSpcReduction="20000"/>
          </a:bodyPr>
          <a:lstStyle/>
          <a:p>
            <a:pPr marL="0" indent="0">
              <a:buNone/>
            </a:pPr>
            <a:endParaRPr lang="tr-TR" dirty="0"/>
          </a:p>
          <a:p>
            <a:pPr marL="0" indent="0">
              <a:buNone/>
            </a:pPr>
            <a:r>
              <a:rPr lang="en-GB" dirty="0"/>
              <a:t>Boolean operators are logical algorithms that name comes from mathematician George Boole who lived in 18. century.</a:t>
            </a:r>
            <a:r>
              <a:rPr lang="tr-TR" dirty="0"/>
              <a:t> </a:t>
            </a:r>
            <a:r>
              <a:rPr lang="en-GB" dirty="0"/>
              <a:t>These operators have known conjunctions as AND, OR, NOT.</a:t>
            </a:r>
            <a:r>
              <a:rPr lang="tr-TR" dirty="0"/>
              <a:t> </a:t>
            </a:r>
            <a:r>
              <a:rPr lang="en-GB" dirty="0"/>
              <a:t>Boolean Operators enable a researcher to use data effectively and efficiently in the research process.</a:t>
            </a:r>
          </a:p>
          <a:p>
            <a:pPr marL="0" indent="0">
              <a:buNone/>
            </a:pPr>
            <a:r>
              <a:rPr lang="en-GB" dirty="0"/>
              <a:t/>
            </a:r>
            <a:br>
              <a:rPr lang="en-GB" dirty="0"/>
            </a:br>
            <a:r>
              <a:rPr lang="en-GB" dirty="0"/>
              <a:t>Using </a:t>
            </a:r>
            <a:r>
              <a:rPr lang="en-GB" b="1" dirty="0"/>
              <a:t>AND </a:t>
            </a:r>
            <a:r>
              <a:rPr lang="en-GB" dirty="0"/>
              <a:t>: </a:t>
            </a:r>
          </a:p>
          <a:p>
            <a:pPr fontAlgn="base"/>
            <a:r>
              <a:rPr lang="en-GB" dirty="0"/>
              <a:t>narrow your results</a:t>
            </a:r>
          </a:p>
          <a:p>
            <a:pPr fontAlgn="base"/>
            <a:r>
              <a:rPr lang="en-GB" dirty="0"/>
              <a:t>tell the database that ALL search terms must be present in the resulting records</a:t>
            </a:r>
          </a:p>
          <a:p>
            <a:pPr marL="0" indent="0">
              <a:buNone/>
            </a:pPr>
            <a:r>
              <a:rPr lang="en-GB" b="1" dirty="0"/>
              <a:t>example : research AND ethics</a:t>
            </a:r>
            <a:r>
              <a:rPr lang="tr-TR" b="1" dirty="0"/>
              <a:t>- </a:t>
            </a:r>
            <a:r>
              <a:rPr lang="tr-TR" dirty="0"/>
              <a:t>combines these two words</a:t>
            </a:r>
            <a:endParaRPr lang="en-GB" b="1" dirty="0"/>
          </a:p>
          <a:p>
            <a:pPr marL="0" indent="0">
              <a:buNone/>
            </a:pPr>
            <a:r>
              <a:rPr lang="en-GB" dirty="0"/>
              <a:t/>
            </a:r>
            <a:br>
              <a:rPr lang="en-GB" dirty="0"/>
            </a:br>
            <a:r>
              <a:rPr lang="en-GB" dirty="0"/>
              <a:t>Using </a:t>
            </a:r>
            <a:r>
              <a:rPr lang="en-GB" b="1" dirty="0"/>
              <a:t>OR</a:t>
            </a:r>
            <a:r>
              <a:rPr lang="en-GB" dirty="0"/>
              <a:t> : </a:t>
            </a:r>
          </a:p>
          <a:p>
            <a:pPr marL="0" indent="0">
              <a:buNone/>
            </a:pPr>
            <a:r>
              <a:rPr lang="en-GB" dirty="0"/>
              <a:t/>
            </a:r>
            <a:br>
              <a:rPr lang="en-GB" dirty="0"/>
            </a:br>
            <a:r>
              <a:rPr lang="en-GB" dirty="0"/>
              <a:t>connect two or more similar concepts (synonyms)</a:t>
            </a:r>
          </a:p>
          <a:p>
            <a:pPr fontAlgn="base"/>
            <a:r>
              <a:rPr lang="en-GB" dirty="0"/>
              <a:t>broaden your results, telling the database that ANY of your search terms can be present in the resulting records</a:t>
            </a:r>
          </a:p>
          <a:p>
            <a:pPr marL="0" indent="0">
              <a:buNone/>
            </a:pPr>
            <a:r>
              <a:rPr lang="en-GB" b="1" dirty="0"/>
              <a:t>example: research OR survey OR search</a:t>
            </a:r>
          </a:p>
          <a:p>
            <a:pPr marL="0" indent="0">
              <a:buNone/>
            </a:pPr>
            <a:r>
              <a:rPr lang="en-GB" b="1" dirty="0"/>
              <a:t/>
            </a:r>
            <a:br>
              <a:rPr lang="en-GB" b="1" dirty="0"/>
            </a:br>
            <a:endParaRPr lang="en-GB" b="1" dirty="0"/>
          </a:p>
        </p:txBody>
      </p:sp>
      <p:sp>
        <p:nvSpPr>
          <p:cNvPr id="2" name="Slayt Numarası Yer Tutucusu 1"/>
          <p:cNvSpPr>
            <a:spLocks noGrp="1"/>
          </p:cNvSpPr>
          <p:nvPr>
            <p:ph type="sldNum" sz="quarter" idx="12"/>
          </p:nvPr>
        </p:nvSpPr>
        <p:spPr/>
        <p:txBody>
          <a:bodyPr/>
          <a:lstStyle/>
          <a:p>
            <a:fld id="{A61FB060-2128-4007-BB9F-EDDE578F1B72}" type="slidenum">
              <a:rPr lang="en-GB" smtClean="0"/>
              <a:t>47</a:t>
            </a:fld>
            <a:endParaRPr lang="en-GB"/>
          </a:p>
        </p:txBody>
      </p:sp>
    </p:spTree>
    <p:extLst>
      <p:ext uri="{BB962C8B-B14F-4D97-AF65-F5344CB8AC3E}">
        <p14:creationId xmlns:p14="http://schemas.microsoft.com/office/powerpoint/2010/main" val="272958718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en-GB" dirty="0"/>
              <a:t>Boolean Operators </a:t>
            </a:r>
            <a:br>
              <a:rPr lang="en-GB" dirty="0"/>
            </a:br>
            <a:endParaRPr lang="tr-TR" dirty="0"/>
          </a:p>
        </p:txBody>
      </p:sp>
      <p:sp>
        <p:nvSpPr>
          <p:cNvPr id="3" name="İçerik Yer Tutucusu 2"/>
          <p:cNvSpPr>
            <a:spLocks noGrp="1"/>
          </p:cNvSpPr>
          <p:nvPr>
            <p:ph idx="1"/>
          </p:nvPr>
        </p:nvSpPr>
        <p:spPr/>
        <p:txBody>
          <a:bodyPr/>
          <a:lstStyle/>
          <a:p>
            <a:pPr marL="0" indent="0">
              <a:buNone/>
            </a:pPr>
            <a:r>
              <a:rPr lang="en-GB" dirty="0"/>
              <a:t>Using </a:t>
            </a:r>
            <a:r>
              <a:rPr lang="en-GB" b="1" dirty="0"/>
              <a:t>NOT</a:t>
            </a:r>
            <a:r>
              <a:rPr lang="en-GB" dirty="0"/>
              <a:t> : </a:t>
            </a:r>
          </a:p>
          <a:p>
            <a:pPr fontAlgn="base"/>
            <a:r>
              <a:rPr lang="en-GB" dirty="0"/>
              <a:t>exclude words from your search</a:t>
            </a:r>
          </a:p>
          <a:p>
            <a:pPr fontAlgn="base"/>
            <a:r>
              <a:rPr lang="en-GB" dirty="0"/>
              <a:t>narrow your search, telling the database to ignore concepts that may be implied by your search terms</a:t>
            </a:r>
          </a:p>
          <a:p>
            <a:pPr marL="0" indent="0">
              <a:buNone/>
            </a:pPr>
            <a:r>
              <a:rPr lang="en-GB" b="1" dirty="0"/>
              <a:t>example:  cloning NOT sheep</a:t>
            </a:r>
          </a:p>
          <a:p>
            <a:endParaRPr lang="tr-TR" b="1" dirty="0"/>
          </a:p>
        </p:txBody>
      </p:sp>
      <p:sp>
        <p:nvSpPr>
          <p:cNvPr id="4" name="Slayt Numarası Yer Tutucusu 3"/>
          <p:cNvSpPr>
            <a:spLocks noGrp="1"/>
          </p:cNvSpPr>
          <p:nvPr>
            <p:ph type="sldNum" sz="quarter" idx="12"/>
          </p:nvPr>
        </p:nvSpPr>
        <p:spPr/>
        <p:txBody>
          <a:bodyPr/>
          <a:lstStyle/>
          <a:p>
            <a:fld id="{A61FB060-2128-4007-BB9F-EDDE578F1B72}" type="slidenum">
              <a:rPr lang="en-GB" smtClean="0"/>
              <a:t>48</a:t>
            </a:fld>
            <a:endParaRPr lang="en-GB"/>
          </a:p>
        </p:txBody>
      </p:sp>
    </p:spTree>
    <p:extLst>
      <p:ext uri="{BB962C8B-B14F-4D97-AF65-F5344CB8AC3E}">
        <p14:creationId xmlns:p14="http://schemas.microsoft.com/office/powerpoint/2010/main" val="312583341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As an image of </a:t>
            </a:r>
            <a:r>
              <a:rPr lang="en-GB" dirty="0"/>
              <a:t>Boolean Operators </a:t>
            </a:r>
            <a:br>
              <a:rPr lang="en-GB" dirty="0"/>
            </a:br>
            <a:endParaRPr lang="tr-TR" dirty="0"/>
          </a:p>
        </p:txBody>
      </p:sp>
      <p:pic>
        <p:nvPicPr>
          <p:cNvPr id="4" name="İçerik Yer Tutucusu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38201" y="1690688"/>
            <a:ext cx="10380784" cy="4921127"/>
          </a:xfrm>
        </p:spPr>
      </p:pic>
      <p:sp>
        <p:nvSpPr>
          <p:cNvPr id="3" name="Slayt Numarası Yer Tutucusu 2"/>
          <p:cNvSpPr>
            <a:spLocks noGrp="1"/>
          </p:cNvSpPr>
          <p:nvPr>
            <p:ph type="sldNum" sz="quarter" idx="12"/>
          </p:nvPr>
        </p:nvSpPr>
        <p:spPr/>
        <p:txBody>
          <a:bodyPr/>
          <a:lstStyle/>
          <a:p>
            <a:fld id="{A61FB060-2128-4007-BB9F-EDDE578F1B72}" type="slidenum">
              <a:rPr lang="en-GB" smtClean="0"/>
              <a:t>49</a:t>
            </a:fld>
            <a:endParaRPr lang="en-GB"/>
          </a:p>
        </p:txBody>
      </p:sp>
    </p:spTree>
    <p:extLst>
      <p:ext uri="{BB962C8B-B14F-4D97-AF65-F5344CB8AC3E}">
        <p14:creationId xmlns:p14="http://schemas.microsoft.com/office/powerpoint/2010/main" val="4283557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r>
              <a:rPr lang="tr-TR" sz="4000" dirty="0"/>
              <a:t>At the same time</a:t>
            </a:r>
          </a:p>
        </p:txBody>
      </p:sp>
      <p:sp>
        <p:nvSpPr>
          <p:cNvPr id="3" name="İçerik Yer Tutucusu 2"/>
          <p:cNvSpPr>
            <a:spLocks noGrp="1"/>
          </p:cNvSpPr>
          <p:nvPr>
            <p:ph idx="1"/>
          </p:nvPr>
        </p:nvSpPr>
        <p:spPr/>
        <p:txBody>
          <a:bodyPr/>
          <a:lstStyle/>
          <a:p>
            <a:r>
              <a:rPr lang="tr-TR" dirty="0"/>
              <a:t>Journal prices have increased significantly</a:t>
            </a:r>
          </a:p>
          <a:p>
            <a:r>
              <a:rPr lang="tr-TR" dirty="0"/>
              <a:t>Alternative models have emerged for disseminating scholarship</a:t>
            </a:r>
          </a:p>
          <a:p>
            <a:r>
              <a:rPr lang="tr-TR" dirty="0"/>
              <a:t>Faculty members are concerned about tenure and promotion</a:t>
            </a:r>
          </a:p>
          <a:p>
            <a:r>
              <a:rPr lang="tr-TR" dirty="0"/>
              <a:t>Scholars have lost control of the process</a:t>
            </a:r>
          </a:p>
          <a:p>
            <a:endParaRPr lang="tr-TR" dirty="0"/>
          </a:p>
          <a:p>
            <a:endParaRPr lang="tr-TR" dirty="0"/>
          </a:p>
        </p:txBody>
      </p:sp>
      <p:sp>
        <p:nvSpPr>
          <p:cNvPr id="4" name="Metin kutusu 3"/>
          <p:cNvSpPr txBox="1"/>
          <p:nvPr/>
        </p:nvSpPr>
        <p:spPr>
          <a:xfrm>
            <a:off x="12032672" y="0"/>
            <a:ext cx="318655" cy="246221"/>
          </a:xfrm>
          <a:prstGeom prst="rect">
            <a:avLst/>
          </a:prstGeom>
          <a:noFill/>
        </p:spPr>
        <p:txBody>
          <a:bodyPr wrap="square" rtlCol="0">
            <a:spAutoFit/>
          </a:bodyPr>
          <a:lstStyle/>
          <a:p>
            <a:r>
              <a:rPr lang="tr-TR" sz="1000" dirty="0"/>
              <a:t>7</a:t>
            </a:r>
          </a:p>
        </p:txBody>
      </p:sp>
      <p:sp>
        <p:nvSpPr>
          <p:cNvPr id="5" name="Slayt Numarası Yer Tutucusu 4"/>
          <p:cNvSpPr>
            <a:spLocks noGrp="1"/>
          </p:cNvSpPr>
          <p:nvPr>
            <p:ph type="sldNum" sz="quarter" idx="12"/>
          </p:nvPr>
        </p:nvSpPr>
        <p:spPr/>
        <p:txBody>
          <a:bodyPr/>
          <a:lstStyle/>
          <a:p>
            <a:fld id="{A61FB060-2128-4007-BB9F-EDDE578F1B72}" type="slidenum">
              <a:rPr lang="en-GB" smtClean="0"/>
              <a:t>5</a:t>
            </a:fld>
            <a:endParaRPr lang="en-GB"/>
          </a:p>
        </p:txBody>
      </p:sp>
    </p:spTree>
    <p:extLst>
      <p:ext uri="{BB962C8B-B14F-4D97-AF65-F5344CB8AC3E}">
        <p14:creationId xmlns:p14="http://schemas.microsoft.com/office/powerpoint/2010/main" val="207152477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838200" y="365125"/>
            <a:ext cx="10515600" cy="895639"/>
          </a:xfrm>
        </p:spPr>
        <p:txBody>
          <a:bodyPr>
            <a:normAutofit fontScale="90000"/>
          </a:bodyPr>
          <a:lstStyle/>
          <a:p>
            <a:r>
              <a:rPr lang="tr-TR" sz="3600" dirty="0"/>
              <a:t>Use </a:t>
            </a:r>
            <a:r>
              <a:rPr lang="en-GB" sz="3600" dirty="0"/>
              <a:t>Truncation </a:t>
            </a:r>
            <a:r>
              <a:rPr lang="tr-TR" sz="3600" dirty="0"/>
              <a:t>&amp; </a:t>
            </a:r>
            <a:r>
              <a:rPr lang="en-GB" sz="3600" dirty="0"/>
              <a:t>Phrases</a:t>
            </a:r>
            <a:br>
              <a:rPr lang="en-GB" sz="3600" dirty="0"/>
            </a:br>
            <a:endParaRPr lang="tr-TR" sz="3600" dirty="0"/>
          </a:p>
        </p:txBody>
      </p:sp>
      <p:sp>
        <p:nvSpPr>
          <p:cNvPr id="3" name="İçerik Yer Tutucusu 2"/>
          <p:cNvSpPr>
            <a:spLocks noGrp="1"/>
          </p:cNvSpPr>
          <p:nvPr>
            <p:ph idx="1"/>
          </p:nvPr>
        </p:nvSpPr>
        <p:spPr>
          <a:xfrm>
            <a:off x="838200" y="1385454"/>
            <a:ext cx="10515600" cy="5278581"/>
          </a:xfrm>
        </p:spPr>
        <p:txBody>
          <a:bodyPr>
            <a:normAutofit fontScale="92500" lnSpcReduction="10000"/>
          </a:bodyPr>
          <a:lstStyle/>
          <a:p>
            <a:pPr marL="0" indent="0">
              <a:buNone/>
            </a:pPr>
            <a:r>
              <a:rPr lang="en-GB" dirty="0"/>
              <a:t>Truncation, also called stemming, is a technique that </a:t>
            </a:r>
            <a:r>
              <a:rPr lang="en-GB" b="1" dirty="0">
                <a:solidFill>
                  <a:srgbClr val="FF0000"/>
                </a:solidFill>
              </a:rPr>
              <a:t>broadens</a:t>
            </a:r>
            <a:r>
              <a:rPr lang="en-GB" dirty="0"/>
              <a:t> your search to include various word endings and spellings. Truncation symbols are *, !, ?, or #</a:t>
            </a:r>
            <a:r>
              <a:rPr lang="tr-TR" dirty="0"/>
              <a:t>-(asteriks, </a:t>
            </a:r>
            <a:r>
              <a:rPr lang="tr-TR" dirty="0" smtClean="0"/>
              <a:t>exclamation </a:t>
            </a:r>
            <a:r>
              <a:rPr lang="tr-TR" dirty="0"/>
              <a:t>mark, question mark, or hash)</a:t>
            </a:r>
            <a:endParaRPr lang="en-GB" dirty="0"/>
          </a:p>
          <a:p>
            <a:pPr fontAlgn="base"/>
            <a:r>
              <a:rPr lang="en-GB" dirty="0"/>
              <a:t>To use truncation, enter the root of a word and put the truncation symbol at the end.The database will return results that include any ending of that root word.</a:t>
            </a:r>
          </a:p>
          <a:p>
            <a:pPr marL="0" indent="0">
              <a:buNone/>
            </a:pPr>
            <a:r>
              <a:rPr lang="en-GB" b="1" dirty="0"/>
              <a:t>Example : child* = child, children, childrens, childhood</a:t>
            </a:r>
          </a:p>
          <a:p>
            <a:pPr marL="0" indent="0">
              <a:buNone/>
            </a:pPr>
            <a:r>
              <a:rPr lang="en-GB" dirty="0"/>
              <a:t>Using Phrases : </a:t>
            </a:r>
          </a:p>
          <a:p>
            <a:r>
              <a:rPr lang="en-GB" dirty="0"/>
              <a:t>Phrases are a variation on how databases and search engines recognize concepts. Using parentheses or quotes around search words is a common way to do phrase searching, but not all databases or search engines use them.</a:t>
            </a:r>
          </a:p>
          <a:p>
            <a:pPr marL="0" indent="0">
              <a:buNone/>
            </a:pPr>
            <a:r>
              <a:rPr lang="en-GB" b="1" dirty="0"/>
              <a:t>Example : “ electronic engineering”</a:t>
            </a:r>
            <a:r>
              <a:rPr lang="tr-TR" b="1" dirty="0"/>
              <a:t>- </a:t>
            </a:r>
            <a:r>
              <a:rPr lang="tr-TR" b="1" dirty="0">
                <a:solidFill>
                  <a:srgbClr val="FF0000"/>
                </a:solidFill>
              </a:rPr>
              <a:t>quotes narrow your results quite</a:t>
            </a:r>
            <a:r>
              <a:rPr lang="tr-TR" b="1" dirty="0"/>
              <a:t>.</a:t>
            </a:r>
            <a:r>
              <a:rPr lang="en-GB" dirty="0"/>
              <a:t/>
            </a:r>
            <a:br>
              <a:rPr lang="en-GB" dirty="0"/>
            </a:br>
            <a:endParaRPr lang="en-GB" dirty="0"/>
          </a:p>
          <a:p>
            <a:endParaRPr lang="tr-TR" dirty="0"/>
          </a:p>
        </p:txBody>
      </p:sp>
      <p:sp>
        <p:nvSpPr>
          <p:cNvPr id="4" name="Slayt Numarası Yer Tutucusu 3"/>
          <p:cNvSpPr>
            <a:spLocks noGrp="1"/>
          </p:cNvSpPr>
          <p:nvPr>
            <p:ph type="sldNum" sz="quarter" idx="12"/>
          </p:nvPr>
        </p:nvSpPr>
        <p:spPr/>
        <p:txBody>
          <a:bodyPr/>
          <a:lstStyle/>
          <a:p>
            <a:fld id="{A61FB060-2128-4007-BB9F-EDDE578F1B72}" type="slidenum">
              <a:rPr lang="en-GB" smtClean="0"/>
              <a:t>50</a:t>
            </a:fld>
            <a:endParaRPr lang="en-GB"/>
          </a:p>
        </p:txBody>
      </p:sp>
    </p:spTree>
    <p:extLst>
      <p:ext uri="{BB962C8B-B14F-4D97-AF65-F5344CB8AC3E}">
        <p14:creationId xmlns:p14="http://schemas.microsoft.com/office/powerpoint/2010/main" val="214608906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838200" y="365126"/>
            <a:ext cx="10515600" cy="687820"/>
          </a:xfrm>
        </p:spPr>
        <p:txBody>
          <a:bodyPr>
            <a:normAutofit fontScale="90000"/>
          </a:bodyPr>
          <a:lstStyle/>
          <a:p>
            <a:r>
              <a:rPr lang="tr-TR" sz="3600" dirty="0"/>
              <a:t>How to Formulate Effective Research Questions</a:t>
            </a:r>
            <a:br>
              <a:rPr lang="tr-TR" sz="3600" dirty="0"/>
            </a:br>
            <a:endParaRPr lang="tr-TR" sz="3600" dirty="0"/>
          </a:p>
        </p:txBody>
      </p:sp>
      <p:sp>
        <p:nvSpPr>
          <p:cNvPr id="3" name="İçerik Yer Tutucusu 2"/>
          <p:cNvSpPr>
            <a:spLocks noGrp="1"/>
          </p:cNvSpPr>
          <p:nvPr>
            <p:ph idx="1"/>
          </p:nvPr>
        </p:nvSpPr>
        <p:spPr>
          <a:xfrm>
            <a:off x="838200" y="1399308"/>
            <a:ext cx="10515600" cy="5458691"/>
          </a:xfrm>
        </p:spPr>
        <p:txBody>
          <a:bodyPr>
            <a:noAutofit/>
          </a:bodyPr>
          <a:lstStyle/>
          <a:p>
            <a:pPr marL="0" indent="0">
              <a:buNone/>
            </a:pPr>
            <a:r>
              <a:rPr lang="tr-TR" sz="2400" dirty="0"/>
              <a:t>Once you have selected a topic, the next step is to develop research questions.</a:t>
            </a:r>
          </a:p>
          <a:p>
            <a:r>
              <a:rPr lang="tr-TR" sz="2400" dirty="0"/>
              <a:t>Write down what you already know or don't know about the topic.</a:t>
            </a:r>
          </a:p>
          <a:p>
            <a:r>
              <a:rPr lang="tr-TR" sz="2400" dirty="0"/>
              <a:t>Use that information to develop questions.</a:t>
            </a:r>
          </a:p>
          <a:p>
            <a:pPr lvl="1"/>
            <a:r>
              <a:rPr lang="tr-TR" dirty="0"/>
              <a:t>Use probing questions. (why? what if?)</a:t>
            </a:r>
          </a:p>
          <a:p>
            <a:pPr lvl="1"/>
            <a:r>
              <a:rPr lang="tr-TR" dirty="0"/>
              <a:t>Avoid "yes" and "no" questions. </a:t>
            </a:r>
          </a:p>
          <a:p>
            <a:pPr marL="457200" lvl="1" indent="0">
              <a:buNone/>
            </a:pPr>
            <a:endParaRPr lang="tr-TR" dirty="0"/>
          </a:p>
          <a:p>
            <a:pPr marL="457200" lvl="1" indent="0">
              <a:buNone/>
            </a:pPr>
            <a:r>
              <a:rPr lang="tr-TR" dirty="0"/>
              <a:t>Good research question should be</a:t>
            </a:r>
          </a:p>
          <a:p>
            <a:pPr marL="457200" lvl="1" indent="0">
              <a:buNone/>
            </a:pPr>
            <a:r>
              <a:rPr lang="tr-TR" dirty="0"/>
              <a:t>Focused</a:t>
            </a:r>
          </a:p>
          <a:p>
            <a:pPr marL="457200" lvl="1" indent="0">
              <a:buNone/>
            </a:pPr>
            <a:r>
              <a:rPr lang="tr-TR" dirty="0"/>
              <a:t>Researchable</a:t>
            </a:r>
          </a:p>
          <a:p>
            <a:pPr marL="457200" lvl="1" indent="0">
              <a:buNone/>
            </a:pPr>
            <a:r>
              <a:rPr lang="tr-TR" dirty="0"/>
              <a:t>Feasible</a:t>
            </a:r>
          </a:p>
          <a:p>
            <a:pPr marL="457200" lvl="1" indent="0">
              <a:buNone/>
            </a:pPr>
            <a:r>
              <a:rPr lang="tr-TR" dirty="0"/>
              <a:t>Spesific</a:t>
            </a:r>
          </a:p>
          <a:p>
            <a:pPr marL="457200" lvl="1" indent="0">
              <a:buNone/>
            </a:pPr>
            <a:r>
              <a:rPr lang="tr-TR" dirty="0"/>
              <a:t>Complex</a:t>
            </a:r>
          </a:p>
          <a:p>
            <a:pPr marL="457200" lvl="1" indent="0">
              <a:buNone/>
            </a:pPr>
            <a:r>
              <a:rPr lang="tr-TR" dirty="0"/>
              <a:t>Relavent</a:t>
            </a:r>
          </a:p>
        </p:txBody>
      </p:sp>
      <p:sp>
        <p:nvSpPr>
          <p:cNvPr id="4" name="Slayt Numarası Yer Tutucusu 3"/>
          <p:cNvSpPr>
            <a:spLocks noGrp="1"/>
          </p:cNvSpPr>
          <p:nvPr>
            <p:ph type="sldNum" sz="quarter" idx="12"/>
          </p:nvPr>
        </p:nvSpPr>
        <p:spPr/>
        <p:txBody>
          <a:bodyPr/>
          <a:lstStyle/>
          <a:p>
            <a:fld id="{A61FB060-2128-4007-BB9F-EDDE578F1B72}" type="slidenum">
              <a:rPr lang="en-GB" smtClean="0"/>
              <a:t>51</a:t>
            </a:fld>
            <a:endParaRPr lang="en-GB"/>
          </a:p>
        </p:txBody>
      </p:sp>
    </p:spTree>
    <p:extLst>
      <p:ext uri="{BB962C8B-B14F-4D97-AF65-F5344CB8AC3E}">
        <p14:creationId xmlns:p14="http://schemas.microsoft.com/office/powerpoint/2010/main" val="280540364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2767F8C2-AB4F-43C7-B236-EFBD6F1D3099}"/>
              </a:ext>
            </a:extLst>
          </p:cNvPr>
          <p:cNvSpPr>
            <a:spLocks noGrp="1"/>
          </p:cNvSpPr>
          <p:nvPr>
            <p:ph type="title"/>
          </p:nvPr>
        </p:nvSpPr>
        <p:spPr>
          <a:xfrm>
            <a:off x="826724" y="-217231"/>
            <a:ext cx="10237515" cy="897467"/>
          </a:xfrm>
        </p:spPr>
        <p:txBody>
          <a:bodyPr>
            <a:normAutofit/>
          </a:bodyPr>
          <a:lstStyle/>
          <a:p>
            <a:pPr algn="ctr"/>
            <a:r>
              <a:rPr lang="tr-TR" dirty="0"/>
              <a:t>Library main search tools- accesible on Campus &amp; off Campus </a:t>
            </a:r>
            <a:endParaRPr lang="en-GB" dirty="0"/>
          </a:p>
        </p:txBody>
      </p:sp>
      <p:sp>
        <p:nvSpPr>
          <p:cNvPr id="5" name="Metin Yer Tutucusu 4">
            <a:extLst>
              <a:ext uri="{FF2B5EF4-FFF2-40B4-BE49-F238E27FC236}">
                <a16:creationId xmlns:a16="http://schemas.microsoft.com/office/drawing/2014/main" id="{45CEEABF-0E61-4C3B-8CB4-62A7ECD4B22B}"/>
              </a:ext>
            </a:extLst>
          </p:cNvPr>
          <p:cNvSpPr>
            <a:spLocks noGrp="1"/>
          </p:cNvSpPr>
          <p:nvPr>
            <p:ph type="body" sz="half" idx="2"/>
          </p:nvPr>
        </p:nvSpPr>
        <p:spPr>
          <a:xfrm>
            <a:off x="0" y="783771"/>
            <a:ext cx="5042263" cy="6074229"/>
          </a:xfrm>
        </p:spPr>
        <p:txBody>
          <a:bodyPr>
            <a:noAutofit/>
          </a:bodyPr>
          <a:lstStyle/>
          <a:p>
            <a:r>
              <a:rPr lang="en-GB" sz="1800" dirty="0"/>
              <a:t>When you visit the  library  web page </a:t>
            </a:r>
            <a:r>
              <a:rPr lang="en-GB" sz="1800" u="sng" dirty="0">
                <a:hlinkClick r:id="rId3"/>
              </a:rPr>
              <a:t>www.library.itu.edu.tr</a:t>
            </a:r>
            <a:r>
              <a:rPr lang="en-GB" sz="1800" dirty="0"/>
              <a:t> you can see </a:t>
            </a:r>
            <a:r>
              <a:rPr lang="tr-TR" sz="1800" dirty="0"/>
              <a:t>different 5 </a:t>
            </a:r>
            <a:r>
              <a:rPr lang="en-GB" sz="1800" dirty="0"/>
              <a:t>search </a:t>
            </a:r>
            <a:r>
              <a:rPr lang="tr-TR" sz="1800" dirty="0" err="1"/>
              <a:t>tools</a:t>
            </a:r>
            <a:r>
              <a:rPr lang="en-GB" sz="1800" dirty="0"/>
              <a:t>. </a:t>
            </a:r>
            <a:endParaRPr lang="tr-TR" sz="1800" dirty="0"/>
          </a:p>
          <a:p>
            <a:pPr marL="342900" indent="-342900">
              <a:buFont typeface="Arial" panose="020B0604020202020204" pitchFamily="34" charset="0"/>
              <a:buChar char="•"/>
            </a:pPr>
            <a:r>
              <a:rPr lang="en-GB" sz="2400" dirty="0"/>
              <a:t>Tarıyorum</a:t>
            </a:r>
            <a:r>
              <a:rPr lang="tr-TR" sz="2400" dirty="0"/>
              <a:t>-for all collections-find fulltext </a:t>
            </a:r>
            <a:r>
              <a:rPr lang="tr-TR" sz="2400" dirty="0" smtClean="0"/>
              <a:t>eazly</a:t>
            </a:r>
            <a:endParaRPr lang="tr-TR" sz="2400" dirty="0"/>
          </a:p>
          <a:p>
            <a:pPr marL="342900" indent="-342900">
              <a:buFont typeface="Arial" panose="020B0604020202020204" pitchFamily="34" charset="0"/>
              <a:buChar char="•"/>
            </a:pPr>
            <a:r>
              <a:rPr lang="en-GB" sz="2400" dirty="0"/>
              <a:t>Browse</a:t>
            </a:r>
            <a:r>
              <a:rPr lang="tr-TR" sz="2400" dirty="0"/>
              <a:t> </a:t>
            </a:r>
            <a:r>
              <a:rPr lang="en-GB" sz="2400" dirty="0"/>
              <a:t>Catalog</a:t>
            </a:r>
            <a:r>
              <a:rPr lang="tr-TR" sz="2400" dirty="0"/>
              <a:t>-to find a specific publication; e.g. book, journal</a:t>
            </a:r>
          </a:p>
          <a:p>
            <a:pPr marL="342900" indent="-342900">
              <a:buFont typeface="Arial" panose="020B0604020202020204" pitchFamily="34" charset="0"/>
              <a:buChar char="•"/>
            </a:pPr>
            <a:r>
              <a:rPr lang="en-GB" sz="2400" dirty="0"/>
              <a:t>Databases</a:t>
            </a:r>
            <a:r>
              <a:rPr lang="tr-TR" sz="2400" dirty="0"/>
              <a:t>-books, articles, videos, theses, statistics</a:t>
            </a:r>
          </a:p>
          <a:p>
            <a:pPr marL="342900" indent="-342900">
              <a:buFont typeface="Arial" panose="020B0604020202020204" pitchFamily="34" charset="0"/>
              <a:buChar char="•"/>
            </a:pPr>
            <a:r>
              <a:rPr lang="en-GB" sz="2400" dirty="0" smtClean="0"/>
              <a:t>E-Journals</a:t>
            </a:r>
            <a:r>
              <a:rPr lang="tr-TR" sz="2400" dirty="0" smtClean="0"/>
              <a:t>/Books-to </a:t>
            </a:r>
            <a:r>
              <a:rPr lang="tr-TR" sz="2400" dirty="0"/>
              <a:t>find fulltext scholarly </a:t>
            </a:r>
            <a:r>
              <a:rPr lang="tr-TR" sz="2400" dirty="0" smtClean="0"/>
              <a:t>articles, books </a:t>
            </a:r>
            <a:endParaRPr lang="tr-TR" sz="2400" dirty="0"/>
          </a:p>
          <a:p>
            <a:pPr marL="342900" indent="-342900">
              <a:buFont typeface="Arial" panose="020B0604020202020204" pitchFamily="34" charset="0"/>
              <a:buChar char="•"/>
            </a:pPr>
            <a:r>
              <a:rPr lang="en-GB" sz="2400" dirty="0"/>
              <a:t>E-Theses</a:t>
            </a:r>
            <a:r>
              <a:rPr lang="tr-TR" sz="2400" dirty="0"/>
              <a:t>- -to find fulltext foreign theses</a:t>
            </a:r>
          </a:p>
          <a:p>
            <a:pPr marL="342900" indent="-342900">
              <a:buFont typeface="Arial" panose="020B0604020202020204" pitchFamily="34" charset="0"/>
              <a:buChar char="•"/>
            </a:pPr>
            <a:r>
              <a:rPr lang="tr-TR" sz="2400" dirty="0"/>
              <a:t>Ebooks-textbooks, handbooks, manuals, encyclopedias available on Tarıyorum, Library Catalog and Databases Page</a:t>
            </a:r>
            <a:r>
              <a:rPr lang="en-GB" sz="2400" dirty="0"/>
              <a:t/>
            </a:r>
            <a:br>
              <a:rPr lang="en-GB" sz="2400" dirty="0"/>
            </a:br>
            <a:r>
              <a:rPr lang="en-GB" sz="1800" dirty="0"/>
              <a:t/>
            </a:r>
            <a:br>
              <a:rPr lang="en-GB" sz="1800" dirty="0"/>
            </a:br>
            <a:r>
              <a:rPr lang="en-GB" sz="1800" dirty="0"/>
              <a:t/>
            </a:r>
            <a:br>
              <a:rPr lang="en-GB" sz="1800" dirty="0"/>
            </a:br>
            <a:endParaRPr lang="en-GB" sz="1800" dirty="0"/>
          </a:p>
        </p:txBody>
      </p:sp>
      <p:sp>
        <p:nvSpPr>
          <p:cNvPr id="4" name="Slayt Numarası Yer Tutucusu 3"/>
          <p:cNvSpPr>
            <a:spLocks noGrp="1"/>
          </p:cNvSpPr>
          <p:nvPr>
            <p:ph type="sldNum" sz="quarter" idx="12"/>
          </p:nvPr>
        </p:nvSpPr>
        <p:spPr/>
        <p:txBody>
          <a:bodyPr/>
          <a:lstStyle/>
          <a:p>
            <a:fld id="{A61FB060-2128-4007-BB9F-EDDE578F1B72}" type="slidenum">
              <a:rPr lang="en-GB" smtClean="0"/>
              <a:t>52</a:t>
            </a:fld>
            <a:endParaRPr lang="en-GB"/>
          </a:p>
        </p:txBody>
      </p:sp>
      <p:pic>
        <p:nvPicPr>
          <p:cNvPr id="7" name="İçerik Yer Tutucusu 6"/>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4787215" y="1318846"/>
            <a:ext cx="6959308" cy="4783016"/>
          </a:xfrm>
        </p:spPr>
      </p:pic>
    </p:spTree>
    <p:extLst>
      <p:ext uri="{BB962C8B-B14F-4D97-AF65-F5344CB8AC3E}">
        <p14:creationId xmlns:p14="http://schemas.microsoft.com/office/powerpoint/2010/main" val="35092397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651164" y="574964"/>
            <a:ext cx="10695709" cy="775855"/>
          </a:xfrm>
        </p:spPr>
        <p:txBody>
          <a:bodyPr>
            <a:noAutofit/>
          </a:bodyPr>
          <a:lstStyle/>
          <a:p>
            <a:pPr algn="just"/>
            <a:r>
              <a:rPr lang="tr-TR" sz="2800" dirty="0"/>
              <a:t> </a:t>
            </a:r>
            <a:r>
              <a:rPr lang="tr-TR" sz="3600" dirty="0"/>
              <a:t>Locate Information</a:t>
            </a:r>
            <a:r>
              <a:rPr lang="tr-TR" sz="2800" dirty="0"/>
              <a:t>; </a:t>
            </a:r>
            <a:r>
              <a:rPr lang="tr-TR" sz="2800" b="1" dirty="0">
                <a:solidFill>
                  <a:schemeClr val="accent1"/>
                </a:solidFill>
              </a:rPr>
              <a:t>hard copy or electronic books, journals, textbooks etc</a:t>
            </a:r>
            <a:r>
              <a:rPr lang="tr-TR" sz="2800" dirty="0"/>
              <a:t>.</a:t>
            </a:r>
            <a:br>
              <a:rPr lang="tr-TR" sz="2800" dirty="0"/>
            </a:br>
            <a:endParaRPr lang="tr-TR" sz="2800" dirty="0"/>
          </a:p>
        </p:txBody>
      </p:sp>
      <p:sp>
        <p:nvSpPr>
          <p:cNvPr id="4" name="Metin Yer Tutucusu 3"/>
          <p:cNvSpPr>
            <a:spLocks noGrp="1"/>
          </p:cNvSpPr>
          <p:nvPr>
            <p:ph type="body" sz="half" idx="2"/>
          </p:nvPr>
        </p:nvSpPr>
        <p:spPr>
          <a:xfrm>
            <a:off x="484910" y="734291"/>
            <a:ext cx="5015346" cy="5971309"/>
          </a:xfrm>
        </p:spPr>
        <p:txBody>
          <a:bodyPr>
            <a:normAutofit/>
          </a:bodyPr>
          <a:lstStyle/>
          <a:p>
            <a:endParaRPr lang="tr-TR" sz="2400" dirty="0"/>
          </a:p>
          <a:p>
            <a:r>
              <a:rPr lang="tr-TR" sz="2400" dirty="0"/>
              <a:t>The </a:t>
            </a:r>
            <a:r>
              <a:rPr lang="tr-TR" sz="2400" dirty="0">
                <a:hlinkClick r:id="rId3"/>
              </a:rPr>
              <a:t>İTÜ Library Catalog</a:t>
            </a:r>
            <a:r>
              <a:rPr lang="tr-TR" sz="2400" dirty="0"/>
              <a:t> is a collection of records includes all pbooks, eBooks, CDs, DVDs, print journals among others.</a:t>
            </a:r>
          </a:p>
          <a:p>
            <a:r>
              <a:rPr lang="tr-TR" sz="2400" dirty="0"/>
              <a:t>You can access the library catalog directly using the link above, by visiting the ITU Library main page.</a:t>
            </a:r>
          </a:p>
          <a:p>
            <a:r>
              <a:rPr lang="en-GB" sz="2400" dirty="0"/>
              <a:t>The researcher can search by, keyword, title, author</a:t>
            </a:r>
            <a:r>
              <a:rPr lang="tr-TR" sz="2400" dirty="0"/>
              <a:t> and</a:t>
            </a:r>
            <a:r>
              <a:rPr lang="en-GB" sz="2400" dirty="0"/>
              <a:t> subject heading. Researchers who are sure of which type of publication they are looking for can use this field.</a:t>
            </a:r>
            <a:r>
              <a:rPr lang="tr-TR" dirty="0"/>
              <a:t> </a:t>
            </a:r>
            <a:endParaRPr lang="tr-TR" sz="2400" dirty="0"/>
          </a:p>
        </p:txBody>
      </p:sp>
      <p:sp>
        <p:nvSpPr>
          <p:cNvPr id="3" name="Slayt Numarası Yer Tutucusu 2"/>
          <p:cNvSpPr>
            <a:spLocks noGrp="1"/>
          </p:cNvSpPr>
          <p:nvPr>
            <p:ph type="sldNum" sz="quarter" idx="12"/>
          </p:nvPr>
        </p:nvSpPr>
        <p:spPr/>
        <p:txBody>
          <a:bodyPr/>
          <a:lstStyle/>
          <a:p>
            <a:fld id="{A61FB060-2128-4007-BB9F-EDDE578F1B72}" type="slidenum">
              <a:rPr lang="en-GB" smtClean="0"/>
              <a:t>53</a:t>
            </a:fld>
            <a:endParaRPr lang="en-GB"/>
          </a:p>
        </p:txBody>
      </p:sp>
      <p:pic>
        <p:nvPicPr>
          <p:cNvPr id="9" name="İçerik Yer Tutucusu 6"/>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5834552" y="1427286"/>
            <a:ext cx="5552095" cy="3815862"/>
          </a:xfrm>
        </p:spPr>
      </p:pic>
      <p:sp>
        <p:nvSpPr>
          <p:cNvPr id="10" name="Yuvarlatılmış Dikdörtgen 9"/>
          <p:cNvSpPr/>
          <p:nvPr/>
        </p:nvSpPr>
        <p:spPr>
          <a:xfrm>
            <a:off x="7104185" y="2866293"/>
            <a:ext cx="1143000" cy="597877"/>
          </a:xfrm>
          <a:prstGeom prst="round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212482929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İçerik Yer Tutucusu 5">
            <a:extLst>
              <a:ext uri="{FF2B5EF4-FFF2-40B4-BE49-F238E27FC236}">
                <a16:creationId xmlns:a16="http://schemas.microsoft.com/office/drawing/2014/main" id="{61AED806-FE75-4E57-B6BF-DFC0FBC62AD3}"/>
              </a:ext>
            </a:extLst>
          </p:cNvPr>
          <p:cNvSpPr>
            <a:spLocks noGrp="1"/>
          </p:cNvSpPr>
          <p:nvPr>
            <p:ph idx="1"/>
          </p:nvPr>
        </p:nvSpPr>
        <p:spPr>
          <a:xfrm>
            <a:off x="5183188" y="1012793"/>
            <a:ext cx="6172200" cy="4873625"/>
          </a:xfrm>
        </p:spPr>
        <p:txBody>
          <a:bodyPr>
            <a:normAutofit/>
          </a:bodyPr>
          <a:lstStyle/>
          <a:p>
            <a:r>
              <a:rPr lang="en-GB" dirty="0"/>
              <a:t/>
            </a:r>
            <a:br>
              <a:rPr lang="en-GB" dirty="0"/>
            </a:br>
            <a:endParaRPr lang="en-GB" dirty="0"/>
          </a:p>
        </p:txBody>
      </p:sp>
      <p:sp>
        <p:nvSpPr>
          <p:cNvPr id="8" name="Metin Yer Tutucusu 7">
            <a:extLst>
              <a:ext uri="{FF2B5EF4-FFF2-40B4-BE49-F238E27FC236}">
                <a16:creationId xmlns:a16="http://schemas.microsoft.com/office/drawing/2014/main" id="{34957926-AD7B-4D01-A357-618E53B132CD}"/>
              </a:ext>
            </a:extLst>
          </p:cNvPr>
          <p:cNvSpPr>
            <a:spLocks noGrp="1"/>
          </p:cNvSpPr>
          <p:nvPr>
            <p:ph type="body" sz="half" idx="2"/>
          </p:nvPr>
        </p:nvSpPr>
        <p:spPr>
          <a:xfrm>
            <a:off x="839788" y="406400"/>
            <a:ext cx="2727501" cy="5462588"/>
          </a:xfrm>
        </p:spPr>
        <p:txBody>
          <a:bodyPr>
            <a:normAutofit lnSpcReduction="10000"/>
          </a:bodyPr>
          <a:lstStyle/>
          <a:p>
            <a:r>
              <a:rPr lang="en-GB" dirty="0"/>
              <a:t> </a:t>
            </a:r>
          </a:p>
          <a:p>
            <a:r>
              <a:rPr lang="en-GB" dirty="0"/>
              <a:t>“</a:t>
            </a:r>
            <a:r>
              <a:rPr lang="en-GB" sz="2400" dirty="0" err="1"/>
              <a:t>Tarıyorum</a:t>
            </a:r>
            <a:r>
              <a:rPr lang="en-GB" sz="2400" dirty="0"/>
              <a:t>” is the search engine and researchers can make literature searches and see all library collections here.</a:t>
            </a:r>
          </a:p>
          <a:p>
            <a:r>
              <a:rPr lang="en-GB" sz="2400" dirty="0"/>
              <a:t>It is possible to search by keywords, phrases, authors, titles</a:t>
            </a:r>
            <a:endParaRPr lang="tr-TR" sz="2400" dirty="0"/>
          </a:p>
          <a:p>
            <a:r>
              <a:rPr lang="en-GB" sz="2400" dirty="0"/>
              <a:t>While doing research you can use </a:t>
            </a:r>
            <a:r>
              <a:rPr lang="en-GB" sz="2400" dirty="0" err="1"/>
              <a:t>boolean</a:t>
            </a:r>
            <a:r>
              <a:rPr lang="en-GB" sz="2400" dirty="0"/>
              <a:t> operators</a:t>
            </a:r>
            <a:r>
              <a:rPr lang="tr-TR" sz="2400" dirty="0"/>
              <a:t>; </a:t>
            </a:r>
            <a:r>
              <a:rPr lang="en-GB" sz="2400" dirty="0"/>
              <a:t> </a:t>
            </a:r>
            <a:r>
              <a:rPr lang="tr-TR" sz="2400" dirty="0"/>
              <a:t>AND, OR, NOT</a:t>
            </a:r>
            <a:endParaRPr lang="en-GB" sz="2400" dirty="0"/>
          </a:p>
          <a:p>
            <a:endParaRPr lang="en-GB" sz="2400" dirty="0"/>
          </a:p>
        </p:txBody>
      </p:sp>
      <p:sp>
        <p:nvSpPr>
          <p:cNvPr id="12" name="Metin kutusu 11">
            <a:extLst>
              <a:ext uri="{FF2B5EF4-FFF2-40B4-BE49-F238E27FC236}">
                <a16:creationId xmlns:a16="http://schemas.microsoft.com/office/drawing/2014/main" id="{58E63598-B6D7-4014-81C5-B3763E7D3BB9}"/>
              </a:ext>
            </a:extLst>
          </p:cNvPr>
          <p:cNvSpPr txBox="1"/>
          <p:nvPr/>
        </p:nvSpPr>
        <p:spPr>
          <a:xfrm>
            <a:off x="4156365" y="140585"/>
            <a:ext cx="7730836" cy="830997"/>
          </a:xfrm>
          <a:prstGeom prst="rect">
            <a:avLst/>
          </a:prstGeom>
          <a:noFill/>
        </p:spPr>
        <p:txBody>
          <a:bodyPr wrap="square" rtlCol="0">
            <a:spAutoFit/>
          </a:bodyPr>
          <a:lstStyle/>
          <a:p>
            <a:r>
              <a:rPr lang="tr-TR" dirty="0"/>
              <a:t>       </a:t>
            </a:r>
            <a:r>
              <a:rPr lang="en-GB" dirty="0"/>
              <a:t>“</a:t>
            </a:r>
            <a:r>
              <a:rPr lang="en-GB" sz="3200" dirty="0"/>
              <a:t>Tarıyorum” </a:t>
            </a:r>
            <a:r>
              <a:rPr lang="tr-TR" sz="3200" dirty="0"/>
              <a:t>e-collection discovery tool</a:t>
            </a:r>
            <a:endParaRPr lang="tr-TR" sz="1600" dirty="0"/>
          </a:p>
          <a:p>
            <a:pPr algn="ctr"/>
            <a:r>
              <a:rPr lang="tr-TR" sz="1600" dirty="0"/>
              <a:t>                      «like a </a:t>
            </a:r>
            <a:r>
              <a:rPr lang="en-US" altLang="en-US" sz="1600" dirty="0">
                <a:solidFill>
                  <a:srgbClr val="202124"/>
                </a:solidFill>
                <a:latin typeface="inherit"/>
              </a:rPr>
              <a:t>google </a:t>
            </a:r>
            <a:r>
              <a:rPr lang="tr-TR" altLang="en-US" sz="1600" dirty="0" err="1">
                <a:solidFill>
                  <a:srgbClr val="202124"/>
                </a:solidFill>
                <a:latin typeface="inherit"/>
              </a:rPr>
              <a:t>scholar</a:t>
            </a:r>
            <a:r>
              <a:rPr lang="en-US" altLang="en-US" sz="1600" dirty="0">
                <a:solidFill>
                  <a:srgbClr val="202124"/>
                </a:solidFill>
                <a:latin typeface="inherit"/>
              </a:rPr>
              <a:t> of the library</a:t>
            </a:r>
            <a:r>
              <a:rPr lang="tr-TR" altLang="en-US" sz="1600" dirty="0">
                <a:solidFill>
                  <a:srgbClr val="202124"/>
                </a:solidFill>
                <a:latin typeface="inherit"/>
              </a:rPr>
              <a:t>»</a:t>
            </a:r>
            <a:r>
              <a:rPr lang="en-US" altLang="en-US" sz="1600" dirty="0"/>
              <a:t> </a:t>
            </a:r>
            <a:endParaRPr lang="en-US" altLang="en-US" sz="1600" dirty="0">
              <a:latin typeface="Arial" panose="020B0604020202020204" pitchFamily="34" charset="0"/>
            </a:endParaRPr>
          </a:p>
        </p:txBody>
      </p:sp>
      <p:sp>
        <p:nvSpPr>
          <p:cNvPr id="13" name="Rectangle 1">
            <a:extLst>
              <a:ext uri="{FF2B5EF4-FFF2-40B4-BE49-F238E27FC236}">
                <a16:creationId xmlns:a16="http://schemas.microsoft.com/office/drawing/2014/main" id="{491DB4AA-94EA-40AA-A5A7-ACEF873E43F0}"/>
              </a:ext>
            </a:extLst>
          </p:cNvPr>
          <p:cNvSpPr>
            <a:spLocks noChangeArrowheads="1"/>
          </p:cNvSpPr>
          <p:nvPr/>
        </p:nvSpPr>
        <p:spPr bwMode="auto">
          <a:xfrm>
            <a:off x="0" y="106125"/>
            <a:ext cx="65" cy="24494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5870" rIns="0" bIns="-1587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 name="Slayt Numarası Yer Tutucusu 1"/>
          <p:cNvSpPr>
            <a:spLocks noGrp="1"/>
          </p:cNvSpPr>
          <p:nvPr>
            <p:ph type="sldNum" sz="quarter" idx="12"/>
          </p:nvPr>
        </p:nvSpPr>
        <p:spPr/>
        <p:txBody>
          <a:bodyPr/>
          <a:lstStyle/>
          <a:p>
            <a:fld id="{A61FB060-2128-4007-BB9F-EDDE578F1B72}" type="slidenum">
              <a:rPr lang="en-GB" smtClean="0"/>
              <a:t>54</a:t>
            </a:fld>
            <a:endParaRPr lang="en-GB"/>
          </a:p>
        </p:txBody>
      </p:sp>
      <p:pic>
        <p:nvPicPr>
          <p:cNvPr id="4" name="Resim 3">
            <a:extLst>
              <a:ext uri="{FF2B5EF4-FFF2-40B4-BE49-F238E27FC236}">
                <a16:creationId xmlns:a16="http://schemas.microsoft.com/office/drawing/2014/main" id="{857CF261-69A9-4E60-B4CB-48CB9C7F4ED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03642" y="1441514"/>
            <a:ext cx="8140499" cy="3352908"/>
          </a:xfrm>
          <a:prstGeom prst="rect">
            <a:avLst/>
          </a:prstGeom>
        </p:spPr>
      </p:pic>
    </p:spTree>
    <p:extLst>
      <p:ext uri="{BB962C8B-B14F-4D97-AF65-F5344CB8AC3E}">
        <p14:creationId xmlns:p14="http://schemas.microsoft.com/office/powerpoint/2010/main" val="425871432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Unvan 4"/>
          <p:cNvSpPr>
            <a:spLocks noGrp="1"/>
          </p:cNvSpPr>
          <p:nvPr>
            <p:ph type="title"/>
          </p:nvPr>
        </p:nvSpPr>
        <p:spPr>
          <a:xfrm>
            <a:off x="984738" y="369278"/>
            <a:ext cx="10638692" cy="998782"/>
          </a:xfrm>
        </p:spPr>
        <p:txBody>
          <a:bodyPr>
            <a:noAutofit/>
          </a:bodyPr>
          <a:lstStyle/>
          <a:p>
            <a:r>
              <a:rPr lang="tr-TR" sz="3200" dirty="0"/>
              <a:t>when doing a </a:t>
            </a:r>
            <a:r>
              <a:rPr lang="tr-TR" sz="3200" dirty="0" smtClean="0"/>
              <a:t>«literature review» </a:t>
            </a:r>
            <a:r>
              <a:rPr lang="tr-TR" sz="3200" dirty="0"/>
              <a:t>start with research databases</a:t>
            </a:r>
            <a:br>
              <a:rPr lang="tr-TR" sz="3200" dirty="0"/>
            </a:br>
            <a:r>
              <a:rPr lang="tr-TR" sz="3200" dirty="0"/>
              <a:t/>
            </a:r>
            <a:br>
              <a:rPr lang="tr-TR" sz="3200" dirty="0"/>
            </a:br>
            <a:endParaRPr lang="tr-TR" sz="3200" dirty="0"/>
          </a:p>
        </p:txBody>
      </p:sp>
      <p:sp>
        <p:nvSpPr>
          <p:cNvPr id="6" name="İçerik Yer Tutucusu 5"/>
          <p:cNvSpPr>
            <a:spLocks noGrp="1"/>
          </p:cNvSpPr>
          <p:nvPr>
            <p:ph idx="1"/>
          </p:nvPr>
        </p:nvSpPr>
        <p:spPr>
          <a:xfrm>
            <a:off x="984738" y="1547447"/>
            <a:ext cx="10369062" cy="4629516"/>
          </a:xfrm>
        </p:spPr>
        <p:txBody>
          <a:bodyPr>
            <a:normAutofit/>
          </a:bodyPr>
          <a:lstStyle/>
          <a:p>
            <a:r>
              <a:rPr lang="tr-TR" b="1" dirty="0"/>
              <a:t>Scopus </a:t>
            </a:r>
            <a:r>
              <a:rPr lang="tr-TR" dirty="0"/>
              <a:t>and </a:t>
            </a:r>
            <a:r>
              <a:rPr lang="tr-TR" b="1" dirty="0"/>
              <a:t>Web of Science </a:t>
            </a:r>
            <a:r>
              <a:rPr lang="tr-TR" dirty="0"/>
              <a:t>are good databases to start with for any research topic and literature review.</a:t>
            </a:r>
          </a:p>
          <a:p>
            <a:r>
              <a:rPr lang="tr-TR" dirty="0"/>
              <a:t>Scopus is a large multidisciplinary database covering published material in the humanities and sciences. It also provides citation analysis of authors and subject areas</a:t>
            </a:r>
          </a:p>
          <a:p>
            <a:r>
              <a:rPr lang="tr-TR" dirty="0">
                <a:hlinkClick r:id="rId2"/>
              </a:rPr>
              <a:t>Web of Science - Core Collection</a:t>
            </a:r>
            <a:r>
              <a:rPr lang="tr-TR" dirty="0"/>
              <a:t> The leading citation index' of scholarly literature, chemical reactions and author information. Includes citation databases: Sciences Expanded,Social Sciences, Arts &amp; Humanities Conference Proceedings and Emerging Sources Citation  .</a:t>
            </a:r>
          </a:p>
          <a:p>
            <a:endParaRPr lang="tr-TR" dirty="0"/>
          </a:p>
          <a:p>
            <a:endParaRPr lang="tr-TR" dirty="0"/>
          </a:p>
        </p:txBody>
      </p:sp>
      <p:sp>
        <p:nvSpPr>
          <p:cNvPr id="2" name="Slayt Numarası Yer Tutucusu 1"/>
          <p:cNvSpPr>
            <a:spLocks noGrp="1"/>
          </p:cNvSpPr>
          <p:nvPr>
            <p:ph type="sldNum" sz="quarter" idx="12"/>
          </p:nvPr>
        </p:nvSpPr>
        <p:spPr/>
        <p:txBody>
          <a:bodyPr/>
          <a:lstStyle/>
          <a:p>
            <a:fld id="{A61FB060-2128-4007-BB9F-EDDE578F1B72}" type="slidenum">
              <a:rPr lang="en-GB" smtClean="0"/>
              <a:t>55</a:t>
            </a:fld>
            <a:endParaRPr lang="en-GB"/>
          </a:p>
        </p:txBody>
      </p:sp>
    </p:spTree>
    <p:extLst>
      <p:ext uri="{BB962C8B-B14F-4D97-AF65-F5344CB8AC3E}">
        <p14:creationId xmlns:p14="http://schemas.microsoft.com/office/powerpoint/2010/main" val="414885168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Unvan 3"/>
          <p:cNvSpPr>
            <a:spLocks noGrp="1"/>
          </p:cNvSpPr>
          <p:nvPr>
            <p:ph type="title"/>
          </p:nvPr>
        </p:nvSpPr>
        <p:spPr>
          <a:xfrm>
            <a:off x="404446" y="551453"/>
            <a:ext cx="11787554" cy="521210"/>
          </a:xfrm>
        </p:spPr>
        <p:txBody>
          <a:bodyPr>
            <a:normAutofit fontScale="90000"/>
          </a:bodyPr>
          <a:lstStyle/>
          <a:p>
            <a:pPr lvl="0"/>
            <a:r>
              <a:rPr lang="tr-TR" sz="4000" dirty="0">
                <a:solidFill>
                  <a:schemeClr val="accent1"/>
                </a:solidFill>
              </a:rPr>
              <a:t>Scopus &amp; Web of Science-fundamental </a:t>
            </a:r>
            <a:r>
              <a:rPr lang="tr-TR" altLang="tr-TR" sz="4000" dirty="0">
                <a:solidFill>
                  <a:schemeClr val="accent1"/>
                </a:solidFill>
              </a:rPr>
              <a:t>literature review sources </a:t>
            </a:r>
            <a:r>
              <a:rPr lang="tr-TR" altLang="tr-TR" sz="3600" dirty="0">
                <a:solidFill>
                  <a:schemeClr val="accent1"/>
                </a:solidFill>
                <a:latin typeface="Arial" panose="020B0604020202020204" pitchFamily="34" charset="0"/>
              </a:rPr>
              <a:t/>
            </a:r>
            <a:br>
              <a:rPr lang="tr-TR" altLang="tr-TR" sz="3600" dirty="0">
                <a:solidFill>
                  <a:schemeClr val="accent1"/>
                </a:solidFill>
                <a:latin typeface="Arial" panose="020B0604020202020204" pitchFamily="34" charset="0"/>
              </a:rPr>
            </a:br>
            <a:endParaRPr lang="tr-TR" dirty="0">
              <a:solidFill>
                <a:schemeClr val="accent1"/>
              </a:solidFill>
            </a:endParaRPr>
          </a:p>
        </p:txBody>
      </p:sp>
      <p:sp>
        <p:nvSpPr>
          <p:cNvPr id="5" name="Metin Yer Tutucusu 4"/>
          <p:cNvSpPr>
            <a:spLocks noGrp="1"/>
          </p:cNvSpPr>
          <p:nvPr>
            <p:ph type="body" idx="1"/>
          </p:nvPr>
        </p:nvSpPr>
        <p:spPr>
          <a:xfrm>
            <a:off x="404446" y="1336431"/>
            <a:ext cx="5292969" cy="474784"/>
          </a:xfrm>
        </p:spPr>
        <p:txBody>
          <a:bodyPr>
            <a:normAutofit fontScale="70000" lnSpcReduction="20000"/>
          </a:bodyPr>
          <a:lstStyle/>
          <a:p>
            <a:r>
              <a:rPr lang="tr-TR" dirty="0"/>
              <a:t>https://kutuphane.itu.edu.tr/arastirma/veritabanlari#5948</a:t>
            </a:r>
          </a:p>
        </p:txBody>
      </p:sp>
      <p:pic>
        <p:nvPicPr>
          <p:cNvPr id="9" name="İçerik Yer Tutucusu 8"/>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123092" y="1987061"/>
            <a:ext cx="5874483" cy="4677507"/>
          </a:xfrm>
        </p:spPr>
      </p:pic>
      <p:sp>
        <p:nvSpPr>
          <p:cNvPr id="7" name="Metin Yer Tutucusu 6"/>
          <p:cNvSpPr>
            <a:spLocks noGrp="1"/>
          </p:cNvSpPr>
          <p:nvPr>
            <p:ph type="body" sz="quarter" idx="3"/>
          </p:nvPr>
        </p:nvSpPr>
        <p:spPr>
          <a:xfrm>
            <a:off x="6506308" y="1294936"/>
            <a:ext cx="5486399" cy="298937"/>
          </a:xfrm>
        </p:spPr>
        <p:txBody>
          <a:bodyPr>
            <a:normAutofit fontScale="70000" lnSpcReduction="20000"/>
          </a:bodyPr>
          <a:lstStyle/>
          <a:p>
            <a:r>
              <a:rPr lang="tr-TR" dirty="0"/>
              <a:t>https://kutuphane.itu.edu.tr/arastirma/veritabanlari#5965</a:t>
            </a:r>
          </a:p>
        </p:txBody>
      </p:sp>
      <p:pic>
        <p:nvPicPr>
          <p:cNvPr id="11" name="İçerik Yer Tutucusu 10"/>
          <p:cNvPicPr>
            <a:picLocks noGrp="1" noChangeAspect="1"/>
          </p:cNvPicPr>
          <p:nvPr>
            <p:ph sz="quarter" idx="4"/>
          </p:nvPr>
        </p:nvPicPr>
        <p:blipFill>
          <a:blip r:embed="rId4">
            <a:extLst>
              <a:ext uri="{28A0092B-C50C-407E-A947-70E740481C1C}">
                <a14:useLocalDpi xmlns:a14="http://schemas.microsoft.com/office/drawing/2010/main" val="0"/>
              </a:ext>
            </a:extLst>
          </a:blip>
          <a:stretch>
            <a:fillRect/>
          </a:stretch>
        </p:blipFill>
        <p:spPr>
          <a:xfrm>
            <a:off x="5997575" y="1593873"/>
            <a:ext cx="6194425" cy="4613496"/>
          </a:xfrm>
        </p:spPr>
      </p:pic>
      <p:sp>
        <p:nvSpPr>
          <p:cNvPr id="10" name="Rectangle 1"/>
          <p:cNvSpPr>
            <a:spLocks noChangeArrowheads="1"/>
          </p:cNvSpPr>
          <p:nvPr/>
        </p:nvSpPr>
        <p:spPr bwMode="auto">
          <a:xfrm>
            <a:off x="0" y="107728"/>
            <a:ext cx="65" cy="241744"/>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7457" rIns="0" bIns="-17457"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tr-TR" altLang="tr-TR" sz="1800" b="0" i="0" u="none" strike="noStrike" cap="none" normalizeH="0" baseline="0" dirty="0">
              <a:ln>
                <a:noFill/>
              </a:ln>
              <a:solidFill>
                <a:schemeClr val="tx1"/>
              </a:solidFill>
              <a:effectLst/>
              <a:latin typeface="Arial" panose="020B0604020202020204" pitchFamily="34" charset="0"/>
            </a:endParaRPr>
          </a:p>
        </p:txBody>
      </p:sp>
      <p:sp>
        <p:nvSpPr>
          <p:cNvPr id="2" name="Slayt Numarası Yer Tutucusu 1"/>
          <p:cNvSpPr>
            <a:spLocks noGrp="1"/>
          </p:cNvSpPr>
          <p:nvPr>
            <p:ph type="sldNum" sz="quarter" idx="12"/>
          </p:nvPr>
        </p:nvSpPr>
        <p:spPr/>
        <p:txBody>
          <a:bodyPr/>
          <a:lstStyle/>
          <a:p>
            <a:fld id="{A61FB060-2128-4007-BB9F-EDDE578F1B72}" type="slidenum">
              <a:rPr lang="en-GB" smtClean="0"/>
              <a:t>56</a:t>
            </a:fld>
            <a:endParaRPr lang="en-GB"/>
          </a:p>
        </p:txBody>
      </p:sp>
    </p:spTree>
    <p:extLst>
      <p:ext uri="{BB962C8B-B14F-4D97-AF65-F5344CB8AC3E}">
        <p14:creationId xmlns:p14="http://schemas.microsoft.com/office/powerpoint/2010/main" val="407513943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Unvan 4">
            <a:extLst>
              <a:ext uri="{FF2B5EF4-FFF2-40B4-BE49-F238E27FC236}">
                <a16:creationId xmlns:a16="http://schemas.microsoft.com/office/drawing/2014/main" id="{D3A9EFA6-ADDE-4A82-B462-291DC091D9E0}"/>
              </a:ext>
            </a:extLst>
          </p:cNvPr>
          <p:cNvSpPr>
            <a:spLocks noGrp="1"/>
          </p:cNvSpPr>
          <p:nvPr>
            <p:ph type="title"/>
          </p:nvPr>
        </p:nvSpPr>
        <p:spPr/>
        <p:txBody>
          <a:bodyPr/>
          <a:lstStyle/>
          <a:p>
            <a:r>
              <a:rPr lang="tr-TR" dirty="0" err="1">
                <a:highlight>
                  <a:srgbClr val="FFFF00"/>
                </a:highlight>
              </a:rPr>
              <a:t>Scopus</a:t>
            </a:r>
            <a:r>
              <a:rPr lang="tr-TR" dirty="0"/>
              <a:t>; </a:t>
            </a:r>
            <a:r>
              <a:rPr lang="tr-TR" dirty="0" err="1"/>
              <a:t>index-abstract</a:t>
            </a:r>
            <a:r>
              <a:rPr lang="tr-TR" dirty="0"/>
              <a:t> </a:t>
            </a:r>
            <a:r>
              <a:rPr lang="tr-TR" dirty="0" err="1"/>
              <a:t>database</a:t>
            </a:r>
            <a:endParaRPr lang="en-GB" dirty="0"/>
          </a:p>
        </p:txBody>
      </p:sp>
      <p:pic>
        <p:nvPicPr>
          <p:cNvPr id="9" name="İçerik Yer Tutucusu 8">
            <a:extLst>
              <a:ext uri="{FF2B5EF4-FFF2-40B4-BE49-F238E27FC236}">
                <a16:creationId xmlns:a16="http://schemas.microsoft.com/office/drawing/2014/main" id="{D078104C-3A17-4CCC-84FB-1EF7847881B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79770" y="1566153"/>
            <a:ext cx="10194587" cy="5145932"/>
          </a:xfrm>
        </p:spPr>
      </p:pic>
    </p:spTree>
    <p:extLst>
      <p:ext uri="{BB962C8B-B14F-4D97-AF65-F5344CB8AC3E}">
        <p14:creationId xmlns:p14="http://schemas.microsoft.com/office/powerpoint/2010/main" val="270318574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Unvan 6"/>
          <p:cNvSpPr>
            <a:spLocks noGrp="1"/>
          </p:cNvSpPr>
          <p:nvPr>
            <p:ph type="title"/>
          </p:nvPr>
        </p:nvSpPr>
        <p:spPr>
          <a:xfrm>
            <a:off x="474785" y="365126"/>
            <a:ext cx="11717215" cy="1147152"/>
          </a:xfrm>
        </p:spPr>
        <p:txBody>
          <a:bodyPr>
            <a:normAutofit fontScale="90000"/>
          </a:bodyPr>
          <a:lstStyle/>
          <a:p>
            <a:r>
              <a:rPr lang="tr-TR" dirty="0"/>
              <a:t>Locate Information at ITU Library-</a:t>
            </a:r>
            <a:br>
              <a:rPr lang="tr-TR" dirty="0"/>
            </a:br>
            <a:r>
              <a:rPr lang="tr-TR" b="1" dirty="0">
                <a:solidFill>
                  <a:schemeClr val="accent1"/>
                </a:solidFill>
              </a:rPr>
              <a:t>e-scholarly journals</a:t>
            </a:r>
            <a:r>
              <a:rPr lang="tr-TR" dirty="0"/>
              <a:t/>
            </a:r>
            <a:br>
              <a:rPr lang="tr-TR" dirty="0"/>
            </a:br>
            <a:endParaRPr lang="tr-TR" dirty="0"/>
          </a:p>
        </p:txBody>
      </p:sp>
      <p:sp>
        <p:nvSpPr>
          <p:cNvPr id="9" name="İçerik Yer Tutucusu 8"/>
          <p:cNvSpPr>
            <a:spLocks noGrp="1"/>
          </p:cNvSpPr>
          <p:nvPr>
            <p:ph idx="1"/>
          </p:nvPr>
        </p:nvSpPr>
        <p:spPr/>
        <p:txBody>
          <a:bodyPr>
            <a:normAutofit/>
          </a:bodyPr>
          <a:lstStyle/>
          <a:p>
            <a:r>
              <a:rPr lang="tr-TR" dirty="0"/>
              <a:t>Searching an </a:t>
            </a:r>
            <a:r>
              <a:rPr lang="tr-TR" dirty="0">
                <a:hlinkClick r:id="rId2"/>
              </a:rPr>
              <a:t>Article Database</a:t>
            </a:r>
            <a:r>
              <a:rPr lang="tr-TR" dirty="0"/>
              <a:t> on campus and off campus </a:t>
            </a:r>
          </a:p>
          <a:p>
            <a:r>
              <a:rPr lang="tr-TR" dirty="0"/>
              <a:t>Searching on campus and off campus </a:t>
            </a:r>
            <a:r>
              <a:rPr lang="tr-TR" dirty="0">
                <a:hlinkClick r:id="rId3"/>
              </a:rPr>
              <a:t>İTÜ Library Electronic Journal List</a:t>
            </a:r>
            <a:endParaRPr lang="tr-TR" dirty="0"/>
          </a:p>
          <a:p>
            <a:r>
              <a:rPr lang="tr-TR" dirty="0"/>
              <a:t>Searching on </a:t>
            </a:r>
            <a:r>
              <a:rPr lang="tr-TR" dirty="0">
                <a:hlinkClick r:id="rId4"/>
              </a:rPr>
              <a:t>TARIYORUM</a:t>
            </a:r>
            <a:r>
              <a:rPr lang="tr-TR" dirty="0"/>
              <a:t> discovery tool on campus and off campus (it works like Google Scholar and </a:t>
            </a:r>
            <a:r>
              <a:rPr lang="tr-TR" b="1" dirty="0">
                <a:solidFill>
                  <a:srgbClr val="00B050"/>
                </a:solidFill>
              </a:rPr>
              <a:t>it</a:t>
            </a:r>
            <a:r>
              <a:rPr lang="tr-TR" dirty="0"/>
              <a:t> </a:t>
            </a:r>
            <a:r>
              <a:rPr lang="tr-TR" b="1" dirty="0">
                <a:solidFill>
                  <a:srgbClr val="00B050"/>
                </a:solidFill>
              </a:rPr>
              <a:t>covers whole electronic collections</a:t>
            </a:r>
            <a:r>
              <a:rPr lang="tr-TR" dirty="0"/>
              <a:t>)</a:t>
            </a:r>
          </a:p>
          <a:p>
            <a:r>
              <a:rPr lang="tr-TR" dirty="0"/>
              <a:t>Searching on </a:t>
            </a:r>
            <a:r>
              <a:rPr lang="tr-TR" b="1" dirty="0"/>
              <a:t>Scopus </a:t>
            </a:r>
            <a:r>
              <a:rPr lang="tr-TR" dirty="0"/>
              <a:t>and </a:t>
            </a:r>
            <a:r>
              <a:rPr lang="tr-TR" b="1" dirty="0"/>
              <a:t>Web of Science </a:t>
            </a:r>
            <a:r>
              <a:rPr lang="tr-TR" dirty="0"/>
              <a:t>are good databases to start with for any research topic and literature review.</a:t>
            </a:r>
          </a:p>
          <a:p>
            <a:pPr marL="0" indent="0">
              <a:buNone/>
            </a:pPr>
            <a:endParaRPr lang="tr-TR" dirty="0"/>
          </a:p>
        </p:txBody>
      </p:sp>
      <p:sp>
        <p:nvSpPr>
          <p:cNvPr id="2" name="Slayt Numarası Yer Tutucusu 1"/>
          <p:cNvSpPr>
            <a:spLocks noGrp="1"/>
          </p:cNvSpPr>
          <p:nvPr>
            <p:ph type="sldNum" sz="quarter" idx="12"/>
          </p:nvPr>
        </p:nvSpPr>
        <p:spPr/>
        <p:txBody>
          <a:bodyPr/>
          <a:lstStyle/>
          <a:p>
            <a:fld id="{A61FB060-2128-4007-BB9F-EDDE578F1B72}" type="slidenum">
              <a:rPr lang="en-GB" smtClean="0"/>
              <a:t>58</a:t>
            </a:fld>
            <a:endParaRPr lang="en-GB"/>
          </a:p>
        </p:txBody>
      </p:sp>
    </p:spTree>
    <p:extLst>
      <p:ext uri="{BB962C8B-B14F-4D97-AF65-F5344CB8AC3E}">
        <p14:creationId xmlns:p14="http://schemas.microsoft.com/office/powerpoint/2010/main" val="317899384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479570" y="318150"/>
            <a:ext cx="10515600" cy="951057"/>
          </a:xfrm>
        </p:spPr>
        <p:txBody>
          <a:bodyPr>
            <a:normAutofit fontScale="90000"/>
          </a:bodyPr>
          <a:lstStyle/>
          <a:p>
            <a:pPr algn="ctr"/>
            <a:r>
              <a:rPr lang="tr-TR" dirty="0"/>
              <a:t> Locate Information at ITU Library; </a:t>
            </a:r>
            <a:r>
              <a:rPr lang="tr-TR" b="1" dirty="0">
                <a:solidFill>
                  <a:schemeClr val="accent1"/>
                </a:solidFill>
              </a:rPr>
              <a:t>print</a:t>
            </a:r>
            <a:r>
              <a:rPr lang="tr-TR" dirty="0"/>
              <a:t> </a:t>
            </a:r>
            <a:r>
              <a:rPr lang="tr-TR" b="1" dirty="0">
                <a:solidFill>
                  <a:schemeClr val="accent1"/>
                </a:solidFill>
              </a:rPr>
              <a:t>books</a:t>
            </a:r>
            <a:r>
              <a:rPr lang="tr-TR" dirty="0"/>
              <a:t/>
            </a:r>
            <a:br>
              <a:rPr lang="tr-TR" dirty="0"/>
            </a:br>
            <a:endParaRPr lang="tr-TR" dirty="0"/>
          </a:p>
        </p:txBody>
      </p:sp>
      <p:sp>
        <p:nvSpPr>
          <p:cNvPr id="10" name="Metin Yer Tutucusu 9"/>
          <p:cNvSpPr>
            <a:spLocks noGrp="1"/>
          </p:cNvSpPr>
          <p:nvPr>
            <p:ph type="body" idx="1"/>
          </p:nvPr>
        </p:nvSpPr>
        <p:spPr>
          <a:xfrm>
            <a:off x="867497" y="1269207"/>
            <a:ext cx="5157787" cy="823912"/>
          </a:xfrm>
        </p:spPr>
        <p:txBody>
          <a:bodyPr/>
          <a:lstStyle/>
          <a:p>
            <a:r>
              <a:rPr lang="tr-TR" sz="3200" b="0" dirty="0"/>
              <a:t>Interlibrary Loan(ILL)</a:t>
            </a:r>
          </a:p>
          <a:p>
            <a:endParaRPr lang="tr-TR" dirty="0"/>
          </a:p>
        </p:txBody>
      </p:sp>
      <p:sp>
        <p:nvSpPr>
          <p:cNvPr id="9" name="İçerik Yer Tutucusu 8"/>
          <p:cNvSpPr>
            <a:spLocks noGrp="1"/>
          </p:cNvSpPr>
          <p:nvPr>
            <p:ph sz="half" idx="2"/>
          </p:nvPr>
        </p:nvSpPr>
        <p:spPr>
          <a:xfrm>
            <a:off x="720581" y="2175164"/>
            <a:ext cx="5157787" cy="4071000"/>
          </a:xfrm>
        </p:spPr>
        <p:txBody>
          <a:bodyPr>
            <a:normAutofit/>
          </a:bodyPr>
          <a:lstStyle/>
          <a:p>
            <a:r>
              <a:rPr lang="tr-TR" b="1" dirty="0"/>
              <a:t>Request materials not owned by ITU Libraries</a:t>
            </a:r>
            <a:endParaRPr lang="tr-TR" dirty="0"/>
          </a:p>
          <a:p>
            <a:r>
              <a:rPr lang="tr-TR" dirty="0"/>
              <a:t>Fill out the </a:t>
            </a:r>
            <a:r>
              <a:rPr lang="tr-TR" dirty="0">
                <a:hlinkClick r:id="rId2"/>
              </a:rPr>
              <a:t>Interlibrary Loan Request Form</a:t>
            </a:r>
            <a:r>
              <a:rPr lang="tr-TR" dirty="0"/>
              <a:t> and you will be notified when your publication is available for pickup.</a:t>
            </a:r>
          </a:p>
        </p:txBody>
      </p:sp>
      <p:sp>
        <p:nvSpPr>
          <p:cNvPr id="11" name="Metin Yer Tutucusu 10"/>
          <p:cNvSpPr>
            <a:spLocks noGrp="1"/>
          </p:cNvSpPr>
          <p:nvPr>
            <p:ph type="body" sz="quarter" idx="3"/>
          </p:nvPr>
        </p:nvSpPr>
        <p:spPr>
          <a:xfrm>
            <a:off x="6413211" y="1681163"/>
            <a:ext cx="5183188" cy="823912"/>
          </a:xfrm>
        </p:spPr>
        <p:txBody>
          <a:bodyPr>
            <a:noAutofit/>
          </a:bodyPr>
          <a:lstStyle/>
          <a:p>
            <a:pPr algn="ctr"/>
            <a:endParaRPr lang="tr-TR" sz="3200" b="0" dirty="0"/>
          </a:p>
          <a:p>
            <a:r>
              <a:rPr lang="tr-TR" sz="3200" b="0" dirty="0"/>
              <a:t>How are books organized at ITU Library?</a:t>
            </a:r>
            <a:br>
              <a:rPr lang="tr-TR" sz="3200" b="0" dirty="0"/>
            </a:br>
            <a:endParaRPr lang="tr-TR" sz="3200" b="0" dirty="0"/>
          </a:p>
        </p:txBody>
      </p:sp>
      <p:sp>
        <p:nvSpPr>
          <p:cNvPr id="12" name="İçerik Yer Tutucusu 11"/>
          <p:cNvSpPr>
            <a:spLocks noGrp="1"/>
          </p:cNvSpPr>
          <p:nvPr>
            <p:ph sz="quarter" idx="4"/>
          </p:nvPr>
        </p:nvSpPr>
        <p:spPr>
          <a:xfrm>
            <a:off x="6266295" y="2687781"/>
            <a:ext cx="5183188" cy="3848245"/>
          </a:xfrm>
        </p:spPr>
        <p:txBody>
          <a:bodyPr/>
          <a:lstStyle/>
          <a:p>
            <a:r>
              <a:rPr lang="tr-TR" dirty="0"/>
              <a:t>Books are organized using the </a:t>
            </a:r>
            <a:r>
              <a:rPr lang="tr-TR" dirty="0">
                <a:hlinkClick r:id="rId3"/>
              </a:rPr>
              <a:t>Library of Congress Classification System</a:t>
            </a:r>
            <a:r>
              <a:rPr lang="tr-TR" dirty="0"/>
              <a:t> at the library.</a:t>
            </a:r>
            <a:endParaRPr lang="tr-TR" b="1" dirty="0"/>
          </a:p>
          <a:p>
            <a:endParaRPr lang="tr-TR" dirty="0"/>
          </a:p>
        </p:txBody>
      </p:sp>
      <p:sp>
        <p:nvSpPr>
          <p:cNvPr id="3" name="Slayt Numarası Yer Tutucusu 2"/>
          <p:cNvSpPr>
            <a:spLocks noGrp="1"/>
          </p:cNvSpPr>
          <p:nvPr>
            <p:ph type="sldNum" sz="quarter" idx="12"/>
          </p:nvPr>
        </p:nvSpPr>
        <p:spPr/>
        <p:txBody>
          <a:bodyPr/>
          <a:lstStyle/>
          <a:p>
            <a:fld id="{A61FB060-2128-4007-BB9F-EDDE578F1B72}" type="slidenum">
              <a:rPr lang="en-GB" smtClean="0"/>
              <a:t>59</a:t>
            </a:fld>
            <a:endParaRPr lang="en-GB"/>
          </a:p>
        </p:txBody>
      </p:sp>
    </p:spTree>
    <p:extLst>
      <p:ext uri="{BB962C8B-B14F-4D97-AF65-F5344CB8AC3E}">
        <p14:creationId xmlns:p14="http://schemas.microsoft.com/office/powerpoint/2010/main" val="13060524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459828" y="312575"/>
            <a:ext cx="10515600" cy="822544"/>
          </a:xfrm>
        </p:spPr>
        <p:txBody>
          <a:bodyPr>
            <a:noAutofit/>
          </a:bodyPr>
          <a:lstStyle/>
          <a:p>
            <a:r>
              <a:rPr lang="tr-TR" sz="3600" dirty="0"/>
              <a:t>Ways the increase the impact</a:t>
            </a:r>
            <a:r>
              <a:rPr lang="en-GB" sz="3600" dirty="0"/>
              <a:t>:</a:t>
            </a:r>
            <a:br>
              <a:rPr lang="en-GB" sz="3600" dirty="0"/>
            </a:br>
            <a:endParaRPr lang="tr-TR" sz="3600" dirty="0"/>
          </a:p>
        </p:txBody>
      </p:sp>
      <p:sp>
        <p:nvSpPr>
          <p:cNvPr id="3" name="İçerik Yer Tutucusu 2"/>
          <p:cNvSpPr>
            <a:spLocks noGrp="1"/>
          </p:cNvSpPr>
          <p:nvPr>
            <p:ph idx="1"/>
          </p:nvPr>
        </p:nvSpPr>
        <p:spPr>
          <a:xfrm>
            <a:off x="796636" y="1400265"/>
            <a:ext cx="10515600" cy="4873680"/>
          </a:xfrm>
        </p:spPr>
        <p:txBody>
          <a:bodyPr/>
          <a:lstStyle/>
          <a:p>
            <a:r>
              <a:rPr lang="tr-TR" dirty="0"/>
              <a:t>International </a:t>
            </a:r>
            <a:r>
              <a:rPr lang="en-GB" dirty="0"/>
              <a:t>Collaborative research,</a:t>
            </a:r>
          </a:p>
          <a:p>
            <a:r>
              <a:rPr lang="en-GB" dirty="0"/>
              <a:t>An author's use and dissemination of his or her work,</a:t>
            </a:r>
          </a:p>
          <a:p>
            <a:r>
              <a:rPr lang="en-GB" dirty="0"/>
              <a:t>The accessibility of unpublished and published books, articles, and other products, and</a:t>
            </a:r>
          </a:p>
          <a:p>
            <a:r>
              <a:rPr lang="en-GB" dirty="0"/>
              <a:t>The archiving of scholarly output. </a:t>
            </a:r>
          </a:p>
          <a:p>
            <a:pPr marL="0" indent="0">
              <a:buNone/>
            </a:pPr>
            <a:endParaRPr lang="tr-TR" dirty="0"/>
          </a:p>
          <a:p>
            <a:pPr marL="0" indent="0">
              <a:buNone/>
            </a:pPr>
            <a:r>
              <a:rPr lang="tr-TR" dirty="0"/>
              <a:t>Yet, most scholars pursue their research and disseminate the results with little or no expectation of direct financial reward. </a:t>
            </a:r>
          </a:p>
          <a:p>
            <a:pPr marL="0" indent="0">
              <a:buNone/>
            </a:pPr>
            <a:r>
              <a:rPr lang="tr-TR" sz="1200" dirty="0"/>
              <a:t>(</a:t>
            </a:r>
            <a:r>
              <a:rPr lang="tr-TR" sz="800" dirty="0"/>
              <a:t>https://guides.lib.uni.edu/scholarly-communication)</a:t>
            </a:r>
            <a:endParaRPr lang="en-GB" sz="800" dirty="0"/>
          </a:p>
          <a:p>
            <a:pPr marL="0" indent="0">
              <a:buNone/>
            </a:pPr>
            <a:endParaRPr lang="tr-TR" dirty="0"/>
          </a:p>
          <a:p>
            <a:pPr marL="0" indent="0">
              <a:buNone/>
            </a:pPr>
            <a:endParaRPr lang="tr-TR" dirty="0"/>
          </a:p>
          <a:p>
            <a:endParaRPr lang="tr-TR" dirty="0"/>
          </a:p>
        </p:txBody>
      </p:sp>
      <p:sp>
        <p:nvSpPr>
          <p:cNvPr id="4" name="Metin kutusu 3"/>
          <p:cNvSpPr txBox="1"/>
          <p:nvPr/>
        </p:nvSpPr>
        <p:spPr>
          <a:xfrm>
            <a:off x="11977254" y="0"/>
            <a:ext cx="429491" cy="246221"/>
          </a:xfrm>
          <a:prstGeom prst="rect">
            <a:avLst/>
          </a:prstGeom>
          <a:noFill/>
        </p:spPr>
        <p:txBody>
          <a:bodyPr wrap="square" rtlCol="0">
            <a:spAutoFit/>
          </a:bodyPr>
          <a:lstStyle/>
          <a:p>
            <a:r>
              <a:rPr lang="tr-TR" sz="1000" dirty="0"/>
              <a:t>8</a:t>
            </a:r>
          </a:p>
        </p:txBody>
      </p:sp>
      <p:sp>
        <p:nvSpPr>
          <p:cNvPr id="5" name="Slayt Numarası Yer Tutucusu 4"/>
          <p:cNvSpPr>
            <a:spLocks noGrp="1"/>
          </p:cNvSpPr>
          <p:nvPr>
            <p:ph type="sldNum" sz="quarter" idx="12"/>
          </p:nvPr>
        </p:nvSpPr>
        <p:spPr/>
        <p:txBody>
          <a:bodyPr/>
          <a:lstStyle/>
          <a:p>
            <a:fld id="{A61FB060-2128-4007-BB9F-EDDE578F1B72}" type="slidenum">
              <a:rPr lang="en-GB" smtClean="0"/>
              <a:t>6</a:t>
            </a:fld>
            <a:endParaRPr lang="en-GB"/>
          </a:p>
        </p:txBody>
      </p:sp>
    </p:spTree>
    <p:extLst>
      <p:ext uri="{BB962C8B-B14F-4D97-AF65-F5344CB8AC3E}">
        <p14:creationId xmlns:p14="http://schemas.microsoft.com/office/powerpoint/2010/main" val="77850217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Resim Yer Tutucusu 6"/>
          <p:cNvPicPr>
            <a:picLocks noGrp="1" noChangeAspect="1"/>
          </p:cNvPicPr>
          <p:nvPr>
            <p:ph type="pic" idx="1"/>
          </p:nvPr>
        </p:nvPicPr>
        <p:blipFill>
          <a:blip r:embed="rId2">
            <a:extLst>
              <a:ext uri="{28A0092B-C50C-407E-A947-70E740481C1C}">
                <a14:useLocalDpi xmlns:a14="http://schemas.microsoft.com/office/drawing/2010/main" val="0"/>
              </a:ext>
            </a:extLst>
          </a:blip>
          <a:srcRect l="31764" r="31764"/>
          <a:stretch>
            <a:fillRect/>
          </a:stretch>
        </p:blipFill>
        <p:spPr>
          <a:xfrm>
            <a:off x="5112849" y="995363"/>
            <a:ext cx="6172200" cy="4873625"/>
          </a:xfrm>
        </p:spPr>
      </p:pic>
      <p:sp>
        <p:nvSpPr>
          <p:cNvPr id="6" name="Metin Yer Tutucusu 5"/>
          <p:cNvSpPr>
            <a:spLocks noGrp="1"/>
          </p:cNvSpPr>
          <p:nvPr>
            <p:ph type="body" sz="half" idx="2"/>
          </p:nvPr>
        </p:nvSpPr>
        <p:spPr>
          <a:xfrm>
            <a:off x="839788" y="886265"/>
            <a:ext cx="3932237" cy="4982723"/>
          </a:xfrm>
        </p:spPr>
        <p:txBody>
          <a:bodyPr>
            <a:normAutofit/>
          </a:bodyPr>
          <a:lstStyle/>
          <a:p>
            <a:r>
              <a:rPr lang="tr-TR" sz="3600" dirty="0"/>
              <a:t>Searching ITU databases on campus;</a:t>
            </a:r>
          </a:p>
          <a:p>
            <a:r>
              <a:rPr lang="tr-TR" sz="3600" dirty="0"/>
              <a:t> you should click only database name through the library  Databases page</a:t>
            </a:r>
          </a:p>
          <a:p>
            <a:endParaRPr lang="tr-TR" sz="3600" dirty="0"/>
          </a:p>
        </p:txBody>
      </p:sp>
      <p:sp>
        <p:nvSpPr>
          <p:cNvPr id="8" name="Oval 7"/>
          <p:cNvSpPr/>
          <p:nvPr/>
        </p:nvSpPr>
        <p:spPr>
          <a:xfrm>
            <a:off x="5292970" y="2848707"/>
            <a:ext cx="3305907" cy="439616"/>
          </a:xfrm>
          <a:prstGeom prst="ellipse">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 name="Slayt Numarası Yer Tutucusu 1"/>
          <p:cNvSpPr>
            <a:spLocks noGrp="1"/>
          </p:cNvSpPr>
          <p:nvPr>
            <p:ph type="sldNum" sz="quarter" idx="12"/>
          </p:nvPr>
        </p:nvSpPr>
        <p:spPr/>
        <p:txBody>
          <a:bodyPr/>
          <a:lstStyle/>
          <a:p>
            <a:fld id="{A61FB060-2128-4007-BB9F-EDDE578F1B72}" type="slidenum">
              <a:rPr lang="en-GB" smtClean="0"/>
              <a:t>60</a:t>
            </a:fld>
            <a:endParaRPr lang="en-GB"/>
          </a:p>
        </p:txBody>
      </p:sp>
    </p:spTree>
    <p:extLst>
      <p:ext uri="{BB962C8B-B14F-4D97-AF65-F5344CB8AC3E}">
        <p14:creationId xmlns:p14="http://schemas.microsoft.com/office/powerpoint/2010/main" val="3283450890"/>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5486400" y="0"/>
            <a:ext cx="5666520" cy="1037492"/>
          </a:xfrm>
        </p:spPr>
        <p:txBody>
          <a:bodyPr>
            <a:noAutofit/>
          </a:bodyPr>
          <a:lstStyle/>
          <a:p>
            <a:r>
              <a:rPr lang="tr-TR" b="1" dirty="0"/>
              <a:t>searching library databases «off Campus»</a:t>
            </a:r>
          </a:p>
        </p:txBody>
      </p:sp>
      <p:pic>
        <p:nvPicPr>
          <p:cNvPr id="5" name="İçerik Yer Tutucusu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486400" y="1072661"/>
            <a:ext cx="6705600" cy="5046785"/>
          </a:xfrm>
        </p:spPr>
      </p:pic>
      <p:sp>
        <p:nvSpPr>
          <p:cNvPr id="4" name="Metin Yer Tutucusu 3"/>
          <p:cNvSpPr>
            <a:spLocks noGrp="1"/>
          </p:cNvSpPr>
          <p:nvPr>
            <p:ph type="body" sz="half" idx="2"/>
          </p:nvPr>
        </p:nvSpPr>
        <p:spPr>
          <a:xfrm>
            <a:off x="175846" y="-1"/>
            <a:ext cx="5117123" cy="6721475"/>
          </a:xfrm>
        </p:spPr>
        <p:txBody>
          <a:bodyPr>
            <a:noAutofit/>
          </a:bodyPr>
          <a:lstStyle/>
          <a:p>
            <a:r>
              <a:rPr lang="tr-TR" sz="2400" dirty="0">
                <a:solidFill>
                  <a:srgbClr val="FF0000"/>
                </a:solidFill>
              </a:rPr>
              <a:t>Searching off campus you need library account and library </a:t>
            </a:r>
            <a:r>
              <a:rPr lang="tr-TR" sz="2400" dirty="0" smtClean="0">
                <a:solidFill>
                  <a:srgbClr val="FF0000"/>
                </a:solidFill>
              </a:rPr>
              <a:t>PIN.</a:t>
            </a:r>
            <a:endParaRPr lang="tr-TR" sz="2400" dirty="0">
              <a:solidFill>
                <a:srgbClr val="FF0000"/>
              </a:solidFill>
            </a:endParaRPr>
          </a:p>
          <a:p>
            <a:r>
              <a:rPr lang="tr-TR" sz="2400" dirty="0"/>
              <a:t>if already </a:t>
            </a:r>
            <a:r>
              <a:rPr lang="tr-TR" sz="2400" dirty="0" smtClean="0"/>
              <a:t>have, </a:t>
            </a:r>
            <a:r>
              <a:rPr lang="tr-TR" sz="2400" dirty="0"/>
              <a:t>only follow </a:t>
            </a:r>
            <a:r>
              <a:rPr lang="tr-TR" sz="2400" b="1" dirty="0"/>
              <a:t>Off Campus </a:t>
            </a:r>
            <a:r>
              <a:rPr lang="tr-TR" sz="2400" dirty="0"/>
              <a:t>links on the library webpage.</a:t>
            </a:r>
          </a:p>
          <a:p>
            <a:pPr fontAlgn="t"/>
            <a:r>
              <a:rPr lang="tr-TR" sz="2400" b="1" dirty="0">
                <a:solidFill>
                  <a:srgbClr val="FF0000"/>
                </a:solidFill>
              </a:rPr>
              <a:t>If you dont have a library </a:t>
            </a:r>
            <a:r>
              <a:rPr lang="tr-TR" sz="2400" b="1" dirty="0" smtClean="0">
                <a:solidFill>
                  <a:srgbClr val="FF0000"/>
                </a:solidFill>
              </a:rPr>
              <a:t>account:</a:t>
            </a:r>
          </a:p>
          <a:p>
            <a:pPr marL="457200" indent="-457200" fontAlgn="t">
              <a:buFont typeface="+mj-lt"/>
              <a:buAutoNum type="arabicPeriod"/>
            </a:pPr>
            <a:r>
              <a:rPr lang="tr-TR" sz="2400" dirty="0" smtClean="0"/>
              <a:t>fill </a:t>
            </a:r>
            <a:r>
              <a:rPr lang="tr-TR" sz="2400" dirty="0"/>
              <a:t>the online membership form under the </a:t>
            </a:r>
            <a:r>
              <a:rPr lang="tr-TR" sz="2400" b="1" dirty="0"/>
              <a:t>User Services on the main </a:t>
            </a:r>
            <a:r>
              <a:rPr lang="tr-TR" sz="2400" b="1" dirty="0" smtClean="0"/>
              <a:t>page through the «</a:t>
            </a:r>
            <a:r>
              <a:rPr lang="tr-TR" sz="2400" b="1" dirty="0" smtClean="0">
                <a:hlinkClick r:id="rId3"/>
              </a:rPr>
              <a:t>registration and pin </a:t>
            </a:r>
            <a:r>
              <a:rPr lang="tr-TR" sz="2400" b="1" dirty="0" smtClean="0"/>
              <a:t>page»</a:t>
            </a:r>
            <a:endParaRPr lang="tr-TR" sz="2400" b="1" dirty="0"/>
          </a:p>
          <a:p>
            <a:pPr marL="457200" indent="-457200" fontAlgn="t">
              <a:buFont typeface="+mj-lt"/>
              <a:buAutoNum type="arabicPeriod"/>
            </a:pPr>
            <a:r>
              <a:rPr lang="tr-TR" sz="2400" dirty="0"/>
              <a:t>You can apply for the library registration using your İTÜ </a:t>
            </a:r>
            <a:r>
              <a:rPr lang="tr-TR" sz="2400" dirty="0" smtClean="0"/>
              <a:t>email account</a:t>
            </a:r>
            <a:r>
              <a:rPr lang="tr-TR" sz="2400" dirty="0"/>
              <a:t>.</a:t>
            </a:r>
          </a:p>
          <a:p>
            <a:pPr marL="457200" indent="-457200" fontAlgn="t">
              <a:buFont typeface="+mj-lt"/>
              <a:buAutoNum type="arabicPeriod"/>
            </a:pPr>
            <a:r>
              <a:rPr lang="tr-TR" sz="2400" dirty="0"/>
              <a:t>Your application will be reviewed and approved soon then you will be notified via e-mail sent to your İTÜ </a:t>
            </a:r>
            <a:r>
              <a:rPr lang="tr-TR" sz="2400" dirty="0" smtClean="0"/>
              <a:t>account.</a:t>
            </a:r>
          </a:p>
          <a:p>
            <a:pPr marL="457200" indent="-457200" fontAlgn="t">
              <a:buFont typeface="+mj-lt"/>
              <a:buAutoNum type="arabicPeriod"/>
            </a:pPr>
            <a:r>
              <a:rPr lang="tr-TR" sz="2400" dirty="0" smtClean="0"/>
              <a:t>Than </a:t>
            </a:r>
            <a:r>
              <a:rPr lang="tr-TR" sz="2400" dirty="0"/>
              <a:t>take your library PIN from the </a:t>
            </a:r>
            <a:r>
              <a:rPr lang="tr-TR" sz="2400" b="1" dirty="0"/>
              <a:t>PIN Procedures page.</a:t>
            </a:r>
            <a:endParaRPr lang="tr-TR" sz="2400" dirty="0"/>
          </a:p>
          <a:p>
            <a:endParaRPr lang="tr-TR" sz="2400" dirty="0"/>
          </a:p>
        </p:txBody>
      </p:sp>
      <p:sp>
        <p:nvSpPr>
          <p:cNvPr id="6" name="Aşağı Ok 5"/>
          <p:cNvSpPr/>
          <p:nvPr/>
        </p:nvSpPr>
        <p:spPr>
          <a:xfrm>
            <a:off x="10206112" y="3488409"/>
            <a:ext cx="749104" cy="9495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 name="Slayt Numarası Yer Tutucusu 2"/>
          <p:cNvSpPr>
            <a:spLocks noGrp="1"/>
          </p:cNvSpPr>
          <p:nvPr>
            <p:ph type="sldNum" sz="quarter" idx="12"/>
          </p:nvPr>
        </p:nvSpPr>
        <p:spPr/>
        <p:txBody>
          <a:bodyPr/>
          <a:lstStyle/>
          <a:p>
            <a:fld id="{A61FB060-2128-4007-BB9F-EDDE578F1B72}" type="slidenum">
              <a:rPr lang="en-GB" smtClean="0"/>
              <a:t>61</a:t>
            </a:fld>
            <a:endParaRPr lang="en-GB"/>
          </a:p>
        </p:txBody>
      </p:sp>
    </p:spTree>
    <p:extLst>
      <p:ext uri="{BB962C8B-B14F-4D97-AF65-F5344CB8AC3E}">
        <p14:creationId xmlns:p14="http://schemas.microsoft.com/office/powerpoint/2010/main" val="407325492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6B926859-4CEA-4A02-B81A-DDB0B9014E4C}"/>
              </a:ext>
            </a:extLst>
          </p:cNvPr>
          <p:cNvSpPr>
            <a:spLocks noGrp="1"/>
          </p:cNvSpPr>
          <p:nvPr>
            <p:ph type="title"/>
          </p:nvPr>
        </p:nvSpPr>
        <p:spPr>
          <a:xfrm>
            <a:off x="838200" y="488217"/>
            <a:ext cx="10515600" cy="1305413"/>
          </a:xfrm>
        </p:spPr>
        <p:txBody>
          <a:bodyPr>
            <a:normAutofit fontScale="90000"/>
          </a:bodyPr>
          <a:lstStyle/>
          <a:p>
            <a:r>
              <a:rPr lang="tr-TR" b="1" dirty="0"/>
              <a:t>For </a:t>
            </a:r>
            <a:r>
              <a:rPr lang="tr-TR" b="1" dirty="0">
                <a:solidFill>
                  <a:srgbClr val="FF0000"/>
                </a:solidFill>
              </a:rPr>
              <a:t>«literature searching» try </a:t>
            </a:r>
            <a:r>
              <a:rPr lang="tr-TR" b="1" dirty="0"/>
              <a:t>to «</a:t>
            </a:r>
            <a:r>
              <a:rPr lang="en-GB" b="1" dirty="0">
                <a:solidFill>
                  <a:srgbClr val="FF0000"/>
                </a:solidFill>
              </a:rPr>
              <a:t>Cited Reference Search</a:t>
            </a:r>
            <a:r>
              <a:rPr lang="tr-TR" b="1" dirty="0"/>
              <a:t>»</a:t>
            </a:r>
            <a:r>
              <a:rPr lang="tr-TR" b="1" dirty="0">
                <a:solidFill>
                  <a:srgbClr val="FF0000"/>
                </a:solidFill>
              </a:rPr>
              <a:t> </a:t>
            </a:r>
            <a:r>
              <a:rPr lang="tr-TR" b="1" dirty="0"/>
              <a:t>on </a:t>
            </a:r>
            <a:r>
              <a:rPr lang="tr-TR" b="1" dirty="0" err="1">
                <a:solidFill>
                  <a:srgbClr val="00B050"/>
                </a:solidFill>
              </a:rPr>
              <a:t>Scopus</a:t>
            </a:r>
            <a:r>
              <a:rPr lang="tr-TR" b="1" dirty="0"/>
              <a:t> </a:t>
            </a:r>
            <a:r>
              <a:rPr lang="tr-TR" b="1" dirty="0" err="1"/>
              <a:t>or</a:t>
            </a:r>
            <a:r>
              <a:rPr lang="tr-TR" b="1" dirty="0"/>
              <a:t> </a:t>
            </a:r>
            <a:r>
              <a:rPr lang="tr-TR" b="1" dirty="0">
                <a:solidFill>
                  <a:srgbClr val="00B050"/>
                </a:solidFill>
              </a:rPr>
              <a:t>Web of </a:t>
            </a:r>
            <a:r>
              <a:rPr lang="tr-TR" b="1" dirty="0" err="1">
                <a:solidFill>
                  <a:srgbClr val="00B050"/>
                </a:solidFill>
              </a:rPr>
              <a:t>Science</a:t>
            </a:r>
            <a:r>
              <a:rPr lang="tr-TR" b="1" dirty="0">
                <a:solidFill>
                  <a:srgbClr val="00B050"/>
                </a:solidFill>
              </a:rPr>
              <a:t> </a:t>
            </a:r>
            <a:r>
              <a:rPr lang="tr-TR" b="1" dirty="0" err="1"/>
              <a:t>databases</a:t>
            </a:r>
            <a:r>
              <a:rPr lang="tr-TR" b="1" dirty="0"/>
              <a:t> </a:t>
            </a:r>
            <a:r>
              <a:rPr lang="tr-TR" b="1" dirty="0" err="1"/>
              <a:t>that</a:t>
            </a:r>
            <a:r>
              <a:rPr lang="tr-TR" b="1" dirty="0"/>
              <a:t> </a:t>
            </a:r>
            <a:r>
              <a:rPr lang="tr-TR" b="1" dirty="0" err="1"/>
              <a:t>library</a:t>
            </a:r>
            <a:r>
              <a:rPr lang="tr-TR" b="1" dirty="0"/>
              <a:t> has</a:t>
            </a:r>
            <a:r>
              <a:rPr lang="en-GB" b="1" dirty="0"/>
              <a:t/>
            </a:r>
            <a:br>
              <a:rPr lang="en-GB" b="1" dirty="0"/>
            </a:br>
            <a:endParaRPr lang="en-GB" dirty="0"/>
          </a:p>
        </p:txBody>
      </p:sp>
      <p:sp>
        <p:nvSpPr>
          <p:cNvPr id="3" name="İçerik Yer Tutucusu 2">
            <a:extLst>
              <a:ext uri="{FF2B5EF4-FFF2-40B4-BE49-F238E27FC236}">
                <a16:creationId xmlns:a16="http://schemas.microsoft.com/office/drawing/2014/main" id="{5AC53B0A-9E78-4FDA-8A2F-3F6D92953786}"/>
              </a:ext>
            </a:extLst>
          </p:cNvPr>
          <p:cNvSpPr>
            <a:spLocks noGrp="1"/>
          </p:cNvSpPr>
          <p:nvPr>
            <p:ph idx="1"/>
          </p:nvPr>
        </p:nvSpPr>
        <p:spPr>
          <a:xfrm>
            <a:off x="685800" y="2057400"/>
            <a:ext cx="10668000" cy="4800599"/>
          </a:xfrm>
        </p:spPr>
        <p:txBody>
          <a:bodyPr>
            <a:normAutofit/>
          </a:bodyPr>
          <a:lstStyle/>
          <a:p>
            <a:pPr marL="0" indent="0">
              <a:buNone/>
            </a:pPr>
            <a:r>
              <a:rPr lang="en-GB" dirty="0"/>
              <a:t>Tracking cited references provides many insights. For example, you can: </a:t>
            </a:r>
          </a:p>
          <a:p>
            <a:r>
              <a:rPr lang="en-GB" dirty="0"/>
              <a:t>Track the research trajectory of an individual</a:t>
            </a:r>
            <a:r>
              <a:rPr lang="tr-TR" dirty="0"/>
              <a:t> researcher</a:t>
            </a:r>
            <a:endParaRPr lang="en-GB" dirty="0"/>
          </a:p>
          <a:p>
            <a:r>
              <a:rPr lang="en-GB" dirty="0"/>
              <a:t>Track the history of a research idea</a:t>
            </a:r>
          </a:p>
          <a:p>
            <a:r>
              <a:rPr lang="en-GB" dirty="0"/>
              <a:t>Locate current research based on earlier research</a:t>
            </a:r>
          </a:p>
          <a:p>
            <a:r>
              <a:rPr lang="en-GB" dirty="0"/>
              <a:t>Determine how many times and where a publication is being cited</a:t>
            </a:r>
          </a:p>
          <a:p>
            <a:r>
              <a:rPr lang="en-GB" dirty="0"/>
              <a:t>Learn who is citing a particular source</a:t>
            </a:r>
          </a:p>
          <a:p>
            <a:r>
              <a:rPr lang="en-GB" dirty="0"/>
              <a:t>Track how a research topic supports other lines of scientific inquiry</a:t>
            </a:r>
          </a:p>
          <a:p>
            <a:r>
              <a:rPr lang="en-GB" dirty="0" err="1"/>
              <a:t>Analyze</a:t>
            </a:r>
            <a:r>
              <a:rPr lang="en-GB" dirty="0"/>
              <a:t> the impact of a scholarly work </a:t>
            </a:r>
          </a:p>
          <a:p>
            <a:pPr marL="0" indent="0">
              <a:buNone/>
            </a:pPr>
            <a:r>
              <a:rPr lang="en-GB" sz="1100" dirty="0"/>
              <a:t>https://libguides.library.albany.edu/citesearch</a:t>
            </a:r>
          </a:p>
        </p:txBody>
      </p:sp>
      <p:sp>
        <p:nvSpPr>
          <p:cNvPr id="4" name="Slayt Numarası Yer Tutucusu 3"/>
          <p:cNvSpPr>
            <a:spLocks noGrp="1"/>
          </p:cNvSpPr>
          <p:nvPr>
            <p:ph type="sldNum" sz="quarter" idx="12"/>
          </p:nvPr>
        </p:nvSpPr>
        <p:spPr/>
        <p:txBody>
          <a:bodyPr/>
          <a:lstStyle/>
          <a:p>
            <a:fld id="{A61FB060-2128-4007-BB9F-EDDE578F1B72}" type="slidenum">
              <a:rPr lang="en-GB" smtClean="0"/>
              <a:t>62</a:t>
            </a:fld>
            <a:endParaRPr lang="en-GB"/>
          </a:p>
        </p:txBody>
      </p:sp>
    </p:spTree>
    <p:extLst>
      <p:ext uri="{BB962C8B-B14F-4D97-AF65-F5344CB8AC3E}">
        <p14:creationId xmlns:p14="http://schemas.microsoft.com/office/powerpoint/2010/main" val="1094477440"/>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İTÜ Library "cited reference search« tools</a:t>
            </a:r>
          </a:p>
        </p:txBody>
      </p:sp>
      <p:sp>
        <p:nvSpPr>
          <p:cNvPr id="3" name="İçerik Yer Tutucusu 2"/>
          <p:cNvSpPr>
            <a:spLocks noGrp="1"/>
          </p:cNvSpPr>
          <p:nvPr>
            <p:ph idx="1"/>
          </p:nvPr>
        </p:nvSpPr>
        <p:spPr>
          <a:xfrm>
            <a:off x="642570" y="1273559"/>
            <a:ext cx="11249711" cy="4768467"/>
          </a:xfrm>
        </p:spPr>
        <p:txBody>
          <a:bodyPr/>
          <a:lstStyle/>
          <a:p>
            <a:endParaRPr lang="tr-TR" dirty="0"/>
          </a:p>
          <a:p>
            <a:r>
              <a:rPr lang="tr-TR" dirty="0"/>
              <a:t>WEB OF SCIENCE </a:t>
            </a:r>
            <a:r>
              <a:rPr lang="tr-TR" dirty="0" err="1"/>
              <a:t>go</a:t>
            </a:r>
            <a:r>
              <a:rPr lang="tr-TR" dirty="0"/>
              <a:t> </a:t>
            </a:r>
            <a:r>
              <a:rPr lang="tr-TR" dirty="0" err="1"/>
              <a:t>to</a:t>
            </a:r>
            <a:r>
              <a:rPr lang="tr-TR" dirty="0"/>
              <a:t> Library </a:t>
            </a:r>
            <a:r>
              <a:rPr lang="tr-TR" dirty="0">
                <a:hlinkClick r:id="rId2"/>
              </a:rPr>
              <a:t>DATABASES</a:t>
            </a:r>
            <a:r>
              <a:rPr lang="tr-TR" dirty="0"/>
              <a:t> </a:t>
            </a:r>
            <a:r>
              <a:rPr lang="tr-TR" dirty="0" err="1"/>
              <a:t>page</a:t>
            </a:r>
            <a:r>
              <a:rPr lang="tr-TR" dirty="0"/>
              <a:t> </a:t>
            </a:r>
          </a:p>
          <a:p>
            <a:pPr marL="0" indent="0">
              <a:buNone/>
            </a:pPr>
            <a:r>
              <a:rPr lang="tr-TR" dirty="0"/>
              <a:t>https://kutuphane.itu.edu.tr/arastirma/veritabanlari#5965</a:t>
            </a:r>
          </a:p>
          <a:p>
            <a:endParaRPr lang="tr-TR" dirty="0"/>
          </a:p>
          <a:p>
            <a:r>
              <a:rPr lang="tr-TR" dirty="0"/>
              <a:t>SCOPUS </a:t>
            </a:r>
            <a:r>
              <a:rPr lang="tr-TR" dirty="0" err="1"/>
              <a:t>go</a:t>
            </a:r>
            <a:r>
              <a:rPr lang="tr-TR" dirty="0"/>
              <a:t> </a:t>
            </a:r>
            <a:r>
              <a:rPr lang="tr-TR" dirty="0" err="1"/>
              <a:t>to</a:t>
            </a:r>
            <a:r>
              <a:rPr lang="tr-TR" dirty="0"/>
              <a:t> Library </a:t>
            </a:r>
            <a:r>
              <a:rPr lang="tr-TR" dirty="0">
                <a:hlinkClick r:id="rId2"/>
              </a:rPr>
              <a:t>DATABASES</a:t>
            </a:r>
            <a:r>
              <a:rPr lang="tr-TR" dirty="0"/>
              <a:t> </a:t>
            </a:r>
            <a:r>
              <a:rPr lang="tr-TR" dirty="0" err="1"/>
              <a:t>page</a:t>
            </a:r>
            <a:r>
              <a:rPr lang="tr-TR" dirty="0"/>
              <a:t> </a:t>
            </a:r>
          </a:p>
          <a:p>
            <a:pPr marL="0" indent="0">
              <a:buNone/>
            </a:pPr>
            <a:r>
              <a:rPr lang="tr-TR" dirty="0"/>
              <a:t>https://kutuphane.itu.edu.tr/arastirma/veritabanlari#5948</a:t>
            </a:r>
          </a:p>
        </p:txBody>
      </p:sp>
      <p:pic>
        <p:nvPicPr>
          <p:cNvPr id="1026" name="Picture 2" descr="SiSAL Journal accepted for inclusion in Scopus | SiSAL Journal">
            <a:extLst>
              <a:ext uri="{FF2B5EF4-FFF2-40B4-BE49-F238E27FC236}">
                <a16:creationId xmlns:a16="http://schemas.microsoft.com/office/drawing/2014/main" id="{453EB068-6B30-4103-A939-AB9B669DE01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80920" y="3203604"/>
            <a:ext cx="2686782" cy="113216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Web of Science – Asian Insitute of Technology Library">
            <a:extLst>
              <a:ext uri="{FF2B5EF4-FFF2-40B4-BE49-F238E27FC236}">
                <a16:creationId xmlns:a16="http://schemas.microsoft.com/office/drawing/2014/main" id="{131DE45E-8DE6-498C-9715-5B207EA7C92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45857" y="1633149"/>
            <a:ext cx="1946424" cy="1079910"/>
          </a:xfrm>
          <a:prstGeom prst="rect">
            <a:avLst/>
          </a:prstGeom>
          <a:noFill/>
          <a:extLst>
            <a:ext uri="{909E8E84-426E-40DD-AFC4-6F175D3DCCD1}">
              <a14:hiddenFill xmlns:a14="http://schemas.microsoft.com/office/drawing/2010/main">
                <a:solidFill>
                  <a:srgbClr val="FFFFFF"/>
                </a:solidFill>
              </a14:hiddenFill>
            </a:ext>
          </a:extLst>
        </p:spPr>
      </p:pic>
      <p:sp>
        <p:nvSpPr>
          <p:cNvPr id="4" name="Slayt Numarası Yer Tutucusu 3"/>
          <p:cNvSpPr>
            <a:spLocks noGrp="1"/>
          </p:cNvSpPr>
          <p:nvPr>
            <p:ph type="sldNum" sz="quarter" idx="12"/>
          </p:nvPr>
        </p:nvSpPr>
        <p:spPr/>
        <p:txBody>
          <a:bodyPr/>
          <a:lstStyle/>
          <a:p>
            <a:fld id="{A61FB060-2128-4007-BB9F-EDDE578F1B72}" type="slidenum">
              <a:rPr lang="en-GB" smtClean="0"/>
              <a:t>63</a:t>
            </a:fld>
            <a:endParaRPr lang="en-GB"/>
          </a:p>
        </p:txBody>
      </p:sp>
    </p:spTree>
    <p:extLst>
      <p:ext uri="{BB962C8B-B14F-4D97-AF65-F5344CB8AC3E}">
        <p14:creationId xmlns:p14="http://schemas.microsoft.com/office/powerpoint/2010/main" val="3359544677"/>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FC251E92-EB58-4918-9612-7839FAA9FAAF}"/>
              </a:ext>
            </a:extLst>
          </p:cNvPr>
          <p:cNvSpPr>
            <a:spLocks noGrp="1"/>
          </p:cNvSpPr>
          <p:nvPr>
            <p:ph type="title"/>
          </p:nvPr>
        </p:nvSpPr>
        <p:spPr/>
        <p:txBody>
          <a:bodyPr/>
          <a:lstStyle/>
          <a:p>
            <a:r>
              <a:rPr lang="en-GB" dirty="0"/>
              <a:t>Academic </a:t>
            </a:r>
            <a:r>
              <a:rPr lang="tr-TR" dirty="0"/>
              <a:t>w</a:t>
            </a:r>
            <a:r>
              <a:rPr lang="en-GB" dirty="0"/>
              <a:t>riting </a:t>
            </a:r>
            <a:r>
              <a:rPr lang="tr-TR" dirty="0"/>
              <a:t>t</a:t>
            </a:r>
            <a:r>
              <a:rPr lang="en-GB" dirty="0"/>
              <a:t>ools</a:t>
            </a:r>
            <a:r>
              <a:rPr lang="tr-TR" dirty="0"/>
              <a:t> that library provides</a:t>
            </a:r>
            <a:r>
              <a:rPr lang="en-GB" dirty="0"/>
              <a:t/>
            </a:r>
            <a:br>
              <a:rPr lang="en-GB" dirty="0"/>
            </a:br>
            <a:endParaRPr lang="en-GB" dirty="0"/>
          </a:p>
        </p:txBody>
      </p:sp>
      <p:sp>
        <p:nvSpPr>
          <p:cNvPr id="3" name="İçerik Yer Tutucusu 2">
            <a:extLst>
              <a:ext uri="{FF2B5EF4-FFF2-40B4-BE49-F238E27FC236}">
                <a16:creationId xmlns:a16="http://schemas.microsoft.com/office/drawing/2014/main" id="{5DEB77FC-6D90-4F2D-83CF-4BBF141899AE}"/>
              </a:ext>
            </a:extLst>
          </p:cNvPr>
          <p:cNvSpPr>
            <a:spLocks noGrp="1"/>
          </p:cNvSpPr>
          <p:nvPr>
            <p:ph idx="1"/>
          </p:nvPr>
        </p:nvSpPr>
        <p:spPr/>
        <p:txBody>
          <a:bodyPr/>
          <a:lstStyle/>
          <a:p>
            <a:pPr marL="0" indent="0">
              <a:buNone/>
            </a:pPr>
            <a:r>
              <a:rPr lang="en-GB" dirty="0">
                <a:hlinkClick r:id="rId2"/>
              </a:rPr>
              <a:t>Mendeley</a:t>
            </a:r>
            <a:r>
              <a:rPr lang="en-GB" dirty="0"/>
              <a:t> : Reference Manager Software</a:t>
            </a:r>
            <a:r>
              <a:rPr lang="tr-TR" dirty="0"/>
              <a:t> </a:t>
            </a:r>
          </a:p>
          <a:p>
            <a:pPr marL="0" indent="0">
              <a:buNone/>
            </a:pPr>
            <a:r>
              <a:rPr lang="en-GB" dirty="0">
                <a:hlinkClick r:id="rId3"/>
              </a:rPr>
              <a:t>Turnitin</a:t>
            </a:r>
            <a:endParaRPr lang="tr-TR" dirty="0"/>
          </a:p>
          <a:p>
            <a:pPr marL="0" indent="0">
              <a:buNone/>
            </a:pPr>
            <a:r>
              <a:rPr lang="tr-TR" dirty="0"/>
              <a:t>I</a:t>
            </a:r>
            <a:r>
              <a:rPr lang="en-GB" dirty="0" err="1"/>
              <a:t>thenticate</a:t>
            </a:r>
            <a:endParaRPr lang="tr-TR" dirty="0"/>
          </a:p>
          <a:p>
            <a:pPr marL="0" indent="0">
              <a:buNone/>
            </a:pPr>
            <a:r>
              <a:rPr lang="en-GB" dirty="0">
                <a:hlinkClick r:id="rId4"/>
              </a:rPr>
              <a:t>İntihal.net</a:t>
            </a:r>
            <a:endParaRPr lang="tr-TR" dirty="0"/>
          </a:p>
          <a:p>
            <a:pPr marL="0" indent="0">
              <a:buNone/>
            </a:pPr>
            <a:r>
              <a:rPr lang="tr-TR" dirty="0"/>
              <a:t>to get more detail </a:t>
            </a:r>
            <a:r>
              <a:rPr lang="tr-TR" dirty="0" err="1"/>
              <a:t>about</a:t>
            </a:r>
            <a:r>
              <a:rPr lang="tr-TR" dirty="0"/>
              <a:t> </a:t>
            </a:r>
            <a:r>
              <a:rPr lang="tr-TR" dirty="0" err="1"/>
              <a:t>products</a:t>
            </a:r>
            <a:r>
              <a:rPr lang="tr-TR" dirty="0"/>
              <a:t> please reach </a:t>
            </a:r>
            <a:r>
              <a:rPr lang="tr-TR" dirty="0">
                <a:hlinkClick r:id="rId5"/>
              </a:rPr>
              <a:t>Reference Librarians</a:t>
            </a:r>
            <a:endParaRPr lang="en-GB" dirty="0"/>
          </a:p>
          <a:p>
            <a:pPr marL="0" indent="0">
              <a:buNone/>
            </a:pPr>
            <a:endParaRPr lang="en-GB" dirty="0"/>
          </a:p>
          <a:p>
            <a:pPr marL="0" indent="0">
              <a:buNone/>
            </a:pPr>
            <a:r>
              <a:rPr lang="en-GB" dirty="0"/>
              <a:t/>
            </a:r>
            <a:br>
              <a:rPr lang="en-GB" dirty="0"/>
            </a:br>
            <a:endParaRPr lang="en-GB" dirty="0"/>
          </a:p>
        </p:txBody>
      </p:sp>
      <p:sp>
        <p:nvSpPr>
          <p:cNvPr id="4" name="Slayt Numarası Yer Tutucusu 3"/>
          <p:cNvSpPr>
            <a:spLocks noGrp="1"/>
          </p:cNvSpPr>
          <p:nvPr>
            <p:ph type="sldNum" sz="quarter" idx="12"/>
          </p:nvPr>
        </p:nvSpPr>
        <p:spPr/>
        <p:txBody>
          <a:bodyPr/>
          <a:lstStyle/>
          <a:p>
            <a:fld id="{A61FB060-2128-4007-BB9F-EDDE578F1B72}" type="slidenum">
              <a:rPr lang="en-GB" smtClean="0"/>
              <a:t>64</a:t>
            </a:fld>
            <a:endParaRPr lang="en-GB"/>
          </a:p>
        </p:txBody>
      </p:sp>
    </p:spTree>
    <p:extLst>
      <p:ext uri="{BB962C8B-B14F-4D97-AF65-F5344CB8AC3E}">
        <p14:creationId xmlns:p14="http://schemas.microsoft.com/office/powerpoint/2010/main" val="1793695232"/>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a:extLst>
              <a:ext uri="{FF2B5EF4-FFF2-40B4-BE49-F238E27FC236}">
                <a16:creationId xmlns:a16="http://schemas.microsoft.com/office/drawing/2014/main" id="{932ED4CB-8DE9-4F80-B04A-322259726C71}"/>
              </a:ext>
            </a:extLst>
          </p:cNvPr>
          <p:cNvSpPr>
            <a:spLocks noGrp="1"/>
          </p:cNvSpPr>
          <p:nvPr>
            <p:ph idx="1"/>
          </p:nvPr>
        </p:nvSpPr>
        <p:spPr>
          <a:xfrm>
            <a:off x="5180012" y="197202"/>
            <a:ext cx="6172200" cy="4873625"/>
          </a:xfrm>
        </p:spPr>
        <p:txBody>
          <a:bodyPr>
            <a:normAutofit/>
          </a:bodyPr>
          <a:lstStyle/>
          <a:p>
            <a:pPr marL="0" indent="0">
              <a:buNone/>
            </a:pPr>
            <a:r>
              <a:rPr lang="en-GB" dirty="0"/>
              <a:t>İTÜ Digital Collections comprise of four main collections </a:t>
            </a:r>
            <a:r>
              <a:rPr lang="en-GB" sz="2000" dirty="0"/>
              <a:t>http://www.library.itu.edu.tr/en/research/digital-collection</a:t>
            </a:r>
          </a:p>
        </p:txBody>
      </p:sp>
      <p:sp>
        <p:nvSpPr>
          <p:cNvPr id="4" name="Metin Yer Tutucusu 3">
            <a:extLst>
              <a:ext uri="{FF2B5EF4-FFF2-40B4-BE49-F238E27FC236}">
                <a16:creationId xmlns:a16="http://schemas.microsoft.com/office/drawing/2014/main" id="{5F032E31-9A14-4C62-9762-F5377A1DA8EC}"/>
              </a:ext>
            </a:extLst>
          </p:cNvPr>
          <p:cNvSpPr>
            <a:spLocks noGrp="1"/>
          </p:cNvSpPr>
          <p:nvPr>
            <p:ph type="body" sz="half" idx="2"/>
          </p:nvPr>
        </p:nvSpPr>
        <p:spPr>
          <a:xfrm>
            <a:off x="235527" y="349956"/>
            <a:ext cx="4710545" cy="6314080"/>
          </a:xfrm>
        </p:spPr>
        <p:txBody>
          <a:bodyPr>
            <a:normAutofit fontScale="85000" lnSpcReduction="10000"/>
          </a:bodyPr>
          <a:lstStyle/>
          <a:p>
            <a:endParaRPr lang="tr-TR" dirty="0"/>
          </a:p>
          <a:p>
            <a:r>
              <a:rPr lang="en-GB" sz="1900" b="1" dirty="0"/>
              <a:t>-ITU Rare Books Collection : </a:t>
            </a:r>
            <a:r>
              <a:rPr lang="en-GB" sz="1900" dirty="0"/>
              <a:t>Inheriting the heritage of Mühendishane (Imperial School of Engineering) Printing Press and the Library of Mühendis Mektebi (Ottoman School of Engineering), ITU Rare Books Collection comprises a primary resource for the study of history of science and technology in the Ottoman Empire and early Repuplican period of Turkey. </a:t>
            </a:r>
          </a:p>
          <a:p>
            <a:r>
              <a:rPr lang="en-GB" sz="1900" dirty="0"/>
              <a:t>-</a:t>
            </a:r>
            <a:r>
              <a:rPr lang="en-GB" sz="1900" b="1" dirty="0"/>
              <a:t>Collection of Maps and Geographical Materials </a:t>
            </a:r>
            <a:r>
              <a:rPr lang="en-GB" sz="1900" dirty="0"/>
              <a:t>: The bulk of the collection comprises approximately 5000 maps on geology, which were donated by Prof. </a:t>
            </a:r>
            <a:r>
              <a:rPr lang="en-GB" sz="1900" dirty="0" err="1"/>
              <a:t>Dr.</a:t>
            </a:r>
            <a:r>
              <a:rPr lang="en-GB" sz="1900" dirty="0"/>
              <a:t> Celal Şengör. </a:t>
            </a:r>
            <a:endParaRPr lang="tr-TR" sz="1900" dirty="0"/>
          </a:p>
          <a:p>
            <a:r>
              <a:rPr lang="en-GB" sz="1900" dirty="0"/>
              <a:t>-</a:t>
            </a:r>
            <a:r>
              <a:rPr lang="en-GB" sz="1900" b="1" dirty="0"/>
              <a:t>ITU Turkish Music State Conservatory Digital Collection :</a:t>
            </a:r>
            <a:r>
              <a:rPr lang="en-GB" sz="1900" dirty="0"/>
              <a:t> The musical nota collection in the Turkish Music State Conservatory Ercümend Berker Library, which originally belonged to Cüneyd Orhon, was donated by the Orhon family in 2014</a:t>
            </a:r>
            <a:endParaRPr lang="tr-TR" sz="1900" dirty="0"/>
          </a:p>
          <a:p>
            <a:r>
              <a:rPr lang="en-GB" sz="1900" dirty="0"/>
              <a:t>-</a:t>
            </a:r>
            <a:r>
              <a:rPr lang="en-GB" sz="1900" b="1" dirty="0"/>
              <a:t>Prof. </a:t>
            </a:r>
            <a:r>
              <a:rPr lang="en-GB" sz="1900" b="1" dirty="0" err="1"/>
              <a:t>Dr.</a:t>
            </a:r>
            <a:r>
              <a:rPr lang="en-GB" sz="1900" b="1" dirty="0"/>
              <a:t> </a:t>
            </a:r>
            <a:r>
              <a:rPr lang="en-GB" sz="1900" b="1" dirty="0" err="1"/>
              <a:t>Kazım</a:t>
            </a:r>
            <a:r>
              <a:rPr lang="en-GB" sz="1900" b="1" dirty="0"/>
              <a:t> </a:t>
            </a:r>
            <a:r>
              <a:rPr lang="en-GB" sz="1900" b="1" dirty="0" err="1"/>
              <a:t>Çeçen</a:t>
            </a:r>
            <a:r>
              <a:rPr lang="en-GB" sz="1900" b="1" dirty="0"/>
              <a:t> Slide Archive: </a:t>
            </a:r>
            <a:r>
              <a:rPr lang="en-GB" sz="1900" dirty="0"/>
              <a:t>This archive, which was created by scanning 5855 slides and 700 negative films, mainly includes slides and negatives taken during the Ottoman and Roman periods of water structures and water pipelines researches starting from the last years of the 1970s to the mid-1990s. </a:t>
            </a:r>
          </a:p>
          <a:p>
            <a:r>
              <a:rPr lang="en-GB" sz="1900" dirty="0"/>
              <a:t>İTÜ Digital Collections can be accessible on campus and off campus via your library account.</a:t>
            </a:r>
          </a:p>
          <a:p>
            <a:r>
              <a:rPr lang="en-GB" sz="1900" dirty="0"/>
              <a:t/>
            </a:r>
            <a:br>
              <a:rPr lang="en-GB" sz="1900" dirty="0"/>
            </a:br>
            <a:endParaRPr lang="en-GB" sz="1900" dirty="0"/>
          </a:p>
          <a:p>
            <a:endParaRPr lang="en-GB" dirty="0"/>
          </a:p>
        </p:txBody>
      </p:sp>
      <p:pic>
        <p:nvPicPr>
          <p:cNvPr id="4098" name="Picture 2" descr="https://lh3.googleusercontent.com/qfQ79pZEnHMsE_i0EAzizNSE-ZpHrlSTcYwD9KOwnULt0QSIXvj1yZcHJc-40nouO_k_SVOSAPSR7IBeqBklOqTtIiYQlK39t35AE8_3Z3Nz7K-QQV3yTJVnh76QfUQL7PYhxeG1=s1600">
            <a:extLst>
              <a:ext uri="{FF2B5EF4-FFF2-40B4-BE49-F238E27FC236}">
                <a16:creationId xmlns:a16="http://schemas.microsoft.com/office/drawing/2014/main" id="{6CE390D7-D05B-4137-8492-EA373F6938C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0012" y="2070631"/>
            <a:ext cx="6172200" cy="4228569"/>
          </a:xfrm>
          <a:prstGeom prst="rect">
            <a:avLst/>
          </a:prstGeom>
          <a:noFill/>
          <a:extLst>
            <a:ext uri="{909E8E84-426E-40DD-AFC4-6F175D3DCCD1}">
              <a14:hiddenFill xmlns:a14="http://schemas.microsoft.com/office/drawing/2010/main">
                <a:solidFill>
                  <a:srgbClr val="FFFFFF"/>
                </a:solidFill>
              </a14:hiddenFill>
            </a:ext>
          </a:extLst>
        </p:spPr>
      </p:pic>
      <p:sp>
        <p:nvSpPr>
          <p:cNvPr id="2" name="Slayt Numarası Yer Tutucusu 1"/>
          <p:cNvSpPr>
            <a:spLocks noGrp="1"/>
          </p:cNvSpPr>
          <p:nvPr>
            <p:ph type="sldNum" sz="quarter" idx="12"/>
          </p:nvPr>
        </p:nvSpPr>
        <p:spPr/>
        <p:txBody>
          <a:bodyPr/>
          <a:lstStyle/>
          <a:p>
            <a:fld id="{A61FB060-2128-4007-BB9F-EDDE578F1B72}" type="slidenum">
              <a:rPr lang="en-GB" smtClean="0"/>
              <a:t>65</a:t>
            </a:fld>
            <a:endParaRPr lang="en-GB"/>
          </a:p>
        </p:txBody>
      </p:sp>
    </p:spTree>
    <p:extLst>
      <p:ext uri="{BB962C8B-B14F-4D97-AF65-F5344CB8AC3E}">
        <p14:creationId xmlns:p14="http://schemas.microsoft.com/office/powerpoint/2010/main" val="3359305779"/>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Unvan 4"/>
          <p:cNvSpPr>
            <a:spLocks noGrp="1"/>
          </p:cNvSpPr>
          <p:nvPr>
            <p:ph type="title"/>
          </p:nvPr>
        </p:nvSpPr>
        <p:spPr/>
        <p:txBody>
          <a:bodyPr>
            <a:normAutofit fontScale="90000"/>
          </a:bodyPr>
          <a:lstStyle/>
          <a:p>
            <a:r>
              <a:rPr lang="tr-TR" dirty="0">
                <a:solidFill>
                  <a:schemeClr val="accent1"/>
                </a:solidFill>
              </a:rPr>
              <a:t>İTÜ </a:t>
            </a:r>
            <a:r>
              <a:rPr lang="en-GB" dirty="0">
                <a:solidFill>
                  <a:schemeClr val="accent1"/>
                </a:solidFill>
              </a:rPr>
              <a:t>Institutional </a:t>
            </a:r>
            <a:r>
              <a:rPr lang="tr-TR" dirty="0">
                <a:solidFill>
                  <a:schemeClr val="accent1"/>
                </a:solidFill>
              </a:rPr>
              <a:t>Academic Open </a:t>
            </a:r>
            <a:r>
              <a:rPr lang="en-GB" dirty="0">
                <a:solidFill>
                  <a:schemeClr val="accent1"/>
                </a:solidFill>
              </a:rPr>
              <a:t>Archive</a:t>
            </a:r>
            <a:r>
              <a:rPr lang="tr-TR" dirty="0">
                <a:solidFill>
                  <a:schemeClr val="accent1"/>
                </a:solidFill>
              </a:rPr>
              <a:t>(open access)</a:t>
            </a:r>
            <a:r>
              <a:rPr lang="en-GB" dirty="0">
                <a:solidFill>
                  <a:schemeClr val="accent1"/>
                </a:solidFill>
              </a:rPr>
              <a:t/>
            </a:r>
            <a:br>
              <a:rPr lang="en-GB" dirty="0">
                <a:solidFill>
                  <a:schemeClr val="accent1"/>
                </a:solidFill>
              </a:rPr>
            </a:br>
            <a:endParaRPr lang="tr-TR" dirty="0"/>
          </a:p>
        </p:txBody>
      </p:sp>
      <p:pic>
        <p:nvPicPr>
          <p:cNvPr id="3" name="Resim Yer Tutucusu 2"/>
          <p:cNvPicPr>
            <a:picLocks noGrp="1" noChangeAspect="1"/>
          </p:cNvPicPr>
          <p:nvPr>
            <p:ph type="pic" idx="1"/>
          </p:nvPr>
        </p:nvPicPr>
        <p:blipFill>
          <a:blip r:embed="rId2">
            <a:extLst>
              <a:ext uri="{28A0092B-C50C-407E-A947-70E740481C1C}">
                <a14:useLocalDpi xmlns:a14="http://schemas.microsoft.com/office/drawing/2010/main" val="0"/>
              </a:ext>
            </a:extLst>
          </a:blip>
          <a:srcRect l="27385" r="27385"/>
          <a:stretch>
            <a:fillRect/>
          </a:stretch>
        </p:blipFill>
        <p:spPr>
          <a:xfrm>
            <a:off x="4872446" y="987425"/>
            <a:ext cx="7319554" cy="4873625"/>
          </a:xfrm>
        </p:spPr>
      </p:pic>
      <p:sp>
        <p:nvSpPr>
          <p:cNvPr id="6" name="İçerik Yer Tutucusu 5"/>
          <p:cNvSpPr>
            <a:spLocks noGrp="1"/>
          </p:cNvSpPr>
          <p:nvPr>
            <p:ph type="body" sz="half" idx="2"/>
          </p:nvPr>
        </p:nvSpPr>
        <p:spPr>
          <a:xfrm>
            <a:off x="839788" y="2057399"/>
            <a:ext cx="3932237" cy="4265023"/>
          </a:xfrm>
        </p:spPr>
        <p:txBody>
          <a:bodyPr/>
          <a:lstStyle/>
          <a:p>
            <a:pPr marL="0" indent="0">
              <a:buNone/>
            </a:pPr>
            <a:r>
              <a:rPr lang="tr-TR" sz="1800" dirty="0"/>
              <a:t>It is aimed to house, pro​tect, and provide unlimited access of all of the academic outputs created in the ITU domain, especially all dissertations (M.S., M.A., PhD) prepared in all institutes of ITU, along with scholarly articles published in scientific journals, research projects, conference papers, reports, and lecture notes. </a:t>
            </a:r>
          </a:p>
          <a:p>
            <a:pPr marL="0" indent="0">
              <a:buNone/>
            </a:pPr>
            <a:r>
              <a:rPr lang="tr-TR" sz="1800" dirty="0"/>
              <a:t>The items are published, with proper permission from the authors/owners within ITU AOA.</a:t>
            </a:r>
          </a:p>
          <a:p>
            <a:endParaRPr lang="tr-TR" dirty="0"/>
          </a:p>
        </p:txBody>
      </p:sp>
      <p:sp>
        <p:nvSpPr>
          <p:cNvPr id="4" name="Metin kutusu 3"/>
          <p:cNvSpPr txBox="1"/>
          <p:nvPr/>
        </p:nvSpPr>
        <p:spPr>
          <a:xfrm>
            <a:off x="5721531" y="352697"/>
            <a:ext cx="5708469" cy="523220"/>
          </a:xfrm>
          <a:prstGeom prst="rect">
            <a:avLst/>
          </a:prstGeom>
          <a:noFill/>
        </p:spPr>
        <p:txBody>
          <a:bodyPr wrap="square" rtlCol="0">
            <a:spAutoFit/>
          </a:bodyPr>
          <a:lstStyle/>
          <a:p>
            <a:r>
              <a:rPr lang="tr-TR" sz="2800" dirty="0"/>
              <a:t>https://polen.itu.edu.tr/xmlui/</a:t>
            </a:r>
          </a:p>
        </p:txBody>
      </p:sp>
      <p:sp>
        <p:nvSpPr>
          <p:cNvPr id="2" name="Slayt Numarası Yer Tutucusu 1"/>
          <p:cNvSpPr>
            <a:spLocks noGrp="1"/>
          </p:cNvSpPr>
          <p:nvPr>
            <p:ph type="sldNum" sz="quarter" idx="12"/>
          </p:nvPr>
        </p:nvSpPr>
        <p:spPr/>
        <p:txBody>
          <a:bodyPr/>
          <a:lstStyle/>
          <a:p>
            <a:fld id="{A61FB060-2128-4007-BB9F-EDDE578F1B72}" type="slidenum">
              <a:rPr lang="en-GB" smtClean="0"/>
              <a:t>66</a:t>
            </a:fld>
            <a:endParaRPr lang="en-GB"/>
          </a:p>
        </p:txBody>
      </p:sp>
    </p:spTree>
    <p:extLst>
      <p:ext uri="{BB962C8B-B14F-4D97-AF65-F5344CB8AC3E}">
        <p14:creationId xmlns:p14="http://schemas.microsoft.com/office/powerpoint/2010/main" val="847653570"/>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697A71BD-B6BC-432A-A368-5A3BEDFEEF01}"/>
              </a:ext>
            </a:extLst>
          </p:cNvPr>
          <p:cNvSpPr>
            <a:spLocks noGrp="1"/>
          </p:cNvSpPr>
          <p:nvPr>
            <p:ph type="title"/>
          </p:nvPr>
        </p:nvSpPr>
        <p:spPr/>
        <p:txBody>
          <a:bodyPr/>
          <a:lstStyle/>
          <a:p>
            <a:r>
              <a:rPr lang="tr-TR" dirty="0" err="1"/>
              <a:t>Research</a:t>
            </a:r>
            <a:r>
              <a:rPr lang="tr-TR" dirty="0"/>
              <a:t> </a:t>
            </a:r>
            <a:r>
              <a:rPr lang="tr-TR" dirty="0" err="1"/>
              <a:t>support</a:t>
            </a:r>
            <a:r>
              <a:rPr lang="tr-TR" dirty="0"/>
              <a:t> </a:t>
            </a:r>
            <a:r>
              <a:rPr lang="tr-TR" dirty="0" err="1"/>
              <a:t>services</a:t>
            </a:r>
            <a:endParaRPr lang="en-GB" dirty="0"/>
          </a:p>
        </p:txBody>
      </p:sp>
      <p:sp>
        <p:nvSpPr>
          <p:cNvPr id="3" name="İçerik Yer Tutucusu 2">
            <a:extLst>
              <a:ext uri="{FF2B5EF4-FFF2-40B4-BE49-F238E27FC236}">
                <a16:creationId xmlns:a16="http://schemas.microsoft.com/office/drawing/2014/main" id="{0DE247FE-C15D-41C0-9045-FAF2015B01CD}"/>
              </a:ext>
            </a:extLst>
          </p:cNvPr>
          <p:cNvSpPr>
            <a:spLocks noGrp="1"/>
          </p:cNvSpPr>
          <p:nvPr>
            <p:ph idx="1"/>
          </p:nvPr>
        </p:nvSpPr>
        <p:spPr/>
        <p:txBody>
          <a:bodyPr>
            <a:normAutofit lnSpcReduction="10000"/>
          </a:bodyPr>
          <a:lstStyle/>
          <a:p>
            <a:r>
              <a:rPr lang="en-GB" b="1" dirty="0"/>
              <a:t>Reference Services </a:t>
            </a:r>
            <a:r>
              <a:rPr lang="en-GB" dirty="0"/>
              <a:t>provide library users with direction to library materials, advice on library collections and services, and expertise on multiple kinds of information from multiple sources. </a:t>
            </a:r>
          </a:p>
          <a:p>
            <a:r>
              <a:rPr lang="en-GB" dirty="0"/>
              <a:t>In this context, reference librarians; answers research questions via face to face, online chat, e-mail, telephone,</a:t>
            </a:r>
          </a:p>
          <a:p>
            <a:r>
              <a:rPr lang="en-GB" dirty="0"/>
              <a:t>gives information literacy training seminars to researchers,</a:t>
            </a:r>
          </a:p>
          <a:p>
            <a:r>
              <a:rPr lang="en-GB" dirty="0"/>
              <a:t>prepares video training content for researchers about library resources and use,</a:t>
            </a:r>
          </a:p>
          <a:p>
            <a:r>
              <a:rPr lang="en-GB" dirty="0"/>
              <a:t>performs promotion and access services of new subscribed databases and potential databases.</a:t>
            </a:r>
          </a:p>
        </p:txBody>
      </p:sp>
      <p:sp>
        <p:nvSpPr>
          <p:cNvPr id="4" name="Slayt Numarası Yer Tutucusu 3"/>
          <p:cNvSpPr>
            <a:spLocks noGrp="1"/>
          </p:cNvSpPr>
          <p:nvPr>
            <p:ph type="sldNum" sz="quarter" idx="12"/>
          </p:nvPr>
        </p:nvSpPr>
        <p:spPr/>
        <p:txBody>
          <a:bodyPr/>
          <a:lstStyle/>
          <a:p>
            <a:fld id="{A61FB060-2128-4007-BB9F-EDDE578F1B72}" type="slidenum">
              <a:rPr lang="en-GB" smtClean="0"/>
              <a:t>67</a:t>
            </a:fld>
            <a:endParaRPr lang="en-GB"/>
          </a:p>
        </p:txBody>
      </p:sp>
    </p:spTree>
    <p:extLst>
      <p:ext uri="{BB962C8B-B14F-4D97-AF65-F5344CB8AC3E}">
        <p14:creationId xmlns:p14="http://schemas.microsoft.com/office/powerpoint/2010/main" val="355460301"/>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r>
              <a:rPr lang="tr-TR" sz="4000" dirty="0"/>
              <a:t>ITU Library one to one research support service</a:t>
            </a:r>
          </a:p>
        </p:txBody>
      </p:sp>
      <p:sp>
        <p:nvSpPr>
          <p:cNvPr id="3" name="İçerik Yer Tutucusu 2"/>
          <p:cNvSpPr>
            <a:spLocks noGrp="1"/>
          </p:cNvSpPr>
          <p:nvPr>
            <p:ph idx="1"/>
          </p:nvPr>
        </p:nvSpPr>
        <p:spPr>
          <a:xfrm>
            <a:off x="838200" y="1690688"/>
            <a:ext cx="10515600" cy="5037489"/>
          </a:xfrm>
        </p:spPr>
        <p:txBody>
          <a:bodyPr>
            <a:normAutofit/>
          </a:bodyPr>
          <a:lstStyle/>
          <a:p>
            <a:pPr marL="0" indent="0">
              <a:buNone/>
            </a:pPr>
            <a:r>
              <a:rPr lang="tr-TR" b="1" dirty="0">
                <a:hlinkClick r:id="rId3"/>
              </a:rPr>
              <a:t>Ask a Reference </a:t>
            </a:r>
            <a:r>
              <a:rPr lang="tr-TR" b="1" dirty="0" err="1">
                <a:hlinkClick r:id="rId3"/>
              </a:rPr>
              <a:t>Librarian</a:t>
            </a:r>
            <a:endParaRPr lang="tr-TR" b="1" dirty="0"/>
          </a:p>
          <a:p>
            <a:pPr marL="0" indent="0">
              <a:buNone/>
            </a:pPr>
            <a:r>
              <a:rPr lang="tr-TR" sz="2600" dirty="0" err="1"/>
              <a:t>Enquiries</a:t>
            </a:r>
            <a:r>
              <a:rPr lang="tr-TR" sz="2600" dirty="0"/>
              <a:t> about Library Resources</a:t>
            </a:r>
          </a:p>
          <a:p>
            <a:pPr marL="0" indent="0">
              <a:buNone/>
            </a:pPr>
            <a:r>
              <a:rPr lang="tr-TR" sz="2600" dirty="0"/>
              <a:t>Library Orientation &amp; Tours</a:t>
            </a:r>
          </a:p>
          <a:p>
            <a:pPr marL="0" indent="0">
              <a:buNone/>
            </a:pPr>
            <a:r>
              <a:rPr lang="tr-TR" sz="2600" dirty="0"/>
              <a:t>Instructional Classes</a:t>
            </a:r>
          </a:p>
          <a:p>
            <a:pPr marL="0" indent="0">
              <a:buNone/>
            </a:pPr>
            <a:r>
              <a:rPr lang="tr-TR" sz="2600" dirty="0"/>
              <a:t>Research Assistance</a:t>
            </a:r>
          </a:p>
          <a:p>
            <a:r>
              <a:rPr lang="tr-TR" b="1" dirty="0"/>
              <a:t>Email:</a:t>
            </a:r>
            <a:r>
              <a:rPr lang="tr-TR" dirty="0"/>
              <a:t> kutuphanedanis@itu.edu.tr</a:t>
            </a:r>
            <a:br>
              <a:rPr lang="tr-TR" dirty="0"/>
            </a:br>
            <a:r>
              <a:rPr lang="tr-TR" b="1" dirty="0"/>
              <a:t>Phone:</a:t>
            </a:r>
            <a:r>
              <a:rPr lang="tr-TR" dirty="0"/>
              <a:t> (0212) 285 30 13 ext. 4110,4111, 4118, 4121,4151</a:t>
            </a:r>
          </a:p>
          <a:p>
            <a:r>
              <a:rPr lang="tr-TR" b="1" dirty="0"/>
              <a:t>Live </a:t>
            </a:r>
            <a:r>
              <a:rPr lang="tr-TR" b="1" dirty="0" err="1"/>
              <a:t>chat</a:t>
            </a:r>
            <a:r>
              <a:rPr lang="tr-TR" b="1" dirty="0"/>
              <a:t> </a:t>
            </a:r>
            <a:r>
              <a:rPr lang="tr-TR" dirty="0"/>
              <a:t>on </a:t>
            </a:r>
            <a:r>
              <a:rPr lang="tr-TR" dirty="0" err="1"/>
              <a:t>weekdays</a:t>
            </a:r>
            <a:r>
              <a:rPr lang="tr-TR" dirty="0"/>
              <a:t> 10.00-12.00—14.00-16.00 https://kutuphane.itu.edu.tr/</a:t>
            </a:r>
          </a:p>
          <a:p>
            <a:r>
              <a:rPr lang="en-GB" b="1" dirty="0"/>
              <a:t>Follow us on Twi</a:t>
            </a:r>
            <a:r>
              <a:rPr lang="tr-TR" b="1" dirty="0" err="1"/>
              <a:t>tter</a:t>
            </a:r>
            <a:r>
              <a:rPr lang="tr-TR" b="1" dirty="0"/>
              <a:t> </a:t>
            </a:r>
            <a:r>
              <a:rPr lang="en-GB" dirty="0">
                <a:hlinkClick r:id="rId4"/>
              </a:rPr>
              <a:t>@Library</a:t>
            </a:r>
            <a:r>
              <a:rPr lang="tr-TR" dirty="0">
                <a:hlinkClick r:id="rId4"/>
              </a:rPr>
              <a:t>ITU</a:t>
            </a:r>
            <a:endParaRPr lang="tr-TR" dirty="0"/>
          </a:p>
          <a:p>
            <a:endParaRPr lang="tr-TR" dirty="0"/>
          </a:p>
        </p:txBody>
      </p:sp>
      <p:sp>
        <p:nvSpPr>
          <p:cNvPr id="4" name="Slayt Numarası Yer Tutucusu 3"/>
          <p:cNvSpPr>
            <a:spLocks noGrp="1"/>
          </p:cNvSpPr>
          <p:nvPr>
            <p:ph type="sldNum" sz="quarter" idx="12"/>
          </p:nvPr>
        </p:nvSpPr>
        <p:spPr/>
        <p:txBody>
          <a:bodyPr/>
          <a:lstStyle/>
          <a:p>
            <a:fld id="{A61FB060-2128-4007-BB9F-EDDE578F1B72}" type="slidenum">
              <a:rPr lang="en-GB" smtClean="0"/>
              <a:t>68</a:t>
            </a:fld>
            <a:endParaRPr lang="en-GB"/>
          </a:p>
        </p:txBody>
      </p:sp>
    </p:spTree>
    <p:extLst>
      <p:ext uri="{BB962C8B-B14F-4D97-AF65-F5344CB8AC3E}">
        <p14:creationId xmlns:p14="http://schemas.microsoft.com/office/powerpoint/2010/main" val="908408038"/>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490419" y="175846"/>
            <a:ext cx="3932237" cy="1213338"/>
          </a:xfrm>
        </p:spPr>
        <p:txBody>
          <a:bodyPr>
            <a:normAutofit/>
          </a:bodyPr>
          <a:lstStyle/>
          <a:p>
            <a:r>
              <a:rPr lang="tr-TR" sz="3600" dirty="0"/>
              <a:t>Other research support services</a:t>
            </a:r>
          </a:p>
        </p:txBody>
      </p:sp>
      <p:sp>
        <p:nvSpPr>
          <p:cNvPr id="3" name="İçerik Yer Tutucusu 2"/>
          <p:cNvSpPr>
            <a:spLocks noGrp="1"/>
          </p:cNvSpPr>
          <p:nvPr>
            <p:ph type="body" sz="half" idx="2"/>
          </p:nvPr>
        </p:nvSpPr>
        <p:spPr>
          <a:xfrm>
            <a:off x="474785" y="1670537"/>
            <a:ext cx="4079629" cy="4190513"/>
          </a:xfrm>
        </p:spPr>
        <p:txBody>
          <a:bodyPr>
            <a:normAutofit fontScale="92500" lnSpcReduction="10000"/>
          </a:bodyPr>
          <a:lstStyle/>
          <a:p>
            <a:pPr marL="0" indent="0">
              <a:buNone/>
            </a:pPr>
            <a:r>
              <a:rPr lang="en-GB" sz="2400" b="1" dirty="0"/>
              <a:t>Inter Library Loan</a:t>
            </a:r>
            <a:r>
              <a:rPr lang="en-GB" sz="2400" dirty="0"/>
              <a:t>:</a:t>
            </a:r>
          </a:p>
          <a:p>
            <a:r>
              <a:rPr lang="en-GB" sz="2400" dirty="0"/>
              <a:t>ILL is a service whereby a user of one library can either borrow library materials or receive their photocopies that are owned by another library through reciprocal lending arrangements.</a:t>
            </a:r>
          </a:p>
          <a:p>
            <a:r>
              <a:rPr lang="en-GB" sz="2400" dirty="0"/>
              <a:t>To request the publication, it is enough to fill in the publication request form after clicking the “services” button.</a:t>
            </a:r>
          </a:p>
          <a:p>
            <a:pPr marL="0" indent="0">
              <a:buNone/>
            </a:pPr>
            <a:r>
              <a:rPr lang="en-GB" dirty="0"/>
              <a:t/>
            </a:r>
            <a:br>
              <a:rPr lang="en-GB" dirty="0"/>
            </a:br>
            <a:endParaRPr lang="en-GB" dirty="0"/>
          </a:p>
          <a:p>
            <a:endParaRPr lang="tr-TR" dirty="0"/>
          </a:p>
        </p:txBody>
      </p:sp>
      <p:sp>
        <p:nvSpPr>
          <p:cNvPr id="4" name="Slayt Numarası Yer Tutucusu 3"/>
          <p:cNvSpPr>
            <a:spLocks noGrp="1"/>
          </p:cNvSpPr>
          <p:nvPr>
            <p:ph type="sldNum" sz="quarter" idx="12"/>
          </p:nvPr>
        </p:nvSpPr>
        <p:spPr/>
        <p:txBody>
          <a:bodyPr/>
          <a:lstStyle/>
          <a:p>
            <a:fld id="{A61FB060-2128-4007-BB9F-EDDE578F1B72}" type="slidenum">
              <a:rPr lang="en-GB" smtClean="0"/>
              <a:t>69</a:t>
            </a:fld>
            <a:endParaRPr lang="en-GB"/>
          </a:p>
        </p:txBody>
      </p:sp>
      <p:pic>
        <p:nvPicPr>
          <p:cNvPr id="9" name="Resim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38471" y="1389184"/>
            <a:ext cx="6715329" cy="4044462"/>
          </a:xfrm>
          <a:prstGeom prst="rect">
            <a:avLst/>
          </a:prstGeom>
        </p:spPr>
      </p:pic>
      <p:sp>
        <p:nvSpPr>
          <p:cNvPr id="10" name="Oval 9"/>
          <p:cNvSpPr/>
          <p:nvPr/>
        </p:nvSpPr>
        <p:spPr>
          <a:xfrm>
            <a:off x="5152292" y="3710354"/>
            <a:ext cx="4079631" cy="914400"/>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33563807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450272" y="628361"/>
            <a:ext cx="10515600" cy="549275"/>
          </a:xfrm>
        </p:spPr>
        <p:txBody>
          <a:bodyPr>
            <a:noAutofit/>
          </a:bodyPr>
          <a:lstStyle/>
          <a:p>
            <a:r>
              <a:rPr lang="tr-TR" sz="3200" b="1" dirty="0" err="1">
                <a:highlight>
                  <a:srgbClr val="FFFF00"/>
                </a:highlight>
              </a:rPr>
              <a:t>Publish</a:t>
            </a:r>
            <a:r>
              <a:rPr lang="tr-TR" sz="3200" b="1" dirty="0">
                <a:highlight>
                  <a:srgbClr val="FFFF00"/>
                </a:highlight>
              </a:rPr>
              <a:t> </a:t>
            </a:r>
            <a:r>
              <a:rPr lang="tr-TR" sz="3200" b="1" dirty="0" err="1">
                <a:highlight>
                  <a:srgbClr val="FFFF00"/>
                </a:highlight>
              </a:rPr>
              <a:t>to</a:t>
            </a:r>
            <a:r>
              <a:rPr lang="tr-TR" sz="3200" b="1" dirty="0">
                <a:highlight>
                  <a:srgbClr val="FFFF00"/>
                </a:highlight>
              </a:rPr>
              <a:t> </a:t>
            </a:r>
            <a:r>
              <a:rPr lang="tr-TR" sz="3200" b="1" dirty="0" err="1">
                <a:highlight>
                  <a:srgbClr val="FFFF00"/>
                </a:highlight>
              </a:rPr>
              <a:t>Maximize</a:t>
            </a:r>
            <a:r>
              <a:rPr lang="tr-TR" sz="3200" b="1" dirty="0">
                <a:highlight>
                  <a:srgbClr val="FFFF00"/>
                </a:highlight>
              </a:rPr>
              <a:t> </a:t>
            </a:r>
            <a:r>
              <a:rPr lang="tr-TR" sz="3200" b="1" dirty="0" err="1">
                <a:highlight>
                  <a:srgbClr val="FFFF00"/>
                </a:highlight>
              </a:rPr>
              <a:t>Impact</a:t>
            </a:r>
            <a:r>
              <a:rPr lang="tr-TR" sz="3200" b="1" dirty="0">
                <a:highlight>
                  <a:srgbClr val="FFFF00"/>
                </a:highlight>
              </a:rPr>
              <a:t/>
            </a:r>
            <a:br>
              <a:rPr lang="tr-TR" sz="3200" b="1" dirty="0">
                <a:highlight>
                  <a:srgbClr val="FFFF00"/>
                </a:highlight>
              </a:rPr>
            </a:br>
            <a:endParaRPr lang="tr-TR" sz="3200" b="1" dirty="0"/>
          </a:p>
        </p:txBody>
      </p:sp>
      <p:sp>
        <p:nvSpPr>
          <p:cNvPr id="3" name="İçerik Yer Tutucusu 2"/>
          <p:cNvSpPr>
            <a:spLocks noGrp="1"/>
          </p:cNvSpPr>
          <p:nvPr>
            <p:ph idx="1"/>
          </p:nvPr>
        </p:nvSpPr>
        <p:spPr>
          <a:xfrm>
            <a:off x="838200" y="1468582"/>
            <a:ext cx="10515600" cy="4708381"/>
          </a:xfrm>
        </p:spPr>
        <p:txBody>
          <a:bodyPr>
            <a:normAutofit/>
          </a:bodyPr>
          <a:lstStyle/>
          <a:p>
            <a:pPr algn="just"/>
            <a:r>
              <a:rPr lang="tr-TR" dirty="0" err="1"/>
              <a:t>Where</a:t>
            </a:r>
            <a:r>
              <a:rPr lang="tr-TR" dirty="0"/>
              <a:t> you publish can maximize your research impact. Studies indicate that </a:t>
            </a:r>
            <a:r>
              <a:rPr lang="tr-TR" b="1" dirty="0">
                <a:highlight>
                  <a:srgbClr val="FFFF00"/>
                </a:highlight>
              </a:rPr>
              <a:t>open-access</a:t>
            </a:r>
            <a:r>
              <a:rPr lang="tr-TR" dirty="0"/>
              <a:t> articles are more immediately and more frequently cited than articles that are only available behind a paywall(commercial publ.) Increased citation rates lead to greater research impact.</a:t>
            </a:r>
          </a:p>
          <a:p>
            <a:pPr algn="just"/>
            <a:r>
              <a:rPr lang="tr-TR" b="1" dirty="0"/>
              <a:t>How?...</a:t>
            </a:r>
          </a:p>
          <a:p>
            <a:pPr algn="just"/>
            <a:endParaRPr lang="tr-TR" dirty="0"/>
          </a:p>
          <a:p>
            <a:pPr algn="just"/>
            <a:endParaRPr lang="tr-TR" dirty="0"/>
          </a:p>
        </p:txBody>
      </p:sp>
      <p:sp>
        <p:nvSpPr>
          <p:cNvPr id="4" name="Metin kutusu 3"/>
          <p:cNvSpPr txBox="1"/>
          <p:nvPr/>
        </p:nvSpPr>
        <p:spPr>
          <a:xfrm>
            <a:off x="11914909" y="0"/>
            <a:ext cx="277091" cy="246221"/>
          </a:xfrm>
          <a:prstGeom prst="rect">
            <a:avLst/>
          </a:prstGeom>
          <a:noFill/>
        </p:spPr>
        <p:txBody>
          <a:bodyPr wrap="square" rtlCol="0">
            <a:spAutoFit/>
          </a:bodyPr>
          <a:lstStyle/>
          <a:p>
            <a:r>
              <a:rPr lang="tr-TR" sz="1000" dirty="0"/>
              <a:t>9</a:t>
            </a:r>
          </a:p>
        </p:txBody>
      </p:sp>
      <p:sp>
        <p:nvSpPr>
          <p:cNvPr id="5" name="Slayt Numarası Yer Tutucusu 4"/>
          <p:cNvSpPr>
            <a:spLocks noGrp="1"/>
          </p:cNvSpPr>
          <p:nvPr>
            <p:ph type="sldNum" sz="quarter" idx="12"/>
          </p:nvPr>
        </p:nvSpPr>
        <p:spPr/>
        <p:txBody>
          <a:bodyPr/>
          <a:lstStyle/>
          <a:p>
            <a:fld id="{A61FB060-2128-4007-BB9F-EDDE578F1B72}" type="slidenum">
              <a:rPr lang="en-GB" smtClean="0"/>
              <a:t>7</a:t>
            </a:fld>
            <a:endParaRPr lang="en-GB"/>
          </a:p>
        </p:txBody>
      </p:sp>
    </p:spTree>
    <p:extLst>
      <p:ext uri="{BB962C8B-B14F-4D97-AF65-F5344CB8AC3E}">
        <p14:creationId xmlns:p14="http://schemas.microsoft.com/office/powerpoint/2010/main" val="2811581321"/>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Unvan 6"/>
          <p:cNvSpPr>
            <a:spLocks noGrp="1"/>
          </p:cNvSpPr>
          <p:nvPr>
            <p:ph type="title"/>
          </p:nvPr>
        </p:nvSpPr>
        <p:spPr>
          <a:xfrm>
            <a:off x="1348154" y="313295"/>
            <a:ext cx="10515600" cy="501756"/>
          </a:xfrm>
        </p:spPr>
        <p:txBody>
          <a:bodyPr>
            <a:normAutofit fontScale="90000"/>
          </a:bodyPr>
          <a:lstStyle/>
          <a:p>
            <a:r>
              <a:rPr lang="tr-TR" dirty="0"/>
              <a:t>Other research support services</a:t>
            </a:r>
          </a:p>
        </p:txBody>
      </p:sp>
      <p:pic>
        <p:nvPicPr>
          <p:cNvPr id="6" name="Resim Yer Tutucusu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838200" y="2613864"/>
            <a:ext cx="5181600" cy="3558336"/>
          </a:xfrm>
        </p:spPr>
      </p:pic>
      <p:sp>
        <p:nvSpPr>
          <p:cNvPr id="8" name="Metin Yer Tutucusu 7"/>
          <p:cNvSpPr>
            <a:spLocks noGrp="1"/>
          </p:cNvSpPr>
          <p:nvPr>
            <p:ph sz="half" idx="2"/>
          </p:nvPr>
        </p:nvSpPr>
        <p:spPr>
          <a:xfrm>
            <a:off x="580292" y="1002323"/>
            <a:ext cx="6025662" cy="1611541"/>
          </a:xfrm>
        </p:spPr>
        <p:txBody>
          <a:bodyPr>
            <a:normAutofit fontScale="77500" lnSpcReduction="20000"/>
          </a:bodyPr>
          <a:lstStyle/>
          <a:p>
            <a:r>
              <a:rPr lang="en-GB" sz="2400" b="1" dirty="0"/>
              <a:t>Publication purchasing</a:t>
            </a:r>
            <a:endParaRPr lang="en-GB" sz="2400" dirty="0"/>
          </a:p>
          <a:p>
            <a:r>
              <a:rPr lang="en-GB" sz="2400" dirty="0"/>
              <a:t>Every ITU member can request publications from the library</a:t>
            </a:r>
            <a:r>
              <a:rPr lang="tr-TR" sz="2400" dirty="0"/>
              <a:t>, to request any publication please </a:t>
            </a:r>
            <a:r>
              <a:rPr lang="tr-TR" sz="2400" b="1" dirty="0"/>
              <a:t>use Suggest a Purchase</a:t>
            </a:r>
          </a:p>
          <a:p>
            <a:r>
              <a:rPr lang="en-GB" sz="2400" dirty="0"/>
              <a:t>Publications are provided according to the Library Collection development policy.</a:t>
            </a:r>
          </a:p>
          <a:p>
            <a:endParaRPr lang="tr-TR" sz="2400" dirty="0"/>
          </a:p>
        </p:txBody>
      </p:sp>
      <p:sp>
        <p:nvSpPr>
          <p:cNvPr id="5" name="Slayt Numarası Yer Tutucusu 4"/>
          <p:cNvSpPr>
            <a:spLocks noGrp="1"/>
          </p:cNvSpPr>
          <p:nvPr>
            <p:ph type="sldNum" sz="quarter" idx="12"/>
          </p:nvPr>
        </p:nvSpPr>
        <p:spPr/>
        <p:txBody>
          <a:bodyPr/>
          <a:lstStyle/>
          <a:p>
            <a:fld id="{A61FB060-2128-4007-BB9F-EDDE578F1B72}" type="slidenum">
              <a:rPr lang="en-GB" smtClean="0"/>
              <a:t>70</a:t>
            </a:fld>
            <a:endParaRPr lang="en-GB"/>
          </a:p>
        </p:txBody>
      </p:sp>
      <p:pic>
        <p:nvPicPr>
          <p:cNvPr id="9" name="Resim Yer Tutucusu 5"/>
          <p:cNvPicPr>
            <a:picLocks noChangeAspect="1"/>
          </p:cNvPicPr>
          <p:nvPr/>
        </p:nvPicPr>
        <p:blipFill>
          <a:blip r:embed="rId3">
            <a:extLst>
              <a:ext uri="{28A0092B-C50C-407E-A947-70E740481C1C}">
                <a14:useLocalDpi xmlns:a14="http://schemas.microsoft.com/office/drawing/2010/main" val="0"/>
              </a:ext>
            </a:extLst>
          </a:blip>
          <a:srcRect l="19646" r="19646"/>
          <a:stretch>
            <a:fillRect/>
          </a:stretch>
        </p:blipFill>
        <p:spPr>
          <a:xfrm>
            <a:off x="6427177" y="1248508"/>
            <a:ext cx="5539154" cy="4923692"/>
          </a:xfrm>
          <a:prstGeom prst="rect">
            <a:avLst/>
          </a:prstGeom>
          <a:ln>
            <a:solidFill>
              <a:srgbClr val="FF0000"/>
            </a:solidFill>
          </a:ln>
        </p:spPr>
      </p:pic>
      <p:sp>
        <p:nvSpPr>
          <p:cNvPr id="10" name="Oval 9"/>
          <p:cNvSpPr/>
          <p:nvPr/>
        </p:nvSpPr>
        <p:spPr>
          <a:xfrm>
            <a:off x="8751277" y="4393032"/>
            <a:ext cx="3903785" cy="1107831"/>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18009931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Resources for early career researchers</a:t>
            </a:r>
            <a:br>
              <a:rPr lang="tr-TR" dirty="0"/>
            </a:br>
            <a:endParaRPr lang="tr-TR" dirty="0"/>
          </a:p>
        </p:txBody>
      </p:sp>
      <p:sp>
        <p:nvSpPr>
          <p:cNvPr id="3" name="İçerik Yer Tutucusu 2"/>
          <p:cNvSpPr>
            <a:spLocks noGrp="1"/>
          </p:cNvSpPr>
          <p:nvPr>
            <p:ph idx="1"/>
          </p:nvPr>
        </p:nvSpPr>
        <p:spPr/>
        <p:txBody>
          <a:bodyPr/>
          <a:lstStyle/>
          <a:p>
            <a:r>
              <a:rPr lang="tr-TR" dirty="0">
                <a:hlinkClick r:id="rId2"/>
              </a:rPr>
              <a:t>Elsevier Researcher Academy</a:t>
            </a:r>
            <a:endParaRPr lang="tr-TR" dirty="0"/>
          </a:p>
          <a:p>
            <a:r>
              <a:rPr lang="tr-TR" dirty="0">
                <a:hlinkClick r:id="rId3"/>
              </a:rPr>
              <a:t>Springer Journal Author Academy</a:t>
            </a:r>
            <a:endParaRPr lang="tr-TR" dirty="0"/>
          </a:p>
          <a:p>
            <a:r>
              <a:rPr lang="tr-TR" dirty="0">
                <a:hlinkClick r:id="rId4"/>
              </a:rPr>
              <a:t>The Publons Academy</a:t>
            </a:r>
            <a:endParaRPr lang="tr-TR" dirty="0"/>
          </a:p>
          <a:p>
            <a:endParaRPr lang="tr-TR" dirty="0"/>
          </a:p>
        </p:txBody>
      </p:sp>
      <p:sp>
        <p:nvSpPr>
          <p:cNvPr id="4" name="Slayt Numarası Yer Tutucusu 3"/>
          <p:cNvSpPr>
            <a:spLocks noGrp="1"/>
          </p:cNvSpPr>
          <p:nvPr>
            <p:ph type="sldNum" sz="quarter" idx="12"/>
          </p:nvPr>
        </p:nvSpPr>
        <p:spPr/>
        <p:txBody>
          <a:bodyPr/>
          <a:lstStyle/>
          <a:p>
            <a:fld id="{A61FB060-2128-4007-BB9F-EDDE578F1B72}" type="slidenum">
              <a:rPr lang="en-GB" smtClean="0"/>
              <a:t>71</a:t>
            </a:fld>
            <a:endParaRPr lang="en-GB"/>
          </a:p>
        </p:txBody>
      </p:sp>
    </p:spTree>
    <p:extLst>
      <p:ext uri="{BB962C8B-B14F-4D97-AF65-F5344CB8AC3E}">
        <p14:creationId xmlns:p14="http://schemas.microsoft.com/office/powerpoint/2010/main" val="467916565"/>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Unvan 4"/>
          <p:cNvSpPr>
            <a:spLocks noGrp="1"/>
          </p:cNvSpPr>
          <p:nvPr>
            <p:ph type="title"/>
          </p:nvPr>
        </p:nvSpPr>
        <p:spPr/>
        <p:txBody>
          <a:bodyPr/>
          <a:lstStyle/>
          <a:p>
            <a:r>
              <a:rPr lang="tr-TR" dirty="0"/>
              <a:t>The new normal </a:t>
            </a:r>
            <a:r>
              <a:rPr lang="tr-TR" dirty="0" err="1"/>
              <a:t>for</a:t>
            </a:r>
            <a:r>
              <a:rPr lang="tr-TR" dirty="0"/>
              <a:t> </a:t>
            </a:r>
            <a:r>
              <a:rPr lang="tr-TR" dirty="0" err="1"/>
              <a:t>science</a:t>
            </a:r>
            <a:r>
              <a:rPr lang="tr-TR" dirty="0"/>
              <a:t>: </a:t>
            </a:r>
            <a:r>
              <a:rPr lang="tr-TR" dirty="0" err="1"/>
              <a:t>open</a:t>
            </a:r>
            <a:r>
              <a:rPr lang="tr-TR" dirty="0"/>
              <a:t> science</a:t>
            </a:r>
          </a:p>
        </p:txBody>
      </p:sp>
      <p:sp>
        <p:nvSpPr>
          <p:cNvPr id="6" name="İçerik Yer Tutucusu 5"/>
          <p:cNvSpPr>
            <a:spLocks noGrp="1"/>
          </p:cNvSpPr>
          <p:nvPr>
            <p:ph idx="1"/>
          </p:nvPr>
        </p:nvSpPr>
        <p:spPr/>
        <p:txBody>
          <a:bodyPr/>
          <a:lstStyle/>
          <a:p>
            <a:r>
              <a:rPr lang="tr-TR" dirty="0">
                <a:hlinkClick r:id="rId2"/>
              </a:rPr>
              <a:t>Open Science</a:t>
            </a:r>
            <a:r>
              <a:rPr lang="tr-TR" dirty="0"/>
              <a:t>: the practice of science in such a way that others can collaborate and contribute, where research data, lab notes and other research processes are freely available, under terms that enable reuse, redistribution and reproduction of the research and its underlying data and methods. (</a:t>
            </a:r>
            <a:r>
              <a:rPr lang="tr-TR" dirty="0">
                <a:hlinkClick r:id="rId3"/>
              </a:rPr>
              <a:t>FOSTER Open Science</a:t>
            </a:r>
            <a:r>
              <a:rPr lang="tr-TR" dirty="0"/>
              <a:t>)</a:t>
            </a:r>
          </a:p>
        </p:txBody>
      </p:sp>
    </p:spTree>
    <p:extLst>
      <p:ext uri="{BB962C8B-B14F-4D97-AF65-F5344CB8AC3E}">
        <p14:creationId xmlns:p14="http://schemas.microsoft.com/office/powerpoint/2010/main" val="4274053951"/>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The Twelve Principles of Scholarly Communication </a:t>
            </a:r>
          </a:p>
        </p:txBody>
      </p:sp>
      <p:pic>
        <p:nvPicPr>
          <p:cNvPr id="4" name="İçerik Yer Tutucusu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911927" y="1690689"/>
            <a:ext cx="7966364" cy="4973348"/>
          </a:xfrm>
        </p:spPr>
      </p:pic>
      <p:sp>
        <p:nvSpPr>
          <p:cNvPr id="5" name="Metin kutusu 4"/>
          <p:cNvSpPr txBox="1"/>
          <p:nvPr/>
        </p:nvSpPr>
        <p:spPr>
          <a:xfrm>
            <a:off x="11942618" y="0"/>
            <a:ext cx="498764" cy="215444"/>
          </a:xfrm>
          <a:prstGeom prst="rect">
            <a:avLst/>
          </a:prstGeom>
          <a:noFill/>
        </p:spPr>
        <p:txBody>
          <a:bodyPr wrap="square" rtlCol="0">
            <a:spAutoFit/>
          </a:bodyPr>
          <a:lstStyle/>
          <a:p>
            <a:r>
              <a:rPr lang="tr-TR" sz="800" dirty="0"/>
              <a:t>5</a:t>
            </a:r>
          </a:p>
        </p:txBody>
      </p:sp>
      <p:sp>
        <p:nvSpPr>
          <p:cNvPr id="3" name="Slayt Numarası Yer Tutucusu 2"/>
          <p:cNvSpPr>
            <a:spLocks noGrp="1"/>
          </p:cNvSpPr>
          <p:nvPr>
            <p:ph type="sldNum" sz="quarter" idx="12"/>
          </p:nvPr>
        </p:nvSpPr>
        <p:spPr/>
        <p:txBody>
          <a:bodyPr/>
          <a:lstStyle/>
          <a:p>
            <a:fld id="{A61FB060-2128-4007-BB9F-EDDE578F1B72}" type="slidenum">
              <a:rPr lang="en-GB" smtClean="0"/>
              <a:t>73</a:t>
            </a:fld>
            <a:endParaRPr lang="en-GB"/>
          </a:p>
        </p:txBody>
      </p:sp>
    </p:spTree>
    <p:extLst>
      <p:ext uri="{BB962C8B-B14F-4D97-AF65-F5344CB8AC3E}">
        <p14:creationId xmlns:p14="http://schemas.microsoft.com/office/powerpoint/2010/main" val="3516238281"/>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İçerik Yer Tutucusu 5"/>
          <p:cNvSpPr>
            <a:spLocks noGrp="1"/>
          </p:cNvSpPr>
          <p:nvPr>
            <p:ph idx="1"/>
          </p:nvPr>
        </p:nvSpPr>
        <p:spPr/>
        <p:txBody>
          <a:bodyPr>
            <a:normAutofit/>
          </a:bodyPr>
          <a:lstStyle/>
          <a:p>
            <a:r>
              <a:rPr lang="tr-TR" sz="5400" dirty="0"/>
              <a:t>Thank you for your attention </a:t>
            </a:r>
          </a:p>
          <a:p>
            <a:pPr marL="0" indent="0">
              <a:buNone/>
            </a:pPr>
            <a:r>
              <a:rPr lang="tr-TR" sz="5400" dirty="0"/>
              <a:t>now time to </a:t>
            </a:r>
            <a:r>
              <a:rPr lang="tr-TR" sz="5400" dirty="0" err="1"/>
              <a:t>go</a:t>
            </a:r>
            <a:r>
              <a:rPr lang="tr-TR" sz="5400" dirty="0"/>
              <a:t> </a:t>
            </a:r>
            <a:r>
              <a:rPr lang="tr-TR" sz="5400" dirty="0" err="1"/>
              <a:t>our</a:t>
            </a:r>
            <a:r>
              <a:rPr lang="tr-TR" sz="5400" dirty="0"/>
              <a:t> mini </a:t>
            </a:r>
            <a:r>
              <a:rPr lang="tr-TR" sz="5400" dirty="0" err="1"/>
              <a:t>survey</a:t>
            </a:r>
            <a:r>
              <a:rPr lang="tr-TR" sz="5400" dirty="0">
                <a:sym typeface="Wingdings" panose="05000000000000000000" pitchFamily="2" charset="2"/>
              </a:rPr>
              <a:t></a:t>
            </a:r>
          </a:p>
          <a:p>
            <a:pPr marL="0" indent="0">
              <a:buNone/>
            </a:pPr>
            <a:r>
              <a:rPr lang="tr-TR" sz="3600" b="1" dirty="0" smtClean="0">
                <a:solidFill>
                  <a:srgbClr val="FF0000"/>
                </a:solidFill>
                <a:hlinkClick r:id="rId3"/>
              </a:rPr>
              <a:t>İTÜ VETİ</a:t>
            </a:r>
            <a:endParaRPr lang="tr-TR" sz="3600" b="1" dirty="0">
              <a:solidFill>
                <a:srgbClr val="FF0000"/>
              </a:solidFill>
            </a:endParaRPr>
          </a:p>
          <a:p>
            <a:endParaRPr lang="tr-TR" sz="5400" dirty="0"/>
          </a:p>
        </p:txBody>
      </p:sp>
      <p:sp>
        <p:nvSpPr>
          <p:cNvPr id="2" name="Slayt Numarası Yer Tutucusu 1"/>
          <p:cNvSpPr>
            <a:spLocks noGrp="1"/>
          </p:cNvSpPr>
          <p:nvPr>
            <p:ph type="sldNum" sz="quarter" idx="12"/>
          </p:nvPr>
        </p:nvSpPr>
        <p:spPr/>
        <p:txBody>
          <a:bodyPr/>
          <a:lstStyle/>
          <a:p>
            <a:fld id="{A61FB060-2128-4007-BB9F-EDDE578F1B72}" type="slidenum">
              <a:rPr lang="en-GB" smtClean="0"/>
              <a:t>74</a:t>
            </a:fld>
            <a:endParaRPr lang="en-GB"/>
          </a:p>
        </p:txBody>
      </p:sp>
    </p:spTree>
    <p:extLst>
      <p:ext uri="{BB962C8B-B14F-4D97-AF65-F5344CB8AC3E}">
        <p14:creationId xmlns:p14="http://schemas.microsoft.com/office/powerpoint/2010/main" val="25586997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839788" y="1"/>
            <a:ext cx="10379197" cy="756138"/>
          </a:xfrm>
        </p:spPr>
        <p:txBody>
          <a:bodyPr>
            <a:noAutofit/>
          </a:bodyPr>
          <a:lstStyle/>
          <a:p>
            <a:r>
              <a:rPr lang="tr-TR" sz="2000" dirty="0"/>
              <a:t>There are several options for making your research more widely available and maximize impact:</a:t>
            </a:r>
            <a:br>
              <a:rPr lang="tr-TR" sz="2000" dirty="0"/>
            </a:br>
            <a:endParaRPr lang="tr-TR" sz="2000" dirty="0"/>
          </a:p>
        </p:txBody>
      </p:sp>
      <p:pic>
        <p:nvPicPr>
          <p:cNvPr id="8" name="İçerik Yer Tutucusu 7"/>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433646" y="1033148"/>
            <a:ext cx="6758354" cy="5323202"/>
          </a:xfrm>
        </p:spPr>
      </p:pic>
      <p:sp>
        <p:nvSpPr>
          <p:cNvPr id="3" name="İçerik Yer Tutucusu 2"/>
          <p:cNvSpPr>
            <a:spLocks noGrp="1"/>
          </p:cNvSpPr>
          <p:nvPr>
            <p:ph type="body" sz="half" idx="2"/>
          </p:nvPr>
        </p:nvSpPr>
        <p:spPr>
          <a:xfrm>
            <a:off x="175846" y="914400"/>
            <a:ext cx="4906108" cy="5943599"/>
          </a:xfrm>
        </p:spPr>
        <p:txBody>
          <a:bodyPr>
            <a:normAutofit fontScale="92500" lnSpcReduction="10000"/>
          </a:bodyPr>
          <a:lstStyle/>
          <a:p>
            <a:pPr algn="just"/>
            <a:r>
              <a:rPr lang="tr-TR" sz="2600" dirty="0"/>
              <a:t>Start by retaining your copyright. This will allow you to disseminate your work more widely.</a:t>
            </a:r>
          </a:p>
          <a:p>
            <a:pPr algn="just"/>
            <a:r>
              <a:rPr lang="tr-TR" sz="2600" dirty="0"/>
              <a:t>Consider making your work </a:t>
            </a:r>
            <a:r>
              <a:rPr lang="tr-TR" sz="2600" dirty="0">
                <a:hlinkClick r:id="rId4"/>
              </a:rPr>
              <a:t>open </a:t>
            </a:r>
            <a:r>
              <a:rPr lang="tr-TR" sz="2600" dirty="0" smtClean="0">
                <a:hlinkClick r:id="rId4"/>
              </a:rPr>
              <a:t>access</a:t>
            </a:r>
            <a:r>
              <a:rPr lang="tr-TR" sz="2600" dirty="0"/>
              <a:t> </a:t>
            </a:r>
            <a:r>
              <a:rPr lang="tr-TR" sz="2600" dirty="0" smtClean="0"/>
              <a:t>via for example:</a:t>
            </a:r>
            <a:endParaRPr lang="tr-TR" sz="2600" dirty="0"/>
          </a:p>
          <a:p>
            <a:pPr algn="just"/>
            <a:r>
              <a:rPr lang="tr-TR" sz="2600" dirty="0"/>
              <a:t>The </a:t>
            </a:r>
            <a:r>
              <a:rPr lang="tr-TR" sz="2600" dirty="0">
                <a:hlinkClick r:id="rId5"/>
              </a:rPr>
              <a:t>Directory of Open Access Journals </a:t>
            </a:r>
            <a:r>
              <a:rPr lang="tr-TR" sz="2600" dirty="0"/>
              <a:t>(DOAJ</a:t>
            </a:r>
            <a:r>
              <a:rPr lang="tr-TR" sz="2600" dirty="0" smtClean="0"/>
              <a:t>), </a:t>
            </a:r>
            <a:r>
              <a:rPr lang="tr-TR" sz="2600" dirty="0" smtClean="0">
                <a:hlinkClick r:id="rId6"/>
              </a:rPr>
              <a:t>DOAB</a:t>
            </a:r>
            <a:r>
              <a:rPr lang="tr-TR" sz="2600" dirty="0" smtClean="0"/>
              <a:t> </a:t>
            </a:r>
            <a:r>
              <a:rPr lang="tr-TR" sz="2600" dirty="0"/>
              <a:t>offers a list of free, full text, quality controlled scientific and scholarly </a:t>
            </a:r>
            <a:r>
              <a:rPr lang="tr-TR" sz="2600" dirty="0" smtClean="0"/>
              <a:t>journals &amp; books </a:t>
            </a:r>
            <a:r>
              <a:rPr lang="tr-TR" sz="2600" dirty="0"/>
              <a:t>in a broad array of disciplines. Select “For authors” to see the various open access options available.</a:t>
            </a:r>
          </a:p>
          <a:p>
            <a:pPr algn="just"/>
            <a:r>
              <a:rPr lang="tr-TR" sz="2600" dirty="0"/>
              <a:t>Post/deposit your article to a repository, such as </a:t>
            </a:r>
            <a:r>
              <a:rPr lang="tr-TR" sz="2600" dirty="0">
                <a:hlinkClick r:id="rId7"/>
              </a:rPr>
              <a:t>İTÜ Institutional Archive(POLEN )</a:t>
            </a:r>
            <a:endParaRPr lang="tr-TR" sz="2600" dirty="0"/>
          </a:p>
          <a:p>
            <a:pPr algn="just"/>
            <a:r>
              <a:rPr lang="tr-TR" sz="2400" dirty="0"/>
              <a:t>Scholarly Communication  </a:t>
            </a:r>
            <a:r>
              <a:rPr lang="tr-TR" sz="2400" dirty="0" smtClean="0"/>
              <a:t>–</a:t>
            </a:r>
            <a:r>
              <a:rPr lang="tr-TR" sz="2400" dirty="0" smtClean="0">
                <a:highlight>
                  <a:srgbClr val="FFFF00"/>
                </a:highlight>
              </a:rPr>
              <a:t>today more than open before</a:t>
            </a:r>
            <a:endParaRPr lang="tr-TR" sz="2600" dirty="0"/>
          </a:p>
        </p:txBody>
      </p:sp>
      <p:sp>
        <p:nvSpPr>
          <p:cNvPr id="5" name="Slayt Numarası Yer Tutucusu 4"/>
          <p:cNvSpPr>
            <a:spLocks noGrp="1"/>
          </p:cNvSpPr>
          <p:nvPr>
            <p:ph type="sldNum" sz="quarter" idx="12"/>
          </p:nvPr>
        </p:nvSpPr>
        <p:spPr/>
        <p:txBody>
          <a:bodyPr/>
          <a:lstStyle/>
          <a:p>
            <a:fld id="{A61FB060-2128-4007-BB9F-EDDE578F1B72}" type="slidenum">
              <a:rPr lang="en-GB" smtClean="0"/>
              <a:t>8</a:t>
            </a:fld>
            <a:endParaRPr lang="en-GB"/>
          </a:p>
        </p:txBody>
      </p:sp>
      <p:sp>
        <p:nvSpPr>
          <p:cNvPr id="4" name="Metin kutusu 3"/>
          <p:cNvSpPr txBox="1"/>
          <p:nvPr/>
        </p:nvSpPr>
        <p:spPr>
          <a:xfrm>
            <a:off x="11942618" y="0"/>
            <a:ext cx="249382" cy="400110"/>
          </a:xfrm>
          <a:prstGeom prst="rect">
            <a:avLst/>
          </a:prstGeom>
          <a:noFill/>
        </p:spPr>
        <p:txBody>
          <a:bodyPr wrap="square" rtlCol="0">
            <a:spAutoFit/>
          </a:bodyPr>
          <a:lstStyle/>
          <a:p>
            <a:r>
              <a:rPr lang="tr-TR" sz="1000" dirty="0"/>
              <a:t>10</a:t>
            </a:r>
          </a:p>
        </p:txBody>
      </p:sp>
    </p:spTree>
    <p:extLst>
      <p:ext uri="{BB962C8B-B14F-4D97-AF65-F5344CB8AC3E}">
        <p14:creationId xmlns:p14="http://schemas.microsoft.com/office/powerpoint/2010/main" val="26222666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95842B2D-A626-4F6D-81FA-74F319B9689F}"/>
              </a:ext>
            </a:extLst>
          </p:cNvPr>
          <p:cNvSpPr>
            <a:spLocks noGrp="1"/>
          </p:cNvSpPr>
          <p:nvPr>
            <p:ph type="title"/>
          </p:nvPr>
        </p:nvSpPr>
        <p:spPr>
          <a:xfrm>
            <a:off x="339436" y="1052946"/>
            <a:ext cx="10515600" cy="457199"/>
          </a:xfrm>
        </p:spPr>
        <p:txBody>
          <a:bodyPr>
            <a:noAutofit/>
          </a:bodyPr>
          <a:lstStyle/>
          <a:p>
            <a:r>
              <a:rPr lang="en-GB" sz="3600" dirty="0"/>
              <a:t>Research </a:t>
            </a:r>
            <a:r>
              <a:rPr lang="tr-TR" sz="3600" dirty="0"/>
              <a:t>M</a:t>
            </a:r>
            <a:r>
              <a:rPr lang="en-GB" sz="3600" dirty="0" err="1"/>
              <a:t>etrics</a:t>
            </a:r>
            <a:r>
              <a:rPr lang="tr-TR" sz="3600" dirty="0"/>
              <a:t> </a:t>
            </a:r>
            <a:r>
              <a:rPr lang="tr-TR" sz="3600" dirty="0" err="1"/>
              <a:t>and</a:t>
            </a:r>
            <a:r>
              <a:rPr lang="tr-TR" sz="3600" dirty="0"/>
              <a:t> </a:t>
            </a:r>
            <a:r>
              <a:rPr lang="tr-TR" sz="3600" dirty="0" err="1"/>
              <a:t>its</a:t>
            </a:r>
            <a:r>
              <a:rPr lang="tr-TR" sz="3600" dirty="0"/>
              <a:t> </a:t>
            </a:r>
            <a:r>
              <a:rPr lang="tr-TR" sz="3600" dirty="0" err="1"/>
              <a:t>importance</a:t>
            </a:r>
            <a:r>
              <a:rPr lang="tr-TR" sz="3600" dirty="0"/>
              <a:t> «</a:t>
            </a:r>
            <a:r>
              <a:rPr lang="tr-TR" sz="3600" b="1" dirty="0" err="1"/>
              <a:t>conventional</a:t>
            </a:r>
            <a:r>
              <a:rPr lang="tr-TR" sz="3600" dirty="0" err="1"/>
              <a:t>-</a:t>
            </a:r>
            <a:r>
              <a:rPr lang="tr-TR" sz="3600" b="1" dirty="0" err="1">
                <a:solidFill>
                  <a:srgbClr val="FF0000"/>
                </a:solidFill>
                <a:highlight>
                  <a:srgbClr val="FFFF00"/>
                </a:highlight>
              </a:rPr>
              <a:t>unconventional</a:t>
            </a:r>
            <a:r>
              <a:rPr lang="tr-TR" sz="3600" dirty="0">
                <a:solidFill>
                  <a:srgbClr val="FF0000"/>
                </a:solidFill>
                <a:highlight>
                  <a:srgbClr val="FFFF00"/>
                </a:highlight>
              </a:rPr>
              <a:t> </a:t>
            </a:r>
            <a:r>
              <a:rPr lang="tr-TR" sz="3600" dirty="0" err="1"/>
              <a:t>measures</a:t>
            </a:r>
            <a:r>
              <a:rPr lang="tr-TR" sz="3600" dirty="0"/>
              <a:t>»</a:t>
            </a:r>
            <a:r>
              <a:rPr lang="en-GB" sz="3600" dirty="0"/>
              <a:t/>
            </a:r>
            <a:br>
              <a:rPr lang="en-GB" sz="3600" dirty="0"/>
            </a:br>
            <a:r>
              <a:rPr lang="en-GB" sz="3600" dirty="0"/>
              <a:t> </a:t>
            </a:r>
            <a:br>
              <a:rPr lang="en-GB" sz="3600" dirty="0"/>
            </a:br>
            <a:r>
              <a:rPr lang="en-GB" sz="3600" dirty="0"/>
              <a:t/>
            </a:r>
            <a:br>
              <a:rPr lang="en-GB" sz="3600" dirty="0"/>
            </a:br>
            <a:endParaRPr lang="en-GB" sz="3600" dirty="0"/>
          </a:p>
        </p:txBody>
      </p:sp>
      <p:sp>
        <p:nvSpPr>
          <p:cNvPr id="3" name="İçerik Yer Tutucusu 2">
            <a:extLst>
              <a:ext uri="{FF2B5EF4-FFF2-40B4-BE49-F238E27FC236}">
                <a16:creationId xmlns:a16="http://schemas.microsoft.com/office/drawing/2014/main" id="{43AF57E9-CF87-4602-834F-40CDA38A703C}"/>
              </a:ext>
            </a:extLst>
          </p:cNvPr>
          <p:cNvSpPr>
            <a:spLocks noGrp="1"/>
          </p:cNvSpPr>
          <p:nvPr>
            <p:ph idx="1"/>
          </p:nvPr>
        </p:nvSpPr>
        <p:spPr>
          <a:xfrm>
            <a:off x="838200" y="1704108"/>
            <a:ext cx="10515600" cy="5153891"/>
          </a:xfrm>
        </p:spPr>
        <p:txBody>
          <a:bodyPr>
            <a:normAutofit/>
          </a:bodyPr>
          <a:lstStyle/>
          <a:p>
            <a:pPr marL="0" indent="0">
              <a:buNone/>
            </a:pPr>
            <a:r>
              <a:rPr lang="tr-TR" dirty="0" err="1"/>
              <a:t>Conventional</a:t>
            </a:r>
            <a:endParaRPr lang="tr-TR" dirty="0"/>
          </a:p>
          <a:p>
            <a:r>
              <a:rPr lang="en-GB" b="1" dirty="0"/>
              <a:t>Bibliometrics</a:t>
            </a:r>
            <a:r>
              <a:rPr lang="tr-TR" dirty="0"/>
              <a:t>; data about publications, or citation frequency, and related to. Common metrics are; Citation counts, , Citations per publication, H-index, Journal Impact Factor, scholarly output </a:t>
            </a:r>
            <a:r>
              <a:rPr lang="tr-TR" dirty="0" err="1"/>
              <a:t>etc</a:t>
            </a:r>
            <a:r>
              <a:rPr lang="tr-TR" dirty="0"/>
              <a:t>.</a:t>
            </a:r>
          </a:p>
          <a:p>
            <a:pPr marL="0" indent="0">
              <a:buNone/>
            </a:pPr>
            <a:r>
              <a:rPr lang="tr-TR">
                <a:solidFill>
                  <a:srgbClr val="FF0000"/>
                </a:solidFill>
              </a:rPr>
              <a:t>unconventional</a:t>
            </a:r>
            <a:endParaRPr lang="en-GB" dirty="0">
              <a:solidFill>
                <a:srgbClr val="FF0000"/>
              </a:solidFill>
            </a:endParaRPr>
          </a:p>
          <a:p>
            <a:r>
              <a:rPr lang="tr-TR" b="1" dirty="0">
                <a:solidFill>
                  <a:srgbClr val="FF0000"/>
                </a:solidFill>
              </a:rPr>
              <a:t>Altmetrics</a:t>
            </a:r>
            <a:r>
              <a:rPr lang="tr-TR" dirty="0"/>
              <a:t>; are measures that capture the attention a resource generates on the social web.  They can be applied to websites, videos, people, and articles.  </a:t>
            </a:r>
          </a:p>
          <a:p>
            <a:pPr marL="0" indent="0">
              <a:buNone/>
            </a:pPr>
            <a:r>
              <a:rPr lang="tr-TR" dirty="0">
                <a:solidFill>
                  <a:srgbClr val="FF0000"/>
                </a:solidFill>
              </a:rPr>
              <a:t>The Altmetric doughnut</a:t>
            </a:r>
          </a:p>
          <a:p>
            <a:pPr marL="0" indent="0">
              <a:buNone/>
            </a:pPr>
            <a:r>
              <a:rPr lang="tr-TR" sz="2400" dirty="0">
                <a:hlinkClick r:id="rId3"/>
              </a:rPr>
              <a:t>https://www.altmetric.com/details/411736</a:t>
            </a:r>
            <a:endParaRPr lang="tr-TR" sz="2400" dirty="0"/>
          </a:p>
          <a:p>
            <a:pPr marL="0" indent="0">
              <a:buNone/>
            </a:pPr>
            <a:endParaRPr lang="tr-TR" dirty="0">
              <a:solidFill>
                <a:srgbClr val="00B050"/>
              </a:solidFill>
            </a:endParaRPr>
          </a:p>
          <a:p>
            <a:endParaRPr lang="tr-TR" dirty="0"/>
          </a:p>
          <a:p>
            <a:endParaRPr lang="en-GB" dirty="0"/>
          </a:p>
        </p:txBody>
      </p:sp>
      <p:sp>
        <p:nvSpPr>
          <p:cNvPr id="4" name="Metin kutusu 3"/>
          <p:cNvSpPr txBox="1"/>
          <p:nvPr/>
        </p:nvSpPr>
        <p:spPr>
          <a:xfrm>
            <a:off x="11887200" y="0"/>
            <a:ext cx="304800" cy="215444"/>
          </a:xfrm>
          <a:prstGeom prst="rect">
            <a:avLst/>
          </a:prstGeom>
          <a:noFill/>
        </p:spPr>
        <p:txBody>
          <a:bodyPr wrap="square" rtlCol="0">
            <a:spAutoFit/>
          </a:bodyPr>
          <a:lstStyle/>
          <a:p>
            <a:r>
              <a:rPr lang="tr-TR" sz="800" dirty="0"/>
              <a:t>12</a:t>
            </a:r>
          </a:p>
        </p:txBody>
      </p:sp>
      <p:sp>
        <p:nvSpPr>
          <p:cNvPr id="5" name="Slayt Numarası Yer Tutucusu 4"/>
          <p:cNvSpPr>
            <a:spLocks noGrp="1"/>
          </p:cNvSpPr>
          <p:nvPr>
            <p:ph type="sldNum" sz="quarter" idx="12"/>
          </p:nvPr>
        </p:nvSpPr>
        <p:spPr/>
        <p:txBody>
          <a:bodyPr/>
          <a:lstStyle/>
          <a:p>
            <a:fld id="{A61FB060-2128-4007-BB9F-EDDE578F1B72}" type="slidenum">
              <a:rPr lang="en-GB" smtClean="0"/>
              <a:t>9</a:t>
            </a:fld>
            <a:endParaRPr lang="en-GB"/>
          </a:p>
        </p:txBody>
      </p:sp>
    </p:spTree>
    <p:extLst>
      <p:ext uri="{BB962C8B-B14F-4D97-AF65-F5344CB8AC3E}">
        <p14:creationId xmlns:p14="http://schemas.microsoft.com/office/powerpoint/2010/main" val="143123455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4289</TotalTime>
  <Words>3213</Words>
  <Application>Microsoft Office PowerPoint</Application>
  <PresentationFormat>Geniş ekran</PresentationFormat>
  <Paragraphs>641</Paragraphs>
  <Slides>74</Slides>
  <Notes>27</Notes>
  <HiddenSlides>0</HiddenSlides>
  <MMClips>0</MMClips>
  <ScaleCrop>false</ScaleCrop>
  <HeadingPairs>
    <vt:vector size="6" baseType="variant">
      <vt:variant>
        <vt:lpstr>Kullanılan Yazı Tipleri</vt:lpstr>
      </vt:variant>
      <vt:variant>
        <vt:i4>6</vt:i4>
      </vt:variant>
      <vt:variant>
        <vt:lpstr>Tema</vt:lpstr>
      </vt:variant>
      <vt:variant>
        <vt:i4>1</vt:i4>
      </vt:variant>
      <vt:variant>
        <vt:lpstr>Slayt Başlıkları</vt:lpstr>
      </vt:variant>
      <vt:variant>
        <vt:i4>74</vt:i4>
      </vt:variant>
    </vt:vector>
  </HeadingPairs>
  <TitlesOfParts>
    <vt:vector size="81" baseType="lpstr">
      <vt:lpstr>Arial</vt:lpstr>
      <vt:lpstr>Calibri</vt:lpstr>
      <vt:lpstr>Calibri Light</vt:lpstr>
      <vt:lpstr>inherit</vt:lpstr>
      <vt:lpstr>Times New Roman</vt:lpstr>
      <vt:lpstr>Wingdings</vt:lpstr>
      <vt:lpstr>Office Teması</vt:lpstr>
      <vt:lpstr>İTÜ Scientific Research, Ethic &amp; Seminar  Library Seminar : Scholarly Communication &amp; İTU Library Services, Collections</vt:lpstr>
      <vt:lpstr>Today Agenda</vt:lpstr>
      <vt:lpstr>What is Scholarly Communication? </vt:lpstr>
      <vt:lpstr>Scholarly Publishing Impacts Researchers </vt:lpstr>
      <vt:lpstr>At the same time</vt:lpstr>
      <vt:lpstr>Ways the increase the impact: </vt:lpstr>
      <vt:lpstr>Publish to Maximize Impact </vt:lpstr>
      <vt:lpstr>There are several options for making your research more widely available and maximize impact: </vt:lpstr>
      <vt:lpstr>Research Metrics and its importance «conventional-unconventional measures»    </vt:lpstr>
      <vt:lpstr>You can use bibliometrics to: </vt:lpstr>
      <vt:lpstr>Big Notable Bibliometrics Tools</vt:lpstr>
      <vt:lpstr>Definitions of Common Bibliometrics metrics </vt:lpstr>
      <vt:lpstr>Definitions of Common Bibliometrics metrics </vt:lpstr>
      <vt:lpstr>Actors in the scholarly communication process  </vt:lpstr>
      <vt:lpstr>Actors in the scholarly communication process  </vt:lpstr>
      <vt:lpstr>Actors in the scholarly communication process  </vt:lpstr>
      <vt:lpstr>Actors in the scholarly communication process  </vt:lpstr>
      <vt:lpstr>Actors in the scholarly communication process  </vt:lpstr>
      <vt:lpstr>Actors in the scholarly communication process  </vt:lpstr>
      <vt:lpstr>What is a Research Paper? </vt:lpstr>
      <vt:lpstr>Understanding Research  Papers </vt:lpstr>
      <vt:lpstr>Anatomy(sections) of a Research Paper is a consecutive flow</vt:lpstr>
      <vt:lpstr>What Are the Qualities of a Good Research Paper? </vt:lpstr>
      <vt:lpstr>Why to publish a research paper?  </vt:lpstr>
      <vt:lpstr>Why to publish a research paper?  </vt:lpstr>
      <vt:lpstr>Tips for preparing a good scientific publication</vt:lpstr>
      <vt:lpstr>Also some resources or environments can be used to provide data that can give ideas or create infrastructure… </vt:lpstr>
      <vt:lpstr> Writing a research paper process </vt:lpstr>
      <vt:lpstr> cont. Writing a research paper process </vt:lpstr>
      <vt:lpstr>PowerPoint Sunusu</vt:lpstr>
      <vt:lpstr>Research Process  Step by Step(in briefly) </vt:lpstr>
      <vt:lpstr>Types of scholarly publications</vt:lpstr>
      <vt:lpstr>First step is to find topic-You can find topic ideas from different sources, such as:</vt:lpstr>
      <vt:lpstr>Identifying Keywords</vt:lpstr>
      <vt:lpstr>Once you have identified keywords, the next step is to find background information on your topic </vt:lpstr>
      <vt:lpstr>Background information can be found in:</vt:lpstr>
      <vt:lpstr>As you search, think about: </vt:lpstr>
      <vt:lpstr>how do you choose the best search terms for your research </vt:lpstr>
      <vt:lpstr>How to Search a Database </vt:lpstr>
      <vt:lpstr>What is a Database? </vt:lpstr>
      <vt:lpstr>Usefull infos about library databases</vt:lpstr>
      <vt:lpstr>Type of İTÜ Library databases</vt:lpstr>
      <vt:lpstr>Type of İTÜ Library databases</vt:lpstr>
      <vt:lpstr>Type of İTÜ Library databases</vt:lpstr>
      <vt:lpstr>Databases New Subscriptions</vt:lpstr>
      <vt:lpstr>Combining Keywords </vt:lpstr>
      <vt:lpstr>Make your reseach more specific--- Use Boolean Operators </vt:lpstr>
      <vt:lpstr>Boolean Operators  </vt:lpstr>
      <vt:lpstr>As an image of Boolean Operators  </vt:lpstr>
      <vt:lpstr>Use Truncation &amp; Phrases </vt:lpstr>
      <vt:lpstr>How to Formulate Effective Research Questions </vt:lpstr>
      <vt:lpstr>Library main search tools- accesible on Campus &amp; off Campus </vt:lpstr>
      <vt:lpstr> Locate Information; hard copy or electronic books, journals, textbooks etc. </vt:lpstr>
      <vt:lpstr>PowerPoint Sunusu</vt:lpstr>
      <vt:lpstr>when doing a «literature review» start with research databases  </vt:lpstr>
      <vt:lpstr>Scopus &amp; Web of Science-fundamental literature review sources  </vt:lpstr>
      <vt:lpstr>Scopus; index-abstract database</vt:lpstr>
      <vt:lpstr>Locate Information at ITU Library- e-scholarly journals </vt:lpstr>
      <vt:lpstr> Locate Information at ITU Library; print books </vt:lpstr>
      <vt:lpstr>PowerPoint Sunusu</vt:lpstr>
      <vt:lpstr>searching library databases «off Campus»</vt:lpstr>
      <vt:lpstr>For «literature searching» try to «Cited Reference Search» on Scopus or Web of Science databases that library has </vt:lpstr>
      <vt:lpstr>İTÜ Library "cited reference search« tools</vt:lpstr>
      <vt:lpstr>Academic writing tools that library provides </vt:lpstr>
      <vt:lpstr>PowerPoint Sunusu</vt:lpstr>
      <vt:lpstr>İTÜ Institutional Academic Open Archive(open access) </vt:lpstr>
      <vt:lpstr>Research support services</vt:lpstr>
      <vt:lpstr>ITU Library one to one research support service</vt:lpstr>
      <vt:lpstr>Other research support services</vt:lpstr>
      <vt:lpstr>Other research support services</vt:lpstr>
      <vt:lpstr>Resources for early career researchers </vt:lpstr>
      <vt:lpstr>The new normal for science: open science</vt:lpstr>
      <vt:lpstr>The Twelve Principles of Scholarly Communication </vt:lpstr>
      <vt:lpstr>PowerPoint Sunusu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Personel</dc:creator>
  <cp:lastModifiedBy>HP Pavilion</cp:lastModifiedBy>
  <cp:revision>421</cp:revision>
  <dcterms:created xsi:type="dcterms:W3CDTF">2021-10-18T12:16:43Z</dcterms:created>
  <dcterms:modified xsi:type="dcterms:W3CDTF">2022-03-23T09:19:23Z</dcterms:modified>
</cp:coreProperties>
</file>