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7" r:id="rId4"/>
    <p:sldId id="264" r:id="rId5"/>
    <p:sldId id="276" r:id="rId6"/>
    <p:sldId id="275" r:id="rId7"/>
    <p:sldId id="269" r:id="rId8"/>
    <p:sldId id="272" r:id="rId9"/>
    <p:sldId id="278" r:id="rId10"/>
    <p:sldId id="260" r:id="rId11"/>
    <p:sldId id="267" r:id="rId12"/>
    <p:sldId id="259" r:id="rId13"/>
    <p:sldId id="268" r:id="rId14"/>
    <p:sldId id="270" r:id="rId15"/>
    <p:sldId id="271" r:id="rId16"/>
    <p:sldId id="257" r:id="rId17"/>
    <p:sldId id="263" r:id="rId18"/>
    <p:sldId id="273" r:id="rId19"/>
    <p:sldId id="274" r:id="rId20"/>
    <p:sldId id="266" r:id="rId21"/>
    <p:sldId id="27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77" autoAdjust="0"/>
  </p:normalViewPr>
  <p:slideViewPr>
    <p:cSldViewPr snapToGrid="0">
      <p:cViewPr varScale="1">
        <p:scale>
          <a:sx n="124" d="100"/>
          <a:sy n="124" d="100"/>
        </p:scale>
        <p:origin x="78" y="29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0ADB45-9A21-D842-ABBA-F06271977CFC}" type="doc">
      <dgm:prSet loTypeId="urn:microsoft.com/office/officeart/2005/8/layout/vList5" loCatId="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EA287DC-DF0A-7649-BBE6-A4066F489117}">
      <dgm:prSet phldrT="[Text]"/>
      <dgm:sp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r>
            <a:rPr lang="en-US" b="0" dirty="0" err="1"/>
            <a:t>Erişilebilirlik</a:t>
          </a:r>
          <a:endParaRPr lang="en-US" b="0" dirty="0"/>
        </a:p>
      </dgm:t>
    </dgm:pt>
    <dgm:pt modelId="{C0882A0C-859A-C74A-A98C-55B505C6EA49}" type="parTrans" cxnId="{835C7618-F65B-A746-AF20-ABFE933C9A66}">
      <dgm:prSet/>
      <dgm:spPr/>
      <dgm:t>
        <a:bodyPr/>
        <a:lstStyle/>
        <a:p>
          <a:endParaRPr lang="en-US"/>
        </a:p>
      </dgm:t>
    </dgm:pt>
    <dgm:pt modelId="{5F390375-B619-1449-BBA4-2E592DA640DD}" type="sibTrans" cxnId="{835C7618-F65B-A746-AF20-ABFE933C9A66}">
      <dgm:prSet/>
      <dgm:spPr/>
      <dgm:t>
        <a:bodyPr/>
        <a:lstStyle/>
        <a:p>
          <a:endParaRPr lang="en-US"/>
        </a:p>
      </dgm:t>
    </dgm:pt>
    <dgm:pt modelId="{A59C2DE0-9C57-1B4D-A4CA-3814947399DD}">
      <dgm:prSet phldrT="[Text]"/>
      <dgm:spPr/>
      <dgm:t>
        <a:bodyPr/>
        <a:lstStyle/>
        <a:p>
          <a:r>
            <a:rPr lang="en-US" dirty="0" err="1"/>
            <a:t>Tümü</a:t>
          </a:r>
          <a:r>
            <a:rPr lang="en-US" dirty="0"/>
            <a:t> </a:t>
          </a:r>
          <a:r>
            <a:rPr lang="en-US" dirty="0" err="1"/>
            <a:t>erişime</a:t>
          </a:r>
          <a:r>
            <a:rPr lang="en-US" dirty="0"/>
            <a:t> </a:t>
          </a:r>
          <a:r>
            <a:rPr lang="en-US" dirty="0" err="1"/>
            <a:t>açık</a:t>
          </a:r>
          <a:endParaRPr lang="en-US" dirty="0"/>
        </a:p>
      </dgm:t>
    </dgm:pt>
    <dgm:pt modelId="{A15C67DD-05CC-7D46-B1D5-A35E4AF11AFF}" type="parTrans" cxnId="{B0820A02-A516-6D44-A9ED-8C91E9418467}">
      <dgm:prSet/>
      <dgm:spPr/>
      <dgm:t>
        <a:bodyPr/>
        <a:lstStyle/>
        <a:p>
          <a:endParaRPr lang="en-US"/>
        </a:p>
      </dgm:t>
    </dgm:pt>
    <dgm:pt modelId="{360AA7B5-B5A7-AD41-97A8-57963E3A2C47}" type="sibTrans" cxnId="{B0820A02-A516-6D44-A9ED-8C91E9418467}">
      <dgm:prSet/>
      <dgm:spPr/>
      <dgm:t>
        <a:bodyPr/>
        <a:lstStyle/>
        <a:p>
          <a:endParaRPr lang="en-US"/>
        </a:p>
      </dgm:t>
    </dgm:pt>
    <dgm:pt modelId="{6661CBC8-5D3B-FB47-B87E-D318242B59EB}">
      <dgm:prSet phldrT="[Text]"/>
      <dgm:spPr>
        <a:gradFill flip="none" rotWithShape="0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n-US" b="0" dirty="0" err="1"/>
            <a:t>Kullanım</a:t>
          </a:r>
          <a:r>
            <a:rPr lang="en-US" b="0" dirty="0"/>
            <a:t> ve </a:t>
          </a:r>
          <a:r>
            <a:rPr lang="en-US" b="0" dirty="0" err="1"/>
            <a:t>dağıtım</a:t>
          </a:r>
          <a:endParaRPr lang="en-US" b="0" dirty="0"/>
        </a:p>
      </dgm:t>
    </dgm:pt>
    <dgm:pt modelId="{6709BDDB-8907-FC42-9155-168881729E98}" type="parTrans" cxnId="{728A58E6-2D5D-E44E-AF98-A7517D70924E}">
      <dgm:prSet/>
      <dgm:spPr/>
      <dgm:t>
        <a:bodyPr/>
        <a:lstStyle/>
        <a:p>
          <a:endParaRPr lang="en-US"/>
        </a:p>
      </dgm:t>
    </dgm:pt>
    <dgm:pt modelId="{F8A7CBE1-A35C-5F48-B240-B22303CF35C9}" type="sibTrans" cxnId="{728A58E6-2D5D-E44E-AF98-A7517D70924E}">
      <dgm:prSet/>
      <dgm:spPr/>
      <dgm:t>
        <a:bodyPr/>
        <a:lstStyle/>
        <a:p>
          <a:endParaRPr lang="en-US"/>
        </a:p>
      </dgm:t>
    </dgm:pt>
    <dgm:pt modelId="{08D8AE6C-A907-CA41-868C-86CFB1173A02}">
      <dgm:prSet phldrT="[Text]"/>
      <dgm:spPr/>
      <dgm:t>
        <a:bodyPr/>
        <a:lstStyle/>
        <a:p>
          <a:r>
            <a:rPr lang="en-US" dirty="0" err="1"/>
            <a:t>Diğer</a:t>
          </a:r>
          <a:r>
            <a:rPr lang="en-US" dirty="0"/>
            <a:t> </a:t>
          </a:r>
          <a:r>
            <a:rPr lang="en-US" dirty="0" err="1"/>
            <a:t>tür</a:t>
          </a:r>
          <a:r>
            <a:rPr lang="en-US" dirty="0"/>
            <a:t> </a:t>
          </a:r>
          <a:r>
            <a:rPr lang="en-US" dirty="0" err="1"/>
            <a:t>verilerle</a:t>
          </a:r>
          <a:r>
            <a:rPr lang="en-US" dirty="0"/>
            <a:t> </a:t>
          </a:r>
          <a:r>
            <a:rPr lang="en-US" dirty="0" err="1"/>
            <a:t>birlikte</a:t>
          </a:r>
          <a:r>
            <a:rPr lang="en-US" dirty="0"/>
            <a:t> </a:t>
          </a:r>
          <a:r>
            <a:rPr lang="en-US" dirty="0" err="1"/>
            <a:t>işlem</a:t>
          </a:r>
          <a:r>
            <a:rPr lang="en-US" dirty="0"/>
            <a:t> de </a:t>
          </a:r>
          <a:r>
            <a:rPr lang="en-US" dirty="0" err="1"/>
            <a:t>dahil</a:t>
          </a:r>
          <a:r>
            <a:rPr lang="en-US" dirty="0"/>
            <a:t> </a:t>
          </a:r>
          <a:r>
            <a:rPr lang="en-US" dirty="0" err="1"/>
            <a:t>olmak</a:t>
          </a:r>
          <a:r>
            <a:rPr lang="en-US" dirty="0"/>
            <a:t> </a:t>
          </a:r>
          <a:r>
            <a:rPr lang="en-US" dirty="0" err="1"/>
            <a:t>üzere</a:t>
          </a:r>
          <a:r>
            <a:rPr lang="en-US" dirty="0"/>
            <a:t> </a:t>
          </a:r>
          <a:r>
            <a:rPr lang="en-US" dirty="0" err="1"/>
            <a:t>tekrarlı</a:t>
          </a:r>
          <a:r>
            <a:rPr lang="en-US" dirty="0"/>
            <a:t> </a:t>
          </a:r>
          <a:r>
            <a:rPr lang="en-US" dirty="0" err="1"/>
            <a:t>kullanım</a:t>
          </a:r>
          <a:r>
            <a:rPr lang="en-US" dirty="0"/>
            <a:t> ve </a:t>
          </a:r>
          <a:r>
            <a:rPr lang="en-US" dirty="0" err="1"/>
            <a:t>dağıtımına</a:t>
          </a:r>
          <a:r>
            <a:rPr lang="en-US" dirty="0"/>
            <a:t> </a:t>
          </a:r>
          <a:r>
            <a:rPr lang="en-US" dirty="0" err="1"/>
            <a:t>izin</a:t>
          </a:r>
          <a:r>
            <a:rPr lang="en-US" dirty="0"/>
            <a:t> </a:t>
          </a:r>
          <a:r>
            <a:rPr lang="en-US" dirty="0" err="1"/>
            <a:t>verilen</a:t>
          </a:r>
          <a:endParaRPr lang="en-US" dirty="0"/>
        </a:p>
      </dgm:t>
    </dgm:pt>
    <dgm:pt modelId="{7D2DFFC9-DBD8-E340-85FF-486728EBD115}" type="parTrans" cxnId="{FB4E1F7A-D7D0-2B49-8C59-C45F2D96591F}">
      <dgm:prSet/>
      <dgm:spPr/>
      <dgm:t>
        <a:bodyPr/>
        <a:lstStyle/>
        <a:p>
          <a:endParaRPr lang="en-US"/>
        </a:p>
      </dgm:t>
    </dgm:pt>
    <dgm:pt modelId="{F01D16E7-456E-8F42-B7E1-3FB03F746FCF}" type="sibTrans" cxnId="{FB4E1F7A-D7D0-2B49-8C59-C45F2D96591F}">
      <dgm:prSet/>
      <dgm:spPr/>
      <dgm:t>
        <a:bodyPr/>
        <a:lstStyle/>
        <a:p>
          <a:endParaRPr lang="en-US"/>
        </a:p>
      </dgm:t>
    </dgm:pt>
    <dgm:pt modelId="{CA3C37B1-55A8-324B-9789-8A86A23FAD37}">
      <dgm:prSet phldrT="[Text]"/>
      <dgm:spPr>
        <a:gradFill flip="none" rotWithShape="0">
          <a:gsLst>
            <a:gs pos="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n-US" b="0" dirty="0" err="1"/>
            <a:t>Evrensel</a:t>
          </a:r>
          <a:r>
            <a:rPr lang="en-US" b="0" dirty="0"/>
            <a:t> </a:t>
          </a:r>
          <a:r>
            <a:rPr lang="en-US" b="0" dirty="0" err="1"/>
            <a:t>Katılım</a:t>
          </a:r>
          <a:endParaRPr lang="en-US" b="0" dirty="0"/>
        </a:p>
      </dgm:t>
    </dgm:pt>
    <dgm:pt modelId="{658F4929-88AF-6F4E-AD74-71A93052D23F}" type="parTrans" cxnId="{B31315B5-D321-CB4F-B879-73F4EEA3D8C6}">
      <dgm:prSet/>
      <dgm:spPr/>
      <dgm:t>
        <a:bodyPr/>
        <a:lstStyle/>
        <a:p>
          <a:endParaRPr lang="en-US"/>
        </a:p>
      </dgm:t>
    </dgm:pt>
    <dgm:pt modelId="{68B0E64C-8881-2047-A805-458037DF9BC7}" type="sibTrans" cxnId="{B31315B5-D321-CB4F-B879-73F4EEA3D8C6}">
      <dgm:prSet/>
      <dgm:spPr/>
      <dgm:t>
        <a:bodyPr/>
        <a:lstStyle/>
        <a:p>
          <a:endParaRPr lang="en-US"/>
        </a:p>
      </dgm:t>
    </dgm:pt>
    <dgm:pt modelId="{0430F26D-C171-5643-A174-76A21D872E2A}">
      <dgm:prSet phldrT="[Text]"/>
      <dgm:spPr/>
      <dgm:t>
        <a:bodyPr/>
        <a:lstStyle/>
        <a:p>
          <a:r>
            <a:rPr lang="en-US" dirty="0" err="1"/>
            <a:t>Herkesin</a:t>
          </a:r>
          <a:r>
            <a:rPr lang="en-US" dirty="0"/>
            <a:t> </a:t>
          </a:r>
          <a:r>
            <a:rPr lang="en-US" dirty="0" err="1"/>
            <a:t>erişim</a:t>
          </a:r>
          <a:r>
            <a:rPr lang="en-US" dirty="0"/>
            <a:t>, </a:t>
          </a:r>
          <a:r>
            <a:rPr lang="en-US" dirty="0" err="1"/>
            <a:t>kullanım</a:t>
          </a:r>
          <a:r>
            <a:rPr lang="en-US" dirty="0"/>
            <a:t> ve </a:t>
          </a:r>
          <a:r>
            <a:rPr lang="en-US" dirty="0" err="1"/>
            <a:t>dağıtımına</a:t>
          </a:r>
          <a:r>
            <a:rPr lang="en-US" dirty="0"/>
            <a:t> </a:t>
          </a:r>
          <a:r>
            <a:rPr lang="en-US" dirty="0" err="1"/>
            <a:t>izin</a:t>
          </a:r>
          <a:r>
            <a:rPr lang="en-US" dirty="0"/>
            <a:t> </a:t>
          </a:r>
          <a:r>
            <a:rPr lang="en-US" dirty="0" err="1"/>
            <a:t>verilen</a:t>
          </a:r>
          <a:endParaRPr lang="en-US" dirty="0"/>
        </a:p>
      </dgm:t>
    </dgm:pt>
    <dgm:pt modelId="{364C3E51-8DAB-0944-97FA-061FE99AA5CC}" type="parTrans" cxnId="{EDB1D9B0-FF62-9A4B-B6A2-E640D9339978}">
      <dgm:prSet/>
      <dgm:spPr/>
      <dgm:t>
        <a:bodyPr/>
        <a:lstStyle/>
        <a:p>
          <a:endParaRPr lang="en-US"/>
        </a:p>
      </dgm:t>
    </dgm:pt>
    <dgm:pt modelId="{8773B238-2B90-344F-B750-29497396927A}" type="sibTrans" cxnId="{EDB1D9B0-FF62-9A4B-B6A2-E640D9339978}">
      <dgm:prSet/>
      <dgm:spPr/>
      <dgm:t>
        <a:bodyPr/>
        <a:lstStyle/>
        <a:p>
          <a:endParaRPr lang="en-US"/>
        </a:p>
      </dgm:t>
    </dgm:pt>
    <dgm:pt modelId="{DE6CE5BC-7E12-BA45-999A-587B3AF23226}">
      <dgm:prSet phldrT="[Text]"/>
      <dgm:spPr/>
      <dgm:t>
        <a:bodyPr/>
        <a:lstStyle/>
        <a:p>
          <a:r>
            <a:rPr lang="en-US" dirty="0" err="1"/>
            <a:t>Ticari</a:t>
          </a:r>
          <a:r>
            <a:rPr lang="en-US" dirty="0"/>
            <a:t> </a:t>
          </a:r>
          <a:r>
            <a:rPr lang="en-US" dirty="0" err="1"/>
            <a:t>kullanımında</a:t>
          </a:r>
          <a:r>
            <a:rPr lang="en-US" dirty="0"/>
            <a:t> </a:t>
          </a:r>
          <a:r>
            <a:rPr lang="en-US" dirty="0" err="1"/>
            <a:t>sınır</a:t>
          </a:r>
          <a:r>
            <a:rPr lang="en-US" dirty="0"/>
            <a:t> </a:t>
          </a:r>
          <a:r>
            <a:rPr lang="en-US" dirty="0" err="1"/>
            <a:t>olmayan</a:t>
          </a:r>
          <a:r>
            <a:rPr lang="en-US" dirty="0"/>
            <a:t> </a:t>
          </a:r>
          <a:r>
            <a:rPr lang="en-US" dirty="0" err="1"/>
            <a:t>veya</a:t>
          </a:r>
          <a:r>
            <a:rPr lang="en-US" dirty="0"/>
            <a:t> </a:t>
          </a:r>
          <a:r>
            <a:rPr lang="en-US" dirty="0" err="1"/>
            <a:t>yalnızca</a:t>
          </a:r>
          <a:r>
            <a:rPr lang="en-US" dirty="0"/>
            <a:t> </a:t>
          </a:r>
          <a:r>
            <a:rPr lang="en-US" dirty="0" err="1"/>
            <a:t>eğitim</a:t>
          </a:r>
          <a:r>
            <a:rPr lang="en-US" dirty="0"/>
            <a:t> </a:t>
          </a:r>
          <a:r>
            <a:rPr lang="en-US" dirty="0" err="1"/>
            <a:t>amacıyla</a:t>
          </a:r>
          <a:r>
            <a:rPr lang="en-US" dirty="0"/>
            <a:t> </a:t>
          </a:r>
          <a:r>
            <a:rPr lang="en-US" dirty="0" err="1"/>
            <a:t>sunulan</a:t>
          </a:r>
          <a:endParaRPr lang="en-US" dirty="0"/>
        </a:p>
      </dgm:t>
    </dgm:pt>
    <dgm:pt modelId="{244B5C85-8421-3F48-B514-E07D71A4A3E6}" type="parTrans" cxnId="{56D042D2-81F3-544A-8FAD-5853CF2CE8DD}">
      <dgm:prSet/>
      <dgm:spPr/>
      <dgm:t>
        <a:bodyPr/>
        <a:lstStyle/>
        <a:p>
          <a:endParaRPr lang="en-US"/>
        </a:p>
      </dgm:t>
    </dgm:pt>
    <dgm:pt modelId="{35FB226B-4412-8849-881A-2E9CD5580126}" type="sibTrans" cxnId="{56D042D2-81F3-544A-8FAD-5853CF2CE8DD}">
      <dgm:prSet/>
      <dgm:spPr/>
      <dgm:t>
        <a:bodyPr/>
        <a:lstStyle/>
        <a:p>
          <a:endParaRPr lang="en-US"/>
        </a:p>
      </dgm:t>
    </dgm:pt>
    <dgm:pt modelId="{7D465C89-AF8A-3248-A350-E323F074747C}">
      <dgm:prSet phldrT="[Text]"/>
      <dgm:spPr/>
      <dgm:t>
        <a:bodyPr/>
        <a:lstStyle/>
        <a:p>
          <a:r>
            <a:rPr lang="en-US" dirty="0" err="1"/>
            <a:t>Erişilebilirliğe</a:t>
          </a:r>
          <a:r>
            <a:rPr lang="en-US" dirty="0"/>
            <a:t> </a:t>
          </a:r>
          <a:r>
            <a:rPr lang="en-US" dirty="0" err="1"/>
            <a:t>imkan</a:t>
          </a:r>
          <a:r>
            <a:rPr lang="en-US" dirty="0"/>
            <a:t> </a:t>
          </a:r>
          <a:r>
            <a:rPr lang="en-US" dirty="0" err="1"/>
            <a:t>veren</a:t>
          </a:r>
          <a:r>
            <a:rPr lang="en-US" dirty="0"/>
            <a:t> </a:t>
          </a:r>
          <a:r>
            <a:rPr lang="en-US" dirty="0" err="1"/>
            <a:t>biçem</a:t>
          </a:r>
          <a:r>
            <a:rPr lang="en-US" dirty="0"/>
            <a:t> ve </a:t>
          </a:r>
          <a:r>
            <a:rPr lang="en-US" dirty="0" err="1"/>
            <a:t>sunum</a:t>
          </a:r>
          <a:r>
            <a:rPr lang="en-US" dirty="0"/>
            <a:t> </a:t>
          </a:r>
          <a:r>
            <a:rPr lang="en-US" dirty="0" err="1"/>
            <a:t>imkanı</a:t>
          </a:r>
          <a:endParaRPr lang="en-US" dirty="0"/>
        </a:p>
      </dgm:t>
    </dgm:pt>
    <dgm:pt modelId="{27BF9830-FD95-1A4B-88C8-D49A3A9B2680}" type="parTrans" cxnId="{31139DB5-457B-8F47-B7BE-564522F58CC9}">
      <dgm:prSet/>
      <dgm:spPr/>
      <dgm:t>
        <a:bodyPr/>
        <a:lstStyle/>
        <a:p>
          <a:endParaRPr lang="en-US"/>
        </a:p>
      </dgm:t>
    </dgm:pt>
    <dgm:pt modelId="{68952D25-9CF4-B94D-9B47-5C35BD3937A6}" type="sibTrans" cxnId="{31139DB5-457B-8F47-B7BE-564522F58CC9}">
      <dgm:prSet/>
      <dgm:spPr/>
      <dgm:t>
        <a:bodyPr/>
        <a:lstStyle/>
        <a:p>
          <a:endParaRPr lang="en-US"/>
        </a:p>
      </dgm:t>
    </dgm:pt>
    <dgm:pt modelId="{E8F4378D-FDBD-154E-AEF8-08BD9BD47066}">
      <dgm:prSet phldrT="[Text]"/>
      <dgm:spPr/>
      <dgm:t>
        <a:bodyPr/>
        <a:lstStyle/>
        <a:p>
          <a:r>
            <a:rPr lang="en-US" dirty="0" err="1"/>
            <a:t>Tercihen</a:t>
          </a:r>
          <a:r>
            <a:rPr lang="en-US" dirty="0"/>
            <a:t> İnternet </a:t>
          </a:r>
          <a:r>
            <a:rPr lang="en-US" dirty="0" err="1"/>
            <a:t>üzerinen</a:t>
          </a:r>
          <a:r>
            <a:rPr lang="en-US" dirty="0"/>
            <a:t> </a:t>
          </a:r>
          <a:r>
            <a:rPr lang="en-US" dirty="0" err="1"/>
            <a:t>erişilebilen</a:t>
          </a:r>
          <a:endParaRPr lang="en-US" dirty="0"/>
        </a:p>
      </dgm:t>
    </dgm:pt>
    <dgm:pt modelId="{6C4E352B-3810-4F42-BFD6-E19892CD53CB}" type="parTrans" cxnId="{526AA230-E4C7-424D-B5CC-BA51438FF2E5}">
      <dgm:prSet/>
      <dgm:spPr/>
      <dgm:t>
        <a:bodyPr/>
        <a:lstStyle/>
        <a:p>
          <a:endParaRPr lang="en-US"/>
        </a:p>
      </dgm:t>
    </dgm:pt>
    <dgm:pt modelId="{C6B90B11-5949-354C-BD3C-A7924EB2305E}" type="sibTrans" cxnId="{526AA230-E4C7-424D-B5CC-BA51438FF2E5}">
      <dgm:prSet/>
      <dgm:spPr/>
      <dgm:t>
        <a:bodyPr/>
        <a:lstStyle/>
        <a:p>
          <a:endParaRPr lang="en-US"/>
        </a:p>
      </dgm:t>
    </dgm:pt>
    <dgm:pt modelId="{714FDA22-7907-414C-9F73-400B0573E92B}" type="pres">
      <dgm:prSet presAssocID="{A80ADB45-9A21-D842-ABBA-F06271977CFC}" presName="Name0" presStyleCnt="0">
        <dgm:presLayoutVars>
          <dgm:dir/>
          <dgm:animLvl val="lvl"/>
          <dgm:resizeHandles val="exact"/>
        </dgm:presLayoutVars>
      </dgm:prSet>
      <dgm:spPr/>
    </dgm:pt>
    <dgm:pt modelId="{9992681A-CE08-0445-A690-7001E418B09D}" type="pres">
      <dgm:prSet presAssocID="{DEA287DC-DF0A-7649-BBE6-A4066F489117}" presName="linNode" presStyleCnt="0"/>
      <dgm:spPr/>
    </dgm:pt>
    <dgm:pt modelId="{F15A2211-18CF-D84B-952E-32C1C680FCB8}" type="pres">
      <dgm:prSet presAssocID="{DEA287DC-DF0A-7649-BBE6-A4066F489117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50BA2E38-F1EA-4C42-8954-0B318F70935B}" type="pres">
      <dgm:prSet presAssocID="{DEA287DC-DF0A-7649-BBE6-A4066F489117}" presName="descendantText" presStyleLbl="alignAccFollowNode1" presStyleIdx="0" presStyleCnt="3">
        <dgm:presLayoutVars>
          <dgm:bulletEnabled val="1"/>
        </dgm:presLayoutVars>
      </dgm:prSet>
      <dgm:spPr/>
    </dgm:pt>
    <dgm:pt modelId="{75707476-4AFA-CA41-BD2F-9136EB348D69}" type="pres">
      <dgm:prSet presAssocID="{5F390375-B619-1449-BBA4-2E592DA640DD}" presName="sp" presStyleCnt="0"/>
      <dgm:spPr/>
    </dgm:pt>
    <dgm:pt modelId="{5C2FF701-C0FD-EE42-B47C-A45EAEA63C6B}" type="pres">
      <dgm:prSet presAssocID="{6661CBC8-5D3B-FB47-B87E-D318242B59EB}" presName="linNode" presStyleCnt="0"/>
      <dgm:spPr/>
    </dgm:pt>
    <dgm:pt modelId="{A0388DA2-FD03-FD46-8815-74FF03A28568}" type="pres">
      <dgm:prSet presAssocID="{6661CBC8-5D3B-FB47-B87E-D318242B59EB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A26DBDFF-A390-BA4E-B3DC-77F449508073}" type="pres">
      <dgm:prSet presAssocID="{6661CBC8-5D3B-FB47-B87E-D318242B59EB}" presName="descendantText" presStyleLbl="alignAccFollowNode1" presStyleIdx="1" presStyleCnt="3">
        <dgm:presLayoutVars>
          <dgm:bulletEnabled val="1"/>
        </dgm:presLayoutVars>
      </dgm:prSet>
      <dgm:spPr/>
    </dgm:pt>
    <dgm:pt modelId="{0F3E77BB-B916-D441-BCA7-CDB009BD72CF}" type="pres">
      <dgm:prSet presAssocID="{F8A7CBE1-A35C-5F48-B240-B22303CF35C9}" presName="sp" presStyleCnt="0"/>
      <dgm:spPr/>
    </dgm:pt>
    <dgm:pt modelId="{DABF3D45-EFBF-2741-BDA2-C1474F0EE92F}" type="pres">
      <dgm:prSet presAssocID="{CA3C37B1-55A8-324B-9789-8A86A23FAD37}" presName="linNode" presStyleCnt="0"/>
      <dgm:spPr/>
    </dgm:pt>
    <dgm:pt modelId="{C457B989-059F-814C-B095-FECF5E5B8735}" type="pres">
      <dgm:prSet presAssocID="{CA3C37B1-55A8-324B-9789-8A86A23FAD3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A0FE2D61-FD4B-0E44-A6FD-29729E07E0D8}" type="pres">
      <dgm:prSet presAssocID="{CA3C37B1-55A8-324B-9789-8A86A23FAD3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B0820A02-A516-6D44-A9ED-8C91E9418467}" srcId="{DEA287DC-DF0A-7649-BBE6-A4066F489117}" destId="{A59C2DE0-9C57-1B4D-A4CA-3814947399DD}" srcOrd="0" destOrd="0" parTransId="{A15C67DD-05CC-7D46-B1D5-A35E4AF11AFF}" sibTransId="{360AA7B5-B5A7-AD41-97A8-57963E3A2C47}"/>
    <dgm:cxn modelId="{835C7618-F65B-A746-AF20-ABFE933C9A66}" srcId="{A80ADB45-9A21-D842-ABBA-F06271977CFC}" destId="{DEA287DC-DF0A-7649-BBE6-A4066F489117}" srcOrd="0" destOrd="0" parTransId="{C0882A0C-859A-C74A-A98C-55B505C6EA49}" sibTransId="{5F390375-B619-1449-BBA4-2E592DA640DD}"/>
    <dgm:cxn modelId="{A9E4AF18-0543-6A4F-BCF7-608B73FAAB40}" type="presOf" srcId="{0430F26D-C171-5643-A174-76A21D872E2A}" destId="{A0FE2D61-FD4B-0E44-A6FD-29729E07E0D8}" srcOrd="0" destOrd="0" presId="urn:microsoft.com/office/officeart/2005/8/layout/vList5"/>
    <dgm:cxn modelId="{526AA230-E4C7-424D-B5CC-BA51438FF2E5}" srcId="{7D465C89-AF8A-3248-A350-E323F074747C}" destId="{E8F4378D-FDBD-154E-AEF8-08BD9BD47066}" srcOrd="0" destOrd="0" parTransId="{6C4E352B-3810-4F42-BFD6-E19892CD53CB}" sibTransId="{C6B90B11-5949-354C-BD3C-A7924EB2305E}"/>
    <dgm:cxn modelId="{FF605E31-9BF7-5842-91D7-649CFB6C82BA}" type="presOf" srcId="{DE6CE5BC-7E12-BA45-999A-587B3AF23226}" destId="{A0FE2D61-FD4B-0E44-A6FD-29729E07E0D8}" srcOrd="0" destOrd="1" presId="urn:microsoft.com/office/officeart/2005/8/layout/vList5"/>
    <dgm:cxn modelId="{AB00BB3B-5287-7642-8AEF-D6582AA3FCE2}" type="presOf" srcId="{6661CBC8-5D3B-FB47-B87E-D318242B59EB}" destId="{A0388DA2-FD03-FD46-8815-74FF03A28568}" srcOrd="0" destOrd="0" presId="urn:microsoft.com/office/officeart/2005/8/layout/vList5"/>
    <dgm:cxn modelId="{5E702362-513F-6C41-A405-F0AAC02D0576}" type="presOf" srcId="{7D465C89-AF8A-3248-A350-E323F074747C}" destId="{50BA2E38-F1EA-4C42-8954-0B318F70935B}" srcOrd="0" destOrd="1" presId="urn:microsoft.com/office/officeart/2005/8/layout/vList5"/>
    <dgm:cxn modelId="{3C3D9653-6A1E-F146-8230-56F474CD4E00}" type="presOf" srcId="{A80ADB45-9A21-D842-ABBA-F06271977CFC}" destId="{714FDA22-7907-414C-9F73-400B0573E92B}" srcOrd="0" destOrd="0" presId="urn:microsoft.com/office/officeart/2005/8/layout/vList5"/>
    <dgm:cxn modelId="{FB4E1F7A-D7D0-2B49-8C59-C45F2D96591F}" srcId="{6661CBC8-5D3B-FB47-B87E-D318242B59EB}" destId="{08D8AE6C-A907-CA41-868C-86CFB1173A02}" srcOrd="0" destOrd="0" parTransId="{7D2DFFC9-DBD8-E340-85FF-486728EBD115}" sibTransId="{F01D16E7-456E-8F42-B7E1-3FB03F746FCF}"/>
    <dgm:cxn modelId="{F2E36980-99FB-5142-9922-7A188053E8AE}" type="presOf" srcId="{A59C2DE0-9C57-1B4D-A4CA-3814947399DD}" destId="{50BA2E38-F1EA-4C42-8954-0B318F70935B}" srcOrd="0" destOrd="0" presId="urn:microsoft.com/office/officeart/2005/8/layout/vList5"/>
    <dgm:cxn modelId="{4C2C48A2-20C4-5A41-9196-8D9E54BEE1D7}" type="presOf" srcId="{DEA287DC-DF0A-7649-BBE6-A4066F489117}" destId="{F15A2211-18CF-D84B-952E-32C1C680FCB8}" srcOrd="0" destOrd="0" presId="urn:microsoft.com/office/officeart/2005/8/layout/vList5"/>
    <dgm:cxn modelId="{EDB1D9B0-FF62-9A4B-B6A2-E640D9339978}" srcId="{CA3C37B1-55A8-324B-9789-8A86A23FAD37}" destId="{0430F26D-C171-5643-A174-76A21D872E2A}" srcOrd="0" destOrd="0" parTransId="{364C3E51-8DAB-0944-97FA-061FE99AA5CC}" sibTransId="{8773B238-2B90-344F-B750-29497396927A}"/>
    <dgm:cxn modelId="{B31315B5-D321-CB4F-B879-73F4EEA3D8C6}" srcId="{A80ADB45-9A21-D842-ABBA-F06271977CFC}" destId="{CA3C37B1-55A8-324B-9789-8A86A23FAD37}" srcOrd="2" destOrd="0" parTransId="{658F4929-88AF-6F4E-AD74-71A93052D23F}" sibTransId="{68B0E64C-8881-2047-A805-458037DF9BC7}"/>
    <dgm:cxn modelId="{31139DB5-457B-8F47-B7BE-564522F58CC9}" srcId="{DEA287DC-DF0A-7649-BBE6-A4066F489117}" destId="{7D465C89-AF8A-3248-A350-E323F074747C}" srcOrd="1" destOrd="0" parTransId="{27BF9830-FD95-1A4B-88C8-D49A3A9B2680}" sibTransId="{68952D25-9CF4-B94D-9B47-5C35BD3937A6}"/>
    <dgm:cxn modelId="{5EFAB4CB-7576-9743-8D7D-BB5F9CA54201}" type="presOf" srcId="{CA3C37B1-55A8-324B-9789-8A86A23FAD37}" destId="{C457B989-059F-814C-B095-FECF5E5B8735}" srcOrd="0" destOrd="0" presId="urn:microsoft.com/office/officeart/2005/8/layout/vList5"/>
    <dgm:cxn modelId="{56D042D2-81F3-544A-8FAD-5853CF2CE8DD}" srcId="{0430F26D-C171-5643-A174-76A21D872E2A}" destId="{DE6CE5BC-7E12-BA45-999A-587B3AF23226}" srcOrd="0" destOrd="0" parTransId="{244B5C85-8421-3F48-B514-E07D71A4A3E6}" sibTransId="{35FB226B-4412-8849-881A-2E9CD5580126}"/>
    <dgm:cxn modelId="{60588CD4-CD79-3443-978C-701B0090FAC6}" type="presOf" srcId="{08D8AE6C-A907-CA41-868C-86CFB1173A02}" destId="{A26DBDFF-A390-BA4E-B3DC-77F449508073}" srcOrd="0" destOrd="0" presId="urn:microsoft.com/office/officeart/2005/8/layout/vList5"/>
    <dgm:cxn modelId="{D3D890E5-A8FD-354E-BAEB-2C4CFFD2A884}" type="presOf" srcId="{E8F4378D-FDBD-154E-AEF8-08BD9BD47066}" destId="{50BA2E38-F1EA-4C42-8954-0B318F70935B}" srcOrd="0" destOrd="2" presId="urn:microsoft.com/office/officeart/2005/8/layout/vList5"/>
    <dgm:cxn modelId="{728A58E6-2D5D-E44E-AF98-A7517D70924E}" srcId="{A80ADB45-9A21-D842-ABBA-F06271977CFC}" destId="{6661CBC8-5D3B-FB47-B87E-D318242B59EB}" srcOrd="1" destOrd="0" parTransId="{6709BDDB-8907-FC42-9155-168881729E98}" sibTransId="{F8A7CBE1-A35C-5F48-B240-B22303CF35C9}"/>
    <dgm:cxn modelId="{F1795017-25A1-FA4A-9BD1-7493FBAE08E8}" type="presParOf" srcId="{714FDA22-7907-414C-9F73-400B0573E92B}" destId="{9992681A-CE08-0445-A690-7001E418B09D}" srcOrd="0" destOrd="0" presId="urn:microsoft.com/office/officeart/2005/8/layout/vList5"/>
    <dgm:cxn modelId="{689B4CF9-9F1A-0246-B049-5E21BF4E8D08}" type="presParOf" srcId="{9992681A-CE08-0445-A690-7001E418B09D}" destId="{F15A2211-18CF-D84B-952E-32C1C680FCB8}" srcOrd="0" destOrd="0" presId="urn:microsoft.com/office/officeart/2005/8/layout/vList5"/>
    <dgm:cxn modelId="{7A513CDB-03C0-BF45-911C-881E83C9B22B}" type="presParOf" srcId="{9992681A-CE08-0445-A690-7001E418B09D}" destId="{50BA2E38-F1EA-4C42-8954-0B318F70935B}" srcOrd="1" destOrd="0" presId="urn:microsoft.com/office/officeart/2005/8/layout/vList5"/>
    <dgm:cxn modelId="{B3098271-9751-3843-9AC2-E30AD90D227F}" type="presParOf" srcId="{714FDA22-7907-414C-9F73-400B0573E92B}" destId="{75707476-4AFA-CA41-BD2F-9136EB348D69}" srcOrd="1" destOrd="0" presId="urn:microsoft.com/office/officeart/2005/8/layout/vList5"/>
    <dgm:cxn modelId="{60CB2623-EFEC-254D-B260-B140AC0D8118}" type="presParOf" srcId="{714FDA22-7907-414C-9F73-400B0573E92B}" destId="{5C2FF701-C0FD-EE42-B47C-A45EAEA63C6B}" srcOrd="2" destOrd="0" presId="urn:microsoft.com/office/officeart/2005/8/layout/vList5"/>
    <dgm:cxn modelId="{E07E1F6D-2824-7040-9654-5A5A20DF6685}" type="presParOf" srcId="{5C2FF701-C0FD-EE42-B47C-A45EAEA63C6B}" destId="{A0388DA2-FD03-FD46-8815-74FF03A28568}" srcOrd="0" destOrd="0" presId="urn:microsoft.com/office/officeart/2005/8/layout/vList5"/>
    <dgm:cxn modelId="{4CF30340-23CE-8742-A4F8-9D4DDA18542B}" type="presParOf" srcId="{5C2FF701-C0FD-EE42-B47C-A45EAEA63C6B}" destId="{A26DBDFF-A390-BA4E-B3DC-77F449508073}" srcOrd="1" destOrd="0" presId="urn:microsoft.com/office/officeart/2005/8/layout/vList5"/>
    <dgm:cxn modelId="{6679DD16-1657-A849-9A2A-5E994CC41913}" type="presParOf" srcId="{714FDA22-7907-414C-9F73-400B0573E92B}" destId="{0F3E77BB-B916-D441-BCA7-CDB009BD72CF}" srcOrd="3" destOrd="0" presId="urn:microsoft.com/office/officeart/2005/8/layout/vList5"/>
    <dgm:cxn modelId="{C2454AD5-4F32-6441-9EC4-890F416991DD}" type="presParOf" srcId="{714FDA22-7907-414C-9F73-400B0573E92B}" destId="{DABF3D45-EFBF-2741-BDA2-C1474F0EE92F}" srcOrd="4" destOrd="0" presId="urn:microsoft.com/office/officeart/2005/8/layout/vList5"/>
    <dgm:cxn modelId="{5DAFBD7B-2989-8A4A-8AC6-4FAE1E3A830C}" type="presParOf" srcId="{DABF3D45-EFBF-2741-BDA2-C1474F0EE92F}" destId="{C457B989-059F-814C-B095-FECF5E5B8735}" srcOrd="0" destOrd="0" presId="urn:microsoft.com/office/officeart/2005/8/layout/vList5"/>
    <dgm:cxn modelId="{759810AE-2D06-1040-AF1F-84A2E39EB72C}" type="presParOf" srcId="{DABF3D45-EFBF-2741-BDA2-C1474F0EE92F}" destId="{A0FE2D61-FD4B-0E44-A6FD-29729E07E0D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BA2E38-F1EA-4C42-8954-0B318F70935B}">
      <dsp:nvSpPr>
        <dsp:cNvPr id="0" name=""/>
        <dsp:cNvSpPr/>
      </dsp:nvSpPr>
      <dsp:spPr>
        <a:xfrm rot="5400000">
          <a:off x="5010930" y="-1880496"/>
          <a:ext cx="1219583" cy="5290091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Tümü</a:t>
          </a:r>
          <a:r>
            <a:rPr lang="en-US" sz="1800" kern="1200" dirty="0"/>
            <a:t> </a:t>
          </a:r>
          <a:r>
            <a:rPr lang="en-US" sz="1800" kern="1200" dirty="0" err="1"/>
            <a:t>erişime</a:t>
          </a:r>
          <a:r>
            <a:rPr lang="en-US" sz="1800" kern="1200" dirty="0"/>
            <a:t> </a:t>
          </a:r>
          <a:r>
            <a:rPr lang="en-US" sz="1800" kern="1200" dirty="0" err="1"/>
            <a:t>açık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Erişilebilirliğe</a:t>
          </a:r>
          <a:r>
            <a:rPr lang="en-US" sz="1800" kern="1200" dirty="0"/>
            <a:t> </a:t>
          </a:r>
          <a:r>
            <a:rPr lang="en-US" sz="1800" kern="1200" dirty="0" err="1"/>
            <a:t>imkan</a:t>
          </a:r>
          <a:r>
            <a:rPr lang="en-US" sz="1800" kern="1200" dirty="0"/>
            <a:t> </a:t>
          </a:r>
          <a:r>
            <a:rPr lang="en-US" sz="1800" kern="1200" dirty="0" err="1"/>
            <a:t>veren</a:t>
          </a:r>
          <a:r>
            <a:rPr lang="en-US" sz="1800" kern="1200" dirty="0"/>
            <a:t> </a:t>
          </a:r>
          <a:r>
            <a:rPr lang="en-US" sz="1800" kern="1200" dirty="0" err="1"/>
            <a:t>biçem</a:t>
          </a:r>
          <a:r>
            <a:rPr lang="en-US" sz="1800" kern="1200" dirty="0"/>
            <a:t> ve </a:t>
          </a:r>
          <a:r>
            <a:rPr lang="en-US" sz="1800" kern="1200" dirty="0" err="1"/>
            <a:t>sunum</a:t>
          </a:r>
          <a:r>
            <a:rPr lang="en-US" sz="1800" kern="1200" dirty="0"/>
            <a:t> </a:t>
          </a:r>
          <a:r>
            <a:rPr lang="en-US" sz="1800" kern="1200" dirty="0" err="1"/>
            <a:t>imkanı</a:t>
          </a:r>
          <a:endParaRPr 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Tercihen</a:t>
          </a:r>
          <a:r>
            <a:rPr lang="en-US" sz="1800" kern="1200" dirty="0"/>
            <a:t> İnternet </a:t>
          </a:r>
          <a:r>
            <a:rPr lang="en-US" sz="1800" kern="1200" dirty="0" err="1"/>
            <a:t>üzerinen</a:t>
          </a:r>
          <a:r>
            <a:rPr lang="en-US" sz="1800" kern="1200" dirty="0"/>
            <a:t> </a:t>
          </a:r>
          <a:r>
            <a:rPr lang="en-US" sz="1800" kern="1200" dirty="0" err="1"/>
            <a:t>erişilebilen</a:t>
          </a:r>
          <a:endParaRPr lang="en-US" sz="1800" kern="1200" dirty="0"/>
        </a:p>
      </dsp:txBody>
      <dsp:txXfrm rot="-5400000">
        <a:off x="2975677" y="214292"/>
        <a:ext cx="5230556" cy="1100513"/>
      </dsp:txXfrm>
    </dsp:sp>
    <dsp:sp modelId="{F15A2211-18CF-D84B-952E-32C1C680FCB8}">
      <dsp:nvSpPr>
        <dsp:cNvPr id="0" name=""/>
        <dsp:cNvSpPr/>
      </dsp:nvSpPr>
      <dsp:spPr>
        <a:xfrm>
          <a:off x="0" y="2309"/>
          <a:ext cx="2975676" cy="1524479"/>
        </a:xfrm>
        <a:prstGeom prst="roundRect">
          <a:avLst/>
        </a:prstGeom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0" kern="1200" dirty="0" err="1"/>
            <a:t>Erişilebilirlik</a:t>
          </a:r>
          <a:endParaRPr lang="en-US" sz="3800" b="0" kern="1200" dirty="0"/>
        </a:p>
      </dsp:txBody>
      <dsp:txXfrm>
        <a:off x="74419" y="76728"/>
        <a:ext cx="2826838" cy="1375641"/>
      </dsp:txXfrm>
    </dsp:sp>
    <dsp:sp modelId="{A26DBDFF-A390-BA4E-B3DC-77F449508073}">
      <dsp:nvSpPr>
        <dsp:cNvPr id="0" name=""/>
        <dsp:cNvSpPr/>
      </dsp:nvSpPr>
      <dsp:spPr>
        <a:xfrm rot="5400000">
          <a:off x="5010930" y="-279792"/>
          <a:ext cx="1219583" cy="5290091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Diğer</a:t>
          </a:r>
          <a:r>
            <a:rPr lang="en-US" sz="1800" kern="1200" dirty="0"/>
            <a:t> </a:t>
          </a:r>
          <a:r>
            <a:rPr lang="en-US" sz="1800" kern="1200" dirty="0" err="1"/>
            <a:t>tür</a:t>
          </a:r>
          <a:r>
            <a:rPr lang="en-US" sz="1800" kern="1200" dirty="0"/>
            <a:t> </a:t>
          </a:r>
          <a:r>
            <a:rPr lang="en-US" sz="1800" kern="1200" dirty="0" err="1"/>
            <a:t>verilerle</a:t>
          </a:r>
          <a:r>
            <a:rPr lang="en-US" sz="1800" kern="1200" dirty="0"/>
            <a:t> </a:t>
          </a:r>
          <a:r>
            <a:rPr lang="en-US" sz="1800" kern="1200" dirty="0" err="1"/>
            <a:t>birlikte</a:t>
          </a:r>
          <a:r>
            <a:rPr lang="en-US" sz="1800" kern="1200" dirty="0"/>
            <a:t> </a:t>
          </a:r>
          <a:r>
            <a:rPr lang="en-US" sz="1800" kern="1200" dirty="0" err="1"/>
            <a:t>işlem</a:t>
          </a:r>
          <a:r>
            <a:rPr lang="en-US" sz="1800" kern="1200" dirty="0"/>
            <a:t> de </a:t>
          </a:r>
          <a:r>
            <a:rPr lang="en-US" sz="1800" kern="1200" dirty="0" err="1"/>
            <a:t>dahil</a:t>
          </a:r>
          <a:r>
            <a:rPr lang="en-US" sz="1800" kern="1200" dirty="0"/>
            <a:t> </a:t>
          </a:r>
          <a:r>
            <a:rPr lang="en-US" sz="1800" kern="1200" dirty="0" err="1"/>
            <a:t>olmak</a:t>
          </a:r>
          <a:r>
            <a:rPr lang="en-US" sz="1800" kern="1200" dirty="0"/>
            <a:t> </a:t>
          </a:r>
          <a:r>
            <a:rPr lang="en-US" sz="1800" kern="1200" dirty="0" err="1"/>
            <a:t>üzere</a:t>
          </a:r>
          <a:r>
            <a:rPr lang="en-US" sz="1800" kern="1200" dirty="0"/>
            <a:t> </a:t>
          </a:r>
          <a:r>
            <a:rPr lang="en-US" sz="1800" kern="1200" dirty="0" err="1"/>
            <a:t>tekrarlı</a:t>
          </a:r>
          <a:r>
            <a:rPr lang="en-US" sz="1800" kern="1200" dirty="0"/>
            <a:t> </a:t>
          </a:r>
          <a:r>
            <a:rPr lang="en-US" sz="1800" kern="1200" dirty="0" err="1"/>
            <a:t>kullanım</a:t>
          </a:r>
          <a:r>
            <a:rPr lang="en-US" sz="1800" kern="1200" dirty="0"/>
            <a:t> ve </a:t>
          </a:r>
          <a:r>
            <a:rPr lang="en-US" sz="1800" kern="1200" dirty="0" err="1"/>
            <a:t>dağıtımına</a:t>
          </a:r>
          <a:r>
            <a:rPr lang="en-US" sz="1800" kern="1200" dirty="0"/>
            <a:t> </a:t>
          </a:r>
          <a:r>
            <a:rPr lang="en-US" sz="1800" kern="1200" dirty="0" err="1"/>
            <a:t>izin</a:t>
          </a:r>
          <a:r>
            <a:rPr lang="en-US" sz="1800" kern="1200" dirty="0"/>
            <a:t> </a:t>
          </a:r>
          <a:r>
            <a:rPr lang="en-US" sz="1800" kern="1200" dirty="0" err="1"/>
            <a:t>verilen</a:t>
          </a:r>
          <a:endParaRPr lang="en-US" sz="1800" kern="1200" dirty="0"/>
        </a:p>
      </dsp:txBody>
      <dsp:txXfrm rot="-5400000">
        <a:off x="2975677" y="1814996"/>
        <a:ext cx="5230556" cy="1100513"/>
      </dsp:txXfrm>
    </dsp:sp>
    <dsp:sp modelId="{A0388DA2-FD03-FD46-8815-74FF03A28568}">
      <dsp:nvSpPr>
        <dsp:cNvPr id="0" name=""/>
        <dsp:cNvSpPr/>
      </dsp:nvSpPr>
      <dsp:spPr>
        <a:xfrm>
          <a:off x="0" y="1603013"/>
          <a:ext cx="2975676" cy="1524479"/>
        </a:xfrm>
        <a:prstGeom prst="roundRect">
          <a:avLst/>
        </a:prstGeom>
        <a:gradFill flip="none" rotWithShape="0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0" kern="1200" dirty="0" err="1"/>
            <a:t>Kullanım</a:t>
          </a:r>
          <a:r>
            <a:rPr lang="en-US" sz="3800" b="0" kern="1200" dirty="0"/>
            <a:t> ve </a:t>
          </a:r>
          <a:r>
            <a:rPr lang="en-US" sz="3800" b="0" kern="1200" dirty="0" err="1"/>
            <a:t>dağıtım</a:t>
          </a:r>
          <a:endParaRPr lang="en-US" sz="3800" b="0" kern="1200" dirty="0"/>
        </a:p>
      </dsp:txBody>
      <dsp:txXfrm>
        <a:off x="74419" y="1677432"/>
        <a:ext cx="2826838" cy="1375641"/>
      </dsp:txXfrm>
    </dsp:sp>
    <dsp:sp modelId="{A0FE2D61-FD4B-0E44-A6FD-29729E07E0D8}">
      <dsp:nvSpPr>
        <dsp:cNvPr id="0" name=""/>
        <dsp:cNvSpPr/>
      </dsp:nvSpPr>
      <dsp:spPr>
        <a:xfrm rot="5400000">
          <a:off x="5010930" y="1320911"/>
          <a:ext cx="1219583" cy="5290091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Herkesin</a:t>
          </a:r>
          <a:r>
            <a:rPr lang="en-US" sz="1800" kern="1200" dirty="0"/>
            <a:t> </a:t>
          </a:r>
          <a:r>
            <a:rPr lang="en-US" sz="1800" kern="1200" dirty="0" err="1"/>
            <a:t>erişim</a:t>
          </a:r>
          <a:r>
            <a:rPr lang="en-US" sz="1800" kern="1200" dirty="0"/>
            <a:t>, </a:t>
          </a:r>
          <a:r>
            <a:rPr lang="en-US" sz="1800" kern="1200" dirty="0" err="1"/>
            <a:t>kullanım</a:t>
          </a:r>
          <a:r>
            <a:rPr lang="en-US" sz="1800" kern="1200" dirty="0"/>
            <a:t> ve </a:t>
          </a:r>
          <a:r>
            <a:rPr lang="en-US" sz="1800" kern="1200" dirty="0" err="1"/>
            <a:t>dağıtımına</a:t>
          </a:r>
          <a:r>
            <a:rPr lang="en-US" sz="1800" kern="1200" dirty="0"/>
            <a:t> </a:t>
          </a:r>
          <a:r>
            <a:rPr lang="en-US" sz="1800" kern="1200" dirty="0" err="1"/>
            <a:t>izin</a:t>
          </a:r>
          <a:r>
            <a:rPr lang="en-US" sz="1800" kern="1200" dirty="0"/>
            <a:t> </a:t>
          </a:r>
          <a:r>
            <a:rPr lang="en-US" sz="1800" kern="1200" dirty="0" err="1"/>
            <a:t>verilen</a:t>
          </a:r>
          <a:endParaRPr lang="en-US" sz="18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/>
            <a:t>Ticari</a:t>
          </a:r>
          <a:r>
            <a:rPr lang="en-US" sz="1800" kern="1200" dirty="0"/>
            <a:t> </a:t>
          </a:r>
          <a:r>
            <a:rPr lang="en-US" sz="1800" kern="1200" dirty="0" err="1"/>
            <a:t>kullanımında</a:t>
          </a:r>
          <a:r>
            <a:rPr lang="en-US" sz="1800" kern="1200" dirty="0"/>
            <a:t> </a:t>
          </a:r>
          <a:r>
            <a:rPr lang="en-US" sz="1800" kern="1200" dirty="0" err="1"/>
            <a:t>sınır</a:t>
          </a:r>
          <a:r>
            <a:rPr lang="en-US" sz="1800" kern="1200" dirty="0"/>
            <a:t> </a:t>
          </a:r>
          <a:r>
            <a:rPr lang="en-US" sz="1800" kern="1200" dirty="0" err="1"/>
            <a:t>olmayan</a:t>
          </a:r>
          <a:r>
            <a:rPr lang="en-US" sz="1800" kern="1200" dirty="0"/>
            <a:t> </a:t>
          </a:r>
          <a:r>
            <a:rPr lang="en-US" sz="1800" kern="1200" dirty="0" err="1"/>
            <a:t>veya</a:t>
          </a:r>
          <a:r>
            <a:rPr lang="en-US" sz="1800" kern="1200" dirty="0"/>
            <a:t> </a:t>
          </a:r>
          <a:r>
            <a:rPr lang="en-US" sz="1800" kern="1200" dirty="0" err="1"/>
            <a:t>yalnızca</a:t>
          </a:r>
          <a:r>
            <a:rPr lang="en-US" sz="1800" kern="1200" dirty="0"/>
            <a:t> </a:t>
          </a:r>
          <a:r>
            <a:rPr lang="en-US" sz="1800" kern="1200" dirty="0" err="1"/>
            <a:t>eğitim</a:t>
          </a:r>
          <a:r>
            <a:rPr lang="en-US" sz="1800" kern="1200" dirty="0"/>
            <a:t> </a:t>
          </a:r>
          <a:r>
            <a:rPr lang="en-US" sz="1800" kern="1200" dirty="0" err="1"/>
            <a:t>amacıyla</a:t>
          </a:r>
          <a:r>
            <a:rPr lang="en-US" sz="1800" kern="1200" dirty="0"/>
            <a:t> </a:t>
          </a:r>
          <a:r>
            <a:rPr lang="en-US" sz="1800" kern="1200" dirty="0" err="1"/>
            <a:t>sunulan</a:t>
          </a:r>
          <a:endParaRPr lang="en-US" sz="1800" kern="1200" dirty="0"/>
        </a:p>
      </dsp:txBody>
      <dsp:txXfrm rot="-5400000">
        <a:off x="2975677" y="3415700"/>
        <a:ext cx="5230556" cy="1100513"/>
      </dsp:txXfrm>
    </dsp:sp>
    <dsp:sp modelId="{C457B989-059F-814C-B095-FECF5E5B8735}">
      <dsp:nvSpPr>
        <dsp:cNvPr id="0" name=""/>
        <dsp:cNvSpPr/>
      </dsp:nvSpPr>
      <dsp:spPr>
        <a:xfrm>
          <a:off x="0" y="3203717"/>
          <a:ext cx="2975676" cy="1524479"/>
        </a:xfrm>
        <a:prstGeom prst="roundRect">
          <a:avLst/>
        </a:prstGeom>
        <a:gradFill flip="none" rotWithShape="0">
          <a:gsLst>
            <a:gs pos="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69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0" kern="1200" dirty="0" err="1"/>
            <a:t>Evrensel</a:t>
          </a:r>
          <a:r>
            <a:rPr lang="en-US" sz="3800" b="0" kern="1200" dirty="0"/>
            <a:t> </a:t>
          </a:r>
          <a:r>
            <a:rPr lang="en-US" sz="3800" b="0" kern="1200" dirty="0" err="1"/>
            <a:t>Katılım</a:t>
          </a:r>
          <a:endParaRPr lang="en-US" sz="3800" b="0" kern="1200" dirty="0"/>
        </a:p>
      </dsp:txBody>
      <dsp:txXfrm>
        <a:off x="74419" y="3278136"/>
        <a:ext cx="2826838" cy="13756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A75DD-D65D-45A7-A610-985E1805F2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3D0BBE-0617-4FA5-A644-ADD173E765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12771-6AAC-4888-B9E7-A04FBCFA8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251A1-2C66-44D7-B2AB-A29B46E6B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05EAF-9FE8-44BB-AD50-FA4182849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608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76E67-F658-4E2D-BEAB-242490CBE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87D25-0B29-44B3-816A-F70A7C4C0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E1CFE-C058-44BF-937F-E75C1C274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F02E1-C2AA-4FB4-A8F3-9E3A9CABE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98EB1-F58F-40CB-987B-41F46ABC3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199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FF79B-872A-4605-B1B5-254125079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BA8EF2-6D7A-496B-8D4C-E152637B5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110BB-6511-4492-A724-40F759D36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F4336A-282B-4B12-9916-0BD07B3E1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62F915-EDD0-4163-99F7-05074A4D9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9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0868B-CF1D-4BE4-88FF-68E85AF9B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0CD09-5C51-4DCA-BF8E-B59F3C7329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2B3D26-70EB-4767-972E-B7459B8F8B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C6279-77D8-4C70-B538-1103A60E2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0536D-9527-40BB-B5C7-B864921D6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CAACCB-AB68-4913-B21D-A5397E41C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697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443B2-9A19-4044-8343-3B7D9D53B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7C084-F024-4AB3-AD65-365C71FB5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2A8BF5-FA6A-40B1-A59B-553F9FF5ED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9F1152-B4C7-4D4F-9198-01DCDE0353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B2ED10-F9BD-406D-B563-1409F457F6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0B1BAF-3E16-4937-9B5C-B68507926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C1FD85-3D52-4186-9F3F-3B8450689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A9F93B-F168-4B60-B1CE-12C891704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900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35A83-A5B3-40C2-B05A-E2D435FF2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E0CFAB-6769-4B8B-A4E3-97E150B88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5773C9-D194-4344-8D42-08273089A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4990FF-045B-45CD-B1FD-13FEC28B6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59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D2FFF5-CD87-4B80-BA90-59D528305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3356B7-245C-4B20-A588-5C429AADD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985A96-3B04-4B6C-B0BB-DBE44D6E2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107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4BB57-2C3E-4C46-8AD5-188672ADB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F1351-E2D8-48CF-8BB3-B259641F54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30FB3A-21BF-4B10-AA1C-95EBD1A48F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575D8-D77B-4C48-94D0-76CA57DEB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867AF-9A9A-48AF-AC7D-2237A6C3B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EDAD-85C9-4287-BC96-80932604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172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DA0BF-8006-40EC-949C-FB376D494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7844F-1D0C-45D6-B570-B0D35402A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10B623-D5A8-4E1F-A381-DC81E6B99A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609A90-E403-4306-87BA-09079483E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2AC92F-21A6-41F4-B1CC-1052EAF16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8F52F6-ADAD-44A8-AA3A-42823A771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28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32D07-A038-4D21-8E4D-48595DBE0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4E12A4-9993-4904-96EC-64076AE90D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4E1B9-E72F-40E7-9B7F-F6F87486E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F0F62-D03F-4DAE-94B2-02F68BA0D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21F80-8231-458A-9F90-06065D125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079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752CE8-0B40-4BE8-8F1E-A70EA62B89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724710-4EFE-4BA5-A9D1-B55E8F3535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39B9E-18A1-4258-871F-43B8FD914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BEA09-A871-4E49-BEF3-6934ECDEE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3CE81-4428-4B0C-BB4F-6D25EBC8B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922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E94A64-1D5D-49FC-8CC4-5AF06FDF5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86B823-DA83-4D4B-B3E4-61A1DF867F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5F7BF-C19C-41D5-954A-38669376E7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F57D3-11B6-4CE3-907D-C3C124B0F1C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6B9B3-0014-4282-A363-D482B0BBC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CFCC1-DFD6-4ECC-864E-78C9C5F0B5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BD3F7-BCD0-41AE-BF9F-79BFD2CA5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757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emf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F01C559-BCEE-4850-8FDC-EF22B5DD1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894" y="2705060"/>
            <a:ext cx="12042399" cy="1181101"/>
          </a:xfrm>
        </p:spPr>
        <p:txBody>
          <a:bodyPr>
            <a:noAutofit/>
          </a:bodyPr>
          <a:lstStyle/>
          <a:p>
            <a:r>
              <a:rPr lang="en-US" sz="5400" b="1" dirty="0" err="1">
                <a:latin typeface="Eurostile" panose="020B0504020202050204" pitchFamily="34" charset="0"/>
              </a:rPr>
              <a:t>Açık</a:t>
            </a:r>
            <a:r>
              <a:rPr lang="en-US" sz="5400" b="1" dirty="0">
                <a:latin typeface="Eurostile" panose="020B0504020202050204" pitchFamily="34" charset="0"/>
              </a:rPr>
              <a:t> Veri</a:t>
            </a:r>
            <a:r>
              <a:rPr lang="en-US" sz="4400" dirty="0">
                <a:latin typeface="Eurostile" panose="020B0504020202050204" pitchFamily="34" charset="0"/>
              </a:rPr>
              <a:t> </a:t>
            </a:r>
            <a:r>
              <a:rPr lang="en-US" sz="4400" b="1" dirty="0">
                <a:solidFill>
                  <a:srgbClr val="FC3A39"/>
                </a:solidFill>
                <a:latin typeface="Eurostile" panose="020B0504020202050204" pitchFamily="34" charset="0"/>
              </a:rPr>
              <a:t>/</a:t>
            </a:r>
            <a:r>
              <a:rPr lang="en-US" sz="4400" dirty="0">
                <a:latin typeface="Eurostile" panose="020B0504020202050204" pitchFamily="34" charset="0"/>
              </a:rPr>
              <a:t> İstanbul Teknik </a:t>
            </a:r>
            <a:r>
              <a:rPr lang="en-US" sz="4400" dirty="0" err="1">
                <a:latin typeface="Eurostile" panose="020B0504020202050204" pitchFamily="34" charset="0"/>
              </a:rPr>
              <a:t>Üniversitesi</a:t>
            </a:r>
            <a:endParaRPr lang="en-US" sz="4400" dirty="0">
              <a:latin typeface="Eurostile" panose="020B050402020205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ABCE9AE-03E0-460D-BE8A-0795CB1AB8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2032" y="4963323"/>
            <a:ext cx="9458227" cy="1405795"/>
          </a:xfrm>
        </p:spPr>
        <p:txBody>
          <a:bodyPr>
            <a:noAutofit/>
          </a:bodyPr>
          <a:lstStyle/>
          <a:p>
            <a:r>
              <a:rPr lang="en-US" b="1" dirty="0" err="1">
                <a:latin typeface="Eurostile" panose="020B0504020202050204" pitchFamily="34" charset="0"/>
              </a:rPr>
              <a:t>Prof.Dr.Burak</a:t>
            </a:r>
            <a:r>
              <a:rPr lang="en-US" b="1" dirty="0">
                <a:latin typeface="Eurostile" panose="020B0504020202050204" pitchFamily="34" charset="0"/>
              </a:rPr>
              <a:t> Berk Üstündağ</a:t>
            </a:r>
          </a:p>
          <a:p>
            <a:r>
              <a:rPr lang="en-US" dirty="0">
                <a:latin typeface="Eurostile" panose="020B0504020202050204" pitchFamily="34" charset="0"/>
              </a:rPr>
              <a:t>İstanbul Teknik </a:t>
            </a:r>
            <a:r>
              <a:rPr lang="en-US" dirty="0" err="1">
                <a:latin typeface="Eurostile" panose="020B0504020202050204" pitchFamily="34" charset="0"/>
              </a:rPr>
              <a:t>Üniversitesi</a:t>
            </a:r>
            <a:endParaRPr lang="en-US" dirty="0">
              <a:latin typeface="Eurostile" panose="020B0504020202050204" pitchFamily="34" charset="0"/>
            </a:endParaRPr>
          </a:p>
          <a:p>
            <a:r>
              <a:rPr lang="en-US" sz="1800" dirty="0">
                <a:latin typeface="Eurostile" panose="020B0504020202050204" pitchFamily="34" charset="0"/>
              </a:rPr>
              <a:t>26 </a:t>
            </a:r>
            <a:r>
              <a:rPr lang="en-US" sz="1800" dirty="0" err="1">
                <a:latin typeface="Eurostile" panose="020B0504020202050204" pitchFamily="34" charset="0"/>
              </a:rPr>
              <a:t>Ekim</a:t>
            </a:r>
            <a:r>
              <a:rPr lang="en-US" sz="1800" dirty="0">
                <a:latin typeface="Eurostile" panose="020B0504020202050204" pitchFamily="34" charset="0"/>
              </a:rPr>
              <a:t> 2022</a:t>
            </a: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id="{75859082-CFE0-4DD2-8CE6-087CA928D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41" y="219682"/>
            <a:ext cx="2571182" cy="1822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1B3F47-1387-4AF9-B341-322645ADF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4355" y="380473"/>
            <a:ext cx="2629579" cy="150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27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2924AC-4FE9-4B7A-A146-73FD0DE10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88" y="360908"/>
            <a:ext cx="4828309" cy="62702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5E29D5-E6BE-4E8C-AA26-9846B3727F1A}"/>
              </a:ext>
            </a:extLst>
          </p:cNvPr>
          <p:cNvSpPr txBox="1"/>
          <p:nvPr/>
        </p:nvSpPr>
        <p:spPr>
          <a:xfrm>
            <a:off x="4789486" y="1044490"/>
            <a:ext cx="60948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70C0"/>
                </a:solidFill>
              </a:rPr>
              <a:t>Açık</a:t>
            </a:r>
            <a:r>
              <a:rPr lang="en-US" sz="2000" b="1" dirty="0">
                <a:solidFill>
                  <a:srgbClr val="0070C0"/>
                </a:solidFill>
              </a:rPr>
              <a:t> Veri </a:t>
            </a:r>
            <a:r>
              <a:rPr lang="en-US" sz="2000" b="1" dirty="0" err="1">
                <a:solidFill>
                  <a:srgbClr val="0070C0"/>
                </a:solidFill>
              </a:rPr>
              <a:t>Sürdürülebilir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Ekonomik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Kalkınmayı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Destekler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08CB59-11AB-42DA-93C2-13B7162A6C12}"/>
              </a:ext>
            </a:extLst>
          </p:cNvPr>
          <p:cNvSpPr txBox="1"/>
          <p:nvPr/>
        </p:nvSpPr>
        <p:spPr>
          <a:xfrm>
            <a:off x="3825534" y="2301483"/>
            <a:ext cx="802275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2060"/>
                </a:solidFill>
              </a:rPr>
              <a:t>Açık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veri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açık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bilgi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ekosisteminin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yakıtıdır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 err="1">
                <a:solidFill>
                  <a:srgbClr val="002060"/>
                </a:solidFill>
              </a:rPr>
              <a:t>Açık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veri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bilgi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toplumuna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katkı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sağlar</a:t>
            </a:r>
            <a:endParaRPr lang="en-US" sz="2000" dirty="0">
              <a:solidFill>
                <a:srgbClr val="002060"/>
              </a:solidFill>
            </a:endParaRPr>
          </a:p>
          <a:p>
            <a:r>
              <a:rPr lang="en-US" sz="2000" dirty="0">
                <a:solidFill>
                  <a:srgbClr val="002060"/>
                </a:solidFill>
              </a:rPr>
              <a:t>Bilgi </a:t>
            </a:r>
            <a:r>
              <a:rPr lang="en-US" sz="2000" dirty="0" err="1">
                <a:solidFill>
                  <a:srgbClr val="002060"/>
                </a:solidFill>
              </a:rPr>
              <a:t>tabanlı</a:t>
            </a:r>
            <a:r>
              <a:rPr lang="en-US" sz="200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yüksek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katmadeğerli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ekonomi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bilgi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toplumuyla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mümkündür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</a:p>
          <a:p>
            <a:r>
              <a:rPr lang="en-US" sz="2000" dirty="0">
                <a:solidFill>
                  <a:srgbClr val="002060"/>
                </a:solidFill>
              </a:rPr>
              <a:t>Bilgi </a:t>
            </a:r>
            <a:r>
              <a:rPr lang="en-US" sz="2000" dirty="0" err="1">
                <a:solidFill>
                  <a:srgbClr val="002060"/>
                </a:solidFill>
              </a:rPr>
              <a:t>tabanlı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ekonomi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sürdürülebilir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ekonomik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büyümeyi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destekler</a:t>
            </a:r>
            <a:endParaRPr 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81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623771-E02F-4DBA-9621-CB5FC2DF0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622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8DD6EA9-B6FD-44EB-8956-7578ACF2B83E}"/>
              </a:ext>
            </a:extLst>
          </p:cNvPr>
          <p:cNvSpPr txBox="1"/>
          <p:nvPr/>
        </p:nvSpPr>
        <p:spPr>
          <a:xfrm>
            <a:off x="6507937" y="5862230"/>
            <a:ext cx="5745940" cy="267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 err="1"/>
              <a:t>Sebubi</a:t>
            </a:r>
            <a:r>
              <a:rPr lang="en-US" sz="1100" dirty="0"/>
              <a:t>, O, et al. 2020. “Open Data for Sustainable Development on a Knowledge-Based Economy”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A656DF-BDF9-4D71-A06E-8BCCAA4CE7C9}"/>
              </a:ext>
            </a:extLst>
          </p:cNvPr>
          <p:cNvSpPr txBox="1"/>
          <p:nvPr/>
        </p:nvSpPr>
        <p:spPr>
          <a:xfrm>
            <a:off x="1715948" y="6214352"/>
            <a:ext cx="9088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solidFill>
                  <a:srgbClr val="0070C0"/>
                </a:solidFill>
              </a:rPr>
              <a:t>Açık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Verinin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Toplum</a:t>
            </a:r>
            <a:r>
              <a:rPr lang="en-US" sz="2400" dirty="0">
                <a:solidFill>
                  <a:srgbClr val="0070C0"/>
                </a:solidFill>
              </a:rPr>
              <a:t>/</a:t>
            </a:r>
            <a:r>
              <a:rPr lang="en-US" sz="2400" dirty="0" err="1">
                <a:solidFill>
                  <a:srgbClr val="0070C0"/>
                </a:solidFill>
              </a:rPr>
              <a:t>Devlet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Teşviki</a:t>
            </a:r>
            <a:r>
              <a:rPr lang="en-US" sz="2400" dirty="0">
                <a:solidFill>
                  <a:srgbClr val="0070C0"/>
                </a:solidFill>
              </a:rPr>
              <a:t> → </a:t>
            </a:r>
            <a:r>
              <a:rPr lang="en-US" sz="2400" dirty="0" err="1">
                <a:solidFill>
                  <a:srgbClr val="0070C0"/>
                </a:solidFill>
              </a:rPr>
              <a:t>Ekonomik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fizibilite</a:t>
            </a:r>
            <a:r>
              <a:rPr lang="en-US" sz="2400" dirty="0">
                <a:solidFill>
                  <a:srgbClr val="0070C0"/>
                </a:solidFill>
              </a:rPr>
              <a:t> – Mali </a:t>
            </a:r>
            <a:r>
              <a:rPr lang="en-US" sz="2400" dirty="0" err="1">
                <a:solidFill>
                  <a:srgbClr val="0070C0"/>
                </a:solidFill>
              </a:rPr>
              <a:t>Fizibilite</a:t>
            </a:r>
            <a:endParaRPr 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60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1CD5E-4577-4CBF-BCFA-7CF60AE17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13" y="117619"/>
            <a:ext cx="10515600" cy="59740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Açık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Verinin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Kullanımı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7BC723-894A-4255-8E17-A8A5F32E7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4713" y="886900"/>
            <a:ext cx="7235564" cy="522514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Veri </a:t>
            </a:r>
            <a:r>
              <a:rPr lang="en-US" sz="2400" dirty="0" err="1">
                <a:solidFill>
                  <a:srgbClr val="002060"/>
                </a:solidFill>
              </a:rPr>
              <a:t>Analitiği</a:t>
            </a:r>
            <a:r>
              <a:rPr lang="en-US" sz="2400" dirty="0">
                <a:solidFill>
                  <a:srgbClr val="002060"/>
                </a:solidFill>
              </a:rPr>
              <a:t> / </a:t>
            </a:r>
            <a:r>
              <a:rPr lang="en-US" sz="2400" dirty="0" err="1">
                <a:solidFill>
                  <a:srgbClr val="002060"/>
                </a:solidFill>
              </a:rPr>
              <a:t>Madenciliği</a:t>
            </a:r>
            <a:r>
              <a:rPr lang="en-US" sz="2400" dirty="0">
                <a:solidFill>
                  <a:srgbClr val="002060"/>
                </a:solidFill>
              </a:rPr>
              <a:t> ve </a:t>
            </a:r>
            <a:r>
              <a:rPr lang="en-US" sz="2400" dirty="0" err="1">
                <a:solidFill>
                  <a:srgbClr val="002060"/>
                </a:solidFill>
              </a:rPr>
              <a:t>işlenmiş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veri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üretimi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Farkındalık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Planlama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Sürdürülebilirlik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Yasal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Belirginik</a:t>
            </a:r>
            <a:r>
              <a:rPr lang="en-US" sz="2400" dirty="0">
                <a:solidFill>
                  <a:srgbClr val="002060"/>
                </a:solidFill>
              </a:rPr>
              <a:t> ve </a:t>
            </a:r>
            <a:r>
              <a:rPr lang="en-US" sz="2400" dirty="0" err="1">
                <a:solidFill>
                  <a:srgbClr val="002060"/>
                </a:solidFill>
              </a:rPr>
              <a:t>Eşitlik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Sosyal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Barış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Yöntem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geliştirme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Model </a:t>
            </a:r>
            <a:r>
              <a:rPr lang="en-US" sz="2400" dirty="0" err="1">
                <a:solidFill>
                  <a:srgbClr val="002060"/>
                </a:solidFill>
              </a:rPr>
              <a:t>Geliştirme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Tahmin</a:t>
            </a:r>
            <a:r>
              <a:rPr lang="en-US" sz="2400" dirty="0">
                <a:solidFill>
                  <a:srgbClr val="002060"/>
                </a:solidFill>
              </a:rPr>
              <a:t> (Forecasting)</a:t>
            </a:r>
          </a:p>
          <a:p>
            <a:r>
              <a:rPr lang="en-US" sz="2400" dirty="0" err="1">
                <a:solidFill>
                  <a:srgbClr val="002060"/>
                </a:solidFill>
              </a:rPr>
              <a:t>Tespit</a:t>
            </a:r>
            <a:r>
              <a:rPr lang="en-US" sz="2400" dirty="0">
                <a:solidFill>
                  <a:srgbClr val="002060"/>
                </a:solidFill>
              </a:rPr>
              <a:t> (Nowcasting)</a:t>
            </a:r>
          </a:p>
          <a:p>
            <a:r>
              <a:rPr lang="en-US" sz="2400" dirty="0" err="1">
                <a:solidFill>
                  <a:srgbClr val="002060"/>
                </a:solidFill>
              </a:rPr>
              <a:t>Karar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verme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Bilgi </a:t>
            </a:r>
            <a:r>
              <a:rPr lang="en-US" sz="2400" dirty="0" err="1">
                <a:solidFill>
                  <a:srgbClr val="002060"/>
                </a:solidFill>
              </a:rPr>
              <a:t>Toplumu</a:t>
            </a: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 err="1">
                <a:solidFill>
                  <a:srgbClr val="002060"/>
                </a:solidFill>
              </a:rPr>
              <a:t>Bilim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7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5071" y="282623"/>
            <a:ext cx="10515600" cy="783032"/>
          </a:xfrm>
        </p:spPr>
        <p:txBody>
          <a:bodyPr/>
          <a:lstStyle/>
          <a:p>
            <a:r>
              <a:rPr lang="en-US" dirty="0"/>
              <a:t>“</a:t>
            </a:r>
            <a:r>
              <a:rPr lang="en-US" dirty="0" err="1"/>
              <a:t>Açık</a:t>
            </a:r>
            <a:r>
              <a:rPr lang="en-US" dirty="0"/>
              <a:t> Veri”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4479460"/>
              </p:ext>
            </p:extLst>
          </p:nvPr>
        </p:nvGraphicFramePr>
        <p:xfrm>
          <a:off x="2154808" y="1342283"/>
          <a:ext cx="8265768" cy="4730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1654467" y="6107765"/>
            <a:ext cx="17221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(Open Knowledge 2015)</a:t>
            </a:r>
          </a:p>
        </p:txBody>
      </p:sp>
    </p:spTree>
    <p:extLst>
      <p:ext uri="{BB962C8B-B14F-4D97-AF65-F5344CB8AC3E}">
        <p14:creationId xmlns:p14="http://schemas.microsoft.com/office/powerpoint/2010/main" val="2493695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B03BC70-2C21-45E5-B1AB-3BE014513D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65" y="602651"/>
            <a:ext cx="4807232" cy="21983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247F35-A8DF-4EFC-9394-8E428C025128}"/>
              </a:ext>
            </a:extLst>
          </p:cNvPr>
          <p:cNvSpPr txBox="1"/>
          <p:nvPr/>
        </p:nvSpPr>
        <p:spPr>
          <a:xfrm>
            <a:off x="114637" y="2800961"/>
            <a:ext cx="646415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i="1" dirty="0"/>
              <a:t>Source: Spanish Open Data Portal Annual Report, “Characterization Study of the Infomediary Sector”, July 2012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81E085-A753-4AEF-904D-E7C8D2086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37" y="3386710"/>
            <a:ext cx="6307554" cy="31172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A17C7D-5C89-4B36-8282-18CB64F4E9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5264" y="3302137"/>
            <a:ext cx="5626736" cy="35340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3E3029-0356-40BA-80D6-E74313463288}"/>
              </a:ext>
            </a:extLst>
          </p:cNvPr>
          <p:cNvSpPr txBox="1"/>
          <p:nvPr/>
        </p:nvSpPr>
        <p:spPr>
          <a:xfrm>
            <a:off x="288758" y="-15329"/>
            <a:ext cx="6569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rgbClr val="0070C0"/>
                </a:solidFill>
              </a:rPr>
              <a:t>Zamanla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açık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veri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kaynaklarının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değişim</a:t>
            </a:r>
            <a:r>
              <a:rPr lang="en-US" sz="2000" b="1" dirty="0">
                <a:solidFill>
                  <a:srgbClr val="0070C0"/>
                </a:solidFill>
              </a:rPr>
              <a:t> ve </a:t>
            </a:r>
            <a:r>
              <a:rPr lang="en-US" sz="2000" b="1" dirty="0" err="1">
                <a:solidFill>
                  <a:srgbClr val="0070C0"/>
                </a:solidFill>
              </a:rPr>
              <a:t>gelişimi</a:t>
            </a:r>
            <a:endParaRPr lang="en-US" sz="2000" b="1" dirty="0">
              <a:solidFill>
                <a:srgbClr val="0070C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B070D3-FBA1-4CB1-9340-3AE3B44748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0067" y="169337"/>
            <a:ext cx="4414029" cy="23607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AD59DAE-93CD-4831-A2C9-6F2D6DFCC3A0}"/>
              </a:ext>
            </a:extLst>
          </p:cNvPr>
          <p:cNvSpPr txBox="1"/>
          <p:nvPr/>
        </p:nvSpPr>
        <p:spPr>
          <a:xfrm>
            <a:off x="4583396" y="106836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2012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02A6E7-4BAB-4B7F-9325-7176A0508A13}"/>
              </a:ext>
            </a:extLst>
          </p:cNvPr>
          <p:cNvSpPr txBox="1"/>
          <p:nvPr/>
        </p:nvSpPr>
        <p:spPr>
          <a:xfrm>
            <a:off x="371261" y="6488668"/>
            <a:ext cx="1922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Source: data.europe.eu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CCEBA9-5896-477E-BC22-0A4A70B4ED67}"/>
              </a:ext>
            </a:extLst>
          </p:cNvPr>
          <p:cNvSpPr txBox="1"/>
          <p:nvPr/>
        </p:nvSpPr>
        <p:spPr>
          <a:xfrm>
            <a:off x="6860495" y="98749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2016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516A18-48CD-4EFD-817F-382BB8BDA618}"/>
              </a:ext>
            </a:extLst>
          </p:cNvPr>
          <p:cNvSpPr txBox="1"/>
          <p:nvPr/>
        </p:nvSpPr>
        <p:spPr>
          <a:xfrm>
            <a:off x="6858350" y="2683611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2020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BECC40-B857-4A78-A3CF-85BF6D88576F}"/>
              </a:ext>
            </a:extLst>
          </p:cNvPr>
          <p:cNvSpPr txBox="1"/>
          <p:nvPr/>
        </p:nvSpPr>
        <p:spPr>
          <a:xfrm>
            <a:off x="8605239" y="32020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2022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6C2DFB-8541-4B51-B3F8-501F0947B750}"/>
              </a:ext>
            </a:extLst>
          </p:cNvPr>
          <p:cNvSpPr txBox="1"/>
          <p:nvPr/>
        </p:nvSpPr>
        <p:spPr>
          <a:xfrm>
            <a:off x="5015649" y="338671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2017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83A3BE-63C0-4DEB-949C-6AD146057FCC}"/>
              </a:ext>
            </a:extLst>
          </p:cNvPr>
          <p:cNvSpPr txBox="1"/>
          <p:nvPr/>
        </p:nvSpPr>
        <p:spPr>
          <a:xfrm>
            <a:off x="7428590" y="2665061"/>
            <a:ext cx="2603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: Covid, </a:t>
            </a:r>
            <a:r>
              <a:rPr lang="en-US" dirty="0" err="1"/>
              <a:t>Vaka</a:t>
            </a:r>
            <a:r>
              <a:rPr lang="en-US" dirty="0"/>
              <a:t>, </a:t>
            </a:r>
            <a:r>
              <a:rPr lang="en-US" dirty="0" err="1"/>
              <a:t>Aşılama</a:t>
            </a:r>
            <a:r>
              <a:rPr lang="en-US" dirty="0"/>
              <a:t>,…..</a:t>
            </a:r>
          </a:p>
        </p:txBody>
      </p:sp>
    </p:spTree>
    <p:extLst>
      <p:ext uri="{BB962C8B-B14F-4D97-AF65-F5344CB8AC3E}">
        <p14:creationId xmlns:p14="http://schemas.microsoft.com/office/powerpoint/2010/main" val="876679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C73F54-15B6-4411-B387-1CED81E100B3}"/>
              </a:ext>
            </a:extLst>
          </p:cNvPr>
          <p:cNvSpPr txBox="1"/>
          <p:nvPr/>
        </p:nvSpPr>
        <p:spPr>
          <a:xfrm>
            <a:off x="845015" y="512476"/>
            <a:ext cx="38245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solidFill>
                  <a:srgbClr val="0070C0"/>
                </a:solidFill>
              </a:rPr>
              <a:t>Makine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öğrenmesi</a:t>
            </a:r>
            <a:r>
              <a:rPr lang="en-US" sz="2400" dirty="0">
                <a:solidFill>
                  <a:srgbClr val="0070C0"/>
                </a:solidFill>
              </a:rPr>
              <a:t> ve </a:t>
            </a:r>
          </a:p>
          <a:p>
            <a:r>
              <a:rPr lang="en-US" sz="2400" dirty="0">
                <a:solidFill>
                  <a:srgbClr val="0070C0"/>
                </a:solidFill>
              </a:rPr>
              <a:t>model </a:t>
            </a:r>
            <a:r>
              <a:rPr lang="en-US" sz="2400" dirty="0" err="1">
                <a:solidFill>
                  <a:srgbClr val="0070C0"/>
                </a:solidFill>
              </a:rPr>
              <a:t>geliştirmede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Açık</a:t>
            </a:r>
            <a:r>
              <a:rPr lang="en-US" sz="2400" dirty="0">
                <a:solidFill>
                  <a:srgbClr val="0070C0"/>
                </a:solidFill>
              </a:rPr>
              <a:t> Veri:</a:t>
            </a:r>
          </a:p>
        </p:txBody>
      </p:sp>
      <p:pic>
        <p:nvPicPr>
          <p:cNvPr id="3074" name="Picture 2" descr="K-Means Clustering Algorithm. K-means is a prototype-based… | by Zanfina  Svirca | DataDrivenInvestor">
            <a:extLst>
              <a:ext uri="{FF2B5EF4-FFF2-40B4-BE49-F238E27FC236}">
                <a16:creationId xmlns:a16="http://schemas.microsoft.com/office/drawing/2014/main" id="{BC1218EE-6BE1-44C6-AE32-66E17C76D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429" y="3609473"/>
            <a:ext cx="2472683" cy="266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n Overview of Convolutional Neural Networks | Papers With Code">
            <a:extLst>
              <a:ext uri="{FF2B5EF4-FFF2-40B4-BE49-F238E27FC236}">
                <a16:creationId xmlns:a16="http://schemas.microsoft.com/office/drawing/2014/main" id="{E9C8B6DB-240E-4071-A67F-799102B34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356" y="85459"/>
            <a:ext cx="4702629" cy="251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C8937A-6AEC-4A6B-A7C0-6BD4C5B420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02" y="2399440"/>
            <a:ext cx="8482797" cy="4269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26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8DC4A2-C8E2-4C89-A214-F54781095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597" y="975592"/>
            <a:ext cx="5781675" cy="51911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6529B9-AE5B-4752-A78B-2EB1D28C66AE}"/>
              </a:ext>
            </a:extLst>
          </p:cNvPr>
          <p:cNvSpPr txBox="1"/>
          <p:nvPr/>
        </p:nvSpPr>
        <p:spPr>
          <a:xfrm>
            <a:off x="3492393" y="1290918"/>
            <a:ext cx="5751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Ön-eğitim</a:t>
            </a:r>
            <a:r>
              <a:rPr lang="en-US" dirty="0"/>
              <a:t> / </a:t>
            </a:r>
            <a:r>
              <a:rPr lang="en-US" dirty="0" err="1"/>
              <a:t>Bağlam</a:t>
            </a:r>
            <a:r>
              <a:rPr lang="en-US" dirty="0"/>
              <a:t> : </a:t>
            </a:r>
            <a:r>
              <a:rPr lang="en-US" dirty="0" err="1"/>
              <a:t>Büyük</a:t>
            </a:r>
            <a:r>
              <a:rPr lang="en-US" dirty="0"/>
              <a:t> </a:t>
            </a:r>
            <a:r>
              <a:rPr lang="en-US" dirty="0" err="1"/>
              <a:t>miktarlı</a:t>
            </a:r>
            <a:r>
              <a:rPr lang="en-US" dirty="0"/>
              <a:t>, </a:t>
            </a:r>
            <a:r>
              <a:rPr lang="en-US" dirty="0" err="1"/>
              <a:t>ekonomik</a:t>
            </a:r>
            <a:r>
              <a:rPr lang="en-US" dirty="0"/>
              <a:t> ve </a:t>
            </a:r>
            <a:r>
              <a:rPr lang="en-US" dirty="0" err="1"/>
              <a:t>açık</a:t>
            </a:r>
            <a:r>
              <a:rPr lang="en-US" dirty="0"/>
              <a:t> </a:t>
            </a:r>
            <a:r>
              <a:rPr lang="en-US" dirty="0" err="1"/>
              <a:t>veri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0002A8-4BB9-499F-97D3-C338D82393DD}"/>
              </a:ext>
            </a:extLst>
          </p:cNvPr>
          <p:cNvSpPr txBox="1"/>
          <p:nvPr/>
        </p:nvSpPr>
        <p:spPr>
          <a:xfrm>
            <a:off x="3341274" y="4201887"/>
            <a:ext cx="514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Ard-eğitim</a:t>
            </a:r>
            <a:r>
              <a:rPr lang="en-US" dirty="0"/>
              <a:t>: </a:t>
            </a:r>
            <a:r>
              <a:rPr lang="en-US" dirty="0" err="1"/>
              <a:t>Hassas</a:t>
            </a:r>
            <a:r>
              <a:rPr lang="en-US" dirty="0"/>
              <a:t> </a:t>
            </a:r>
            <a:r>
              <a:rPr lang="en-US" dirty="0" err="1"/>
              <a:t>etiketli</a:t>
            </a:r>
            <a:r>
              <a:rPr lang="en-US" dirty="0"/>
              <a:t> </a:t>
            </a:r>
            <a:r>
              <a:rPr lang="en-US" dirty="0" err="1"/>
              <a:t>sınırlı</a:t>
            </a:r>
            <a:r>
              <a:rPr lang="en-US" dirty="0"/>
              <a:t> </a:t>
            </a:r>
            <a:r>
              <a:rPr lang="en-US" dirty="0" err="1"/>
              <a:t>miktarda</a:t>
            </a:r>
            <a:r>
              <a:rPr lang="en-US" dirty="0"/>
              <a:t> </a:t>
            </a:r>
            <a:r>
              <a:rPr lang="en-US" dirty="0" err="1"/>
              <a:t>pahallı</a:t>
            </a:r>
            <a:r>
              <a:rPr lang="en-US" dirty="0"/>
              <a:t> </a:t>
            </a:r>
            <a:r>
              <a:rPr lang="en-US" dirty="0" err="1"/>
              <a:t>veri</a:t>
            </a:r>
            <a:endParaRPr lang="en-US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1644ABA7-3CED-4B31-959A-A52F9238BBCC}"/>
              </a:ext>
            </a:extLst>
          </p:cNvPr>
          <p:cNvSpPr/>
          <p:nvPr/>
        </p:nvSpPr>
        <p:spPr>
          <a:xfrm>
            <a:off x="8613800" y="3215769"/>
            <a:ext cx="284310" cy="15675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11D3C0-C75C-4F7E-94BC-C5E4E2CFA059}"/>
              </a:ext>
            </a:extLst>
          </p:cNvPr>
          <p:cNvSpPr txBox="1"/>
          <p:nvPr/>
        </p:nvSpPr>
        <p:spPr>
          <a:xfrm>
            <a:off x="8898110" y="3630208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Başarım</a:t>
            </a:r>
            <a:r>
              <a:rPr lang="en-US" dirty="0"/>
              <a:t> </a:t>
            </a:r>
            <a:r>
              <a:rPr lang="en-US" dirty="0" err="1"/>
              <a:t>artışı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05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E1C08C-218E-4F79-9937-4DDE4FB0A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4762" y="347978"/>
            <a:ext cx="5168468" cy="27359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6C3F33-F917-4293-B048-3853DB8147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6" y="3066364"/>
            <a:ext cx="5000792" cy="37009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885AD6-A994-410D-A61A-A1B5664F89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13" y="682088"/>
            <a:ext cx="4685585" cy="23086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41C6F4-8362-44AB-8320-8B0221C72A08}"/>
              </a:ext>
            </a:extLst>
          </p:cNvPr>
          <p:cNvSpPr txBox="1"/>
          <p:nvPr/>
        </p:nvSpPr>
        <p:spPr>
          <a:xfrm>
            <a:off x="391886" y="0"/>
            <a:ext cx="5036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solidFill>
                  <a:srgbClr val="0070C0"/>
                </a:solidFill>
              </a:rPr>
              <a:t>Molekül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özellikleri</a:t>
            </a:r>
            <a:r>
              <a:rPr lang="en-US" sz="2400" dirty="0">
                <a:solidFill>
                  <a:srgbClr val="0070C0"/>
                </a:solidFill>
              </a:rPr>
              <a:t> VT : </a:t>
            </a:r>
            <a:r>
              <a:rPr lang="en-US" sz="2400" dirty="0" err="1">
                <a:solidFill>
                  <a:srgbClr val="0070C0"/>
                </a:solidFill>
              </a:rPr>
              <a:t>Bilim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ekonomisi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9" name="Arrow: Left-Right 8">
            <a:extLst>
              <a:ext uri="{FF2B5EF4-FFF2-40B4-BE49-F238E27FC236}">
                <a16:creationId xmlns:a16="http://schemas.microsoft.com/office/drawing/2014/main" id="{8B9F93C0-4E2D-4849-BBB7-C1D37B71C5A3}"/>
              </a:ext>
            </a:extLst>
          </p:cNvPr>
          <p:cNvSpPr/>
          <p:nvPr/>
        </p:nvSpPr>
        <p:spPr>
          <a:xfrm>
            <a:off x="5064964" y="2227561"/>
            <a:ext cx="969402" cy="233756"/>
          </a:xfrm>
          <a:prstGeom prst="left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-Right 9">
            <a:extLst>
              <a:ext uri="{FF2B5EF4-FFF2-40B4-BE49-F238E27FC236}">
                <a16:creationId xmlns:a16="http://schemas.microsoft.com/office/drawing/2014/main" id="{D943887C-A17E-4DA1-A0FB-C24F92C1DA4B}"/>
              </a:ext>
            </a:extLst>
          </p:cNvPr>
          <p:cNvSpPr/>
          <p:nvPr/>
        </p:nvSpPr>
        <p:spPr>
          <a:xfrm>
            <a:off x="5064964" y="4981301"/>
            <a:ext cx="969402" cy="233756"/>
          </a:xfrm>
          <a:prstGeom prst="left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4E358D-1436-434E-A64D-D0BDE45267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4762" y="3558254"/>
            <a:ext cx="3983644" cy="30798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8F61C3C-1399-40E8-A033-927581A429A9}"/>
              </a:ext>
            </a:extLst>
          </p:cNvPr>
          <p:cNvSpPr txBox="1"/>
          <p:nvPr/>
        </p:nvSpPr>
        <p:spPr>
          <a:xfrm>
            <a:off x="8148816" y="6628859"/>
            <a:ext cx="24664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Wang et.al, 2021, Analytica </a:t>
            </a:r>
            <a:r>
              <a:rPr lang="en-US" sz="1200" dirty="0" err="1"/>
              <a:t>Chimica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018317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bio nano mosfet">
            <a:extLst>
              <a:ext uri="{FF2B5EF4-FFF2-40B4-BE49-F238E27FC236}">
                <a16:creationId xmlns:a16="http://schemas.microsoft.com/office/drawing/2014/main" id="{3240924E-3B65-4381-80E8-2C5AC13EC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119" y="99044"/>
            <a:ext cx="1565047" cy="74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n engineered DNA strand between metal atom contacts">
            <a:extLst>
              <a:ext uri="{FF2B5EF4-FFF2-40B4-BE49-F238E27FC236}">
                <a16:creationId xmlns:a16="http://schemas.microsoft.com/office/drawing/2014/main" id="{0F048EB2-AE9C-4A5C-89F9-9F1231F44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047" y="2493110"/>
            <a:ext cx="1179960" cy="191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D2C7DF2C-527C-4BA1-B7E3-7270E2F31B45}"/>
              </a:ext>
            </a:extLst>
          </p:cNvPr>
          <p:cNvSpPr/>
          <p:nvPr/>
        </p:nvSpPr>
        <p:spPr>
          <a:xfrm>
            <a:off x="3887151" y="954735"/>
            <a:ext cx="3292971" cy="236191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ADBB2A2-D033-4269-B5D4-BE5705CE72C9}"/>
              </a:ext>
            </a:extLst>
          </p:cNvPr>
          <p:cNvSpPr/>
          <p:nvPr/>
        </p:nvSpPr>
        <p:spPr>
          <a:xfrm>
            <a:off x="2683819" y="2908857"/>
            <a:ext cx="1696278" cy="126558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9DCA8BD-955A-4C30-9576-69EC0F75B6CE}"/>
              </a:ext>
            </a:extLst>
          </p:cNvPr>
          <p:cNvSpPr/>
          <p:nvPr/>
        </p:nvSpPr>
        <p:spPr>
          <a:xfrm>
            <a:off x="4671644" y="178909"/>
            <a:ext cx="1696278" cy="12655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0DE7EF-E87E-464A-8AB1-BFD9DEFD179D}"/>
              </a:ext>
            </a:extLst>
          </p:cNvPr>
          <p:cNvSpPr/>
          <p:nvPr/>
        </p:nvSpPr>
        <p:spPr>
          <a:xfrm>
            <a:off x="6685976" y="2908857"/>
            <a:ext cx="1696278" cy="126558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019752-25B2-4D8A-9907-D152E0F76949}"/>
              </a:ext>
            </a:extLst>
          </p:cNvPr>
          <p:cNvSpPr txBox="1"/>
          <p:nvPr/>
        </p:nvSpPr>
        <p:spPr>
          <a:xfrm>
            <a:off x="2683819" y="3079983"/>
            <a:ext cx="16962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Materials</a:t>
            </a:r>
          </a:p>
          <a:p>
            <a:pPr algn="ctr"/>
            <a:r>
              <a:rPr lang="en-US" dirty="0"/>
              <a:t>in</a:t>
            </a:r>
          </a:p>
          <a:p>
            <a:pPr algn="ctr"/>
            <a:r>
              <a:rPr lang="en-US" dirty="0"/>
              <a:t>MI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FEAB37-71D8-42E0-A1BC-06E7EFC9125F}"/>
              </a:ext>
            </a:extLst>
          </p:cNvPr>
          <p:cNvSpPr txBox="1"/>
          <p:nvPr/>
        </p:nvSpPr>
        <p:spPr>
          <a:xfrm>
            <a:off x="6913753" y="3079983"/>
            <a:ext cx="1240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MI-Data </a:t>
            </a:r>
          </a:p>
          <a:p>
            <a:pPr algn="ctr"/>
            <a:r>
              <a:rPr lang="en-US" dirty="0"/>
              <a:t>&amp; </a:t>
            </a:r>
          </a:p>
          <a:p>
            <a:pPr algn="ctr"/>
            <a:r>
              <a:rPr lang="en-US" dirty="0"/>
              <a:t>Informatics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E41A81-4244-4BA2-AB33-BB7F54C8D4F4}"/>
              </a:ext>
            </a:extLst>
          </p:cNvPr>
          <p:cNvSpPr txBox="1"/>
          <p:nvPr/>
        </p:nvSpPr>
        <p:spPr>
          <a:xfrm>
            <a:off x="4742283" y="306504"/>
            <a:ext cx="15400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Next-generation</a:t>
            </a:r>
          </a:p>
          <a:p>
            <a:pPr algn="ctr"/>
            <a:r>
              <a:rPr lang="en-US" sz="1600" dirty="0"/>
              <a:t> Components</a:t>
            </a:r>
          </a:p>
          <a:p>
            <a:pPr algn="ctr"/>
            <a:r>
              <a:rPr lang="en-US" sz="1600" dirty="0"/>
              <a:t>&amp;</a:t>
            </a:r>
          </a:p>
          <a:p>
            <a:pPr algn="ctr"/>
            <a:r>
              <a:rPr lang="en-US" sz="1600" dirty="0"/>
              <a:t>Applications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7A209AE-7C09-4052-936C-A92AFA6CEA1A}"/>
              </a:ext>
            </a:extLst>
          </p:cNvPr>
          <p:cNvCxnSpPr>
            <a:cxnSpLocks/>
          </p:cNvCxnSpPr>
          <p:nvPr/>
        </p:nvCxnSpPr>
        <p:spPr>
          <a:xfrm flipV="1">
            <a:off x="4181315" y="1444490"/>
            <a:ext cx="1033670" cy="1483309"/>
          </a:xfrm>
          <a:prstGeom prst="straightConnector1">
            <a:avLst/>
          </a:prstGeom>
          <a:ln w="412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4982CC9-B483-4B88-A465-DC810D422EDA}"/>
              </a:ext>
            </a:extLst>
          </p:cNvPr>
          <p:cNvCxnSpPr>
            <a:cxnSpLocks/>
          </p:cNvCxnSpPr>
          <p:nvPr/>
        </p:nvCxnSpPr>
        <p:spPr>
          <a:xfrm flipH="1" flipV="1">
            <a:off x="5851088" y="1444490"/>
            <a:ext cx="1062666" cy="1483310"/>
          </a:xfrm>
          <a:prstGeom prst="straightConnector1">
            <a:avLst/>
          </a:prstGeom>
          <a:ln w="412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B1DDFF4-E166-4D1E-8E93-09991053E53D}"/>
              </a:ext>
            </a:extLst>
          </p:cNvPr>
          <p:cNvCxnSpPr>
            <a:cxnSpLocks/>
          </p:cNvCxnSpPr>
          <p:nvPr/>
        </p:nvCxnSpPr>
        <p:spPr>
          <a:xfrm flipH="1">
            <a:off x="4380098" y="3329900"/>
            <a:ext cx="2305878" cy="0"/>
          </a:xfrm>
          <a:prstGeom prst="straightConnector1">
            <a:avLst/>
          </a:prstGeom>
          <a:ln w="412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6EE78EB-86A1-4A84-A3A4-87DA488BFCF0}"/>
              </a:ext>
            </a:extLst>
          </p:cNvPr>
          <p:cNvSpPr txBox="1"/>
          <p:nvPr/>
        </p:nvSpPr>
        <p:spPr>
          <a:xfrm>
            <a:off x="6331915" y="108943"/>
            <a:ext cx="207460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Biosensors</a:t>
            </a:r>
          </a:p>
          <a:p>
            <a:r>
              <a:rPr lang="en-US" sz="1400" dirty="0"/>
              <a:t>Quantum Communication</a:t>
            </a:r>
          </a:p>
          <a:p>
            <a:r>
              <a:rPr lang="en-US" sz="1400" dirty="0"/>
              <a:t>Neuromorphic processors</a:t>
            </a:r>
          </a:p>
          <a:p>
            <a:r>
              <a:rPr lang="en-US" sz="1400" dirty="0" err="1"/>
              <a:t>Bionano</a:t>
            </a:r>
            <a:r>
              <a:rPr lang="en-US" sz="1400" dirty="0"/>
              <a:t> robotics</a:t>
            </a:r>
          </a:p>
          <a:p>
            <a:r>
              <a:rPr lang="en-US" sz="1400" dirty="0"/>
              <a:t>Neuromorphic memory</a:t>
            </a:r>
          </a:p>
          <a:p>
            <a:r>
              <a:rPr lang="en-US" sz="1400" dirty="0"/>
              <a:t>Quantum state machines</a:t>
            </a:r>
          </a:p>
          <a:p>
            <a:r>
              <a:rPr lang="en-US" sz="1400" dirty="0"/>
              <a:t>Smart medicine</a:t>
            </a:r>
          </a:p>
          <a:p>
            <a:r>
              <a:rPr lang="en-US" sz="1400" dirty="0"/>
              <a:t>Nanotherapeutics</a:t>
            </a:r>
          </a:p>
          <a:p>
            <a:r>
              <a:rPr lang="en-US" sz="1400" dirty="0"/>
              <a:t>Synthetic neurons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FAE1C7C-152C-4008-A029-44C1B05CB167}"/>
              </a:ext>
            </a:extLst>
          </p:cNvPr>
          <p:cNvSpPr txBox="1"/>
          <p:nvPr/>
        </p:nvSpPr>
        <p:spPr>
          <a:xfrm>
            <a:off x="6641632" y="4105726"/>
            <a:ext cx="547008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AI for quantum level materials analytics and design</a:t>
            </a:r>
          </a:p>
          <a:p>
            <a:r>
              <a:rPr lang="en-US" sz="1400" dirty="0"/>
              <a:t>MI Platform for Data as a Service (</a:t>
            </a:r>
            <a:r>
              <a:rPr lang="en-US" sz="1400" dirty="0" err="1"/>
              <a:t>DaaS</a:t>
            </a:r>
            <a:r>
              <a:rPr lang="en-US" sz="1400" dirty="0"/>
              <a:t>) and Software as a Service (SaaS)</a:t>
            </a:r>
          </a:p>
          <a:p>
            <a:r>
              <a:rPr lang="en-US" sz="1400" dirty="0"/>
              <a:t>High performance computation (HPC) for MI platform</a:t>
            </a:r>
          </a:p>
          <a:p>
            <a:r>
              <a:rPr lang="en-US" sz="1400" dirty="0"/>
              <a:t>Deep neural networks for MI</a:t>
            </a:r>
          </a:p>
          <a:p>
            <a:r>
              <a:rPr lang="en-US" sz="1400" dirty="0"/>
              <a:t>Quantum level neuromorphic components for AI</a:t>
            </a:r>
          </a:p>
          <a:p>
            <a:r>
              <a:rPr lang="en-US" sz="1400" dirty="0"/>
              <a:t>Ultra-low power computing and AI</a:t>
            </a:r>
          </a:p>
          <a:p>
            <a:r>
              <a:rPr lang="en-US" sz="1400" dirty="0"/>
              <a:t>Biomimetic Intelligence (BI)</a:t>
            </a:r>
          </a:p>
          <a:p>
            <a:r>
              <a:rPr lang="en-US" sz="1400" dirty="0"/>
              <a:t>Bio-</a:t>
            </a:r>
            <a:r>
              <a:rPr lang="en-US" sz="1400" dirty="0" err="1"/>
              <a:t>nano</a:t>
            </a:r>
            <a:r>
              <a:rPr lang="en-US" sz="1400" dirty="0"/>
              <a:t> informatics</a:t>
            </a:r>
          </a:p>
          <a:p>
            <a:r>
              <a:rPr lang="en-US" sz="1400" dirty="0"/>
              <a:t>New computational paradigms for </a:t>
            </a:r>
            <a:r>
              <a:rPr lang="en-US" sz="1400" dirty="0" err="1"/>
              <a:t>neuromorphism</a:t>
            </a:r>
            <a:r>
              <a:rPr lang="en-US" sz="1400" dirty="0"/>
              <a:t> &amp; BI</a:t>
            </a:r>
          </a:p>
          <a:p>
            <a:r>
              <a:rPr lang="en-US" sz="1400" dirty="0"/>
              <a:t>Machine learning for big data analytics of materials genome</a:t>
            </a:r>
          </a:p>
          <a:p>
            <a:r>
              <a:rPr lang="en-US" sz="1400" dirty="0"/>
              <a:t>Contextual data coding for MI</a:t>
            </a:r>
          </a:p>
          <a:p>
            <a:r>
              <a:rPr lang="en-US" sz="1400" dirty="0"/>
              <a:t>Artificial general intelligence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61D1F49-CFD6-4802-9453-B7D7B5EB5EF4}"/>
              </a:ext>
            </a:extLst>
          </p:cNvPr>
          <p:cNvSpPr txBox="1"/>
          <p:nvPr/>
        </p:nvSpPr>
        <p:spPr>
          <a:xfrm>
            <a:off x="2683818" y="4155497"/>
            <a:ext cx="3026085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Functional peptides</a:t>
            </a:r>
          </a:p>
          <a:p>
            <a:r>
              <a:rPr lang="en-US" sz="1400" dirty="0"/>
              <a:t>Synthetic genetic polymers XNAs/PNAs</a:t>
            </a:r>
          </a:p>
          <a:p>
            <a:r>
              <a:rPr lang="en-US" sz="1400" dirty="0"/>
              <a:t>Single layer molecular materials</a:t>
            </a:r>
          </a:p>
          <a:p>
            <a:r>
              <a:rPr lang="en-US" sz="1400" dirty="0"/>
              <a:t>Spintronic materials</a:t>
            </a:r>
          </a:p>
          <a:p>
            <a:r>
              <a:rPr lang="en-US" sz="1400" dirty="0"/>
              <a:t>Functional </a:t>
            </a:r>
            <a:r>
              <a:rPr lang="en-US" sz="1400" dirty="0" err="1"/>
              <a:t>nano</a:t>
            </a:r>
            <a:r>
              <a:rPr lang="en-US" sz="1400" dirty="0"/>
              <a:t>-materials</a:t>
            </a:r>
          </a:p>
          <a:p>
            <a:r>
              <a:rPr lang="en-US" sz="1400" dirty="0"/>
              <a:t>Synthetic biological materials</a:t>
            </a:r>
          </a:p>
          <a:p>
            <a:r>
              <a:rPr lang="en-US" sz="1400" dirty="0"/>
              <a:t>DNA/RNA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B278D01-BF24-4C37-BABF-937A7F7E7C21}"/>
              </a:ext>
            </a:extLst>
          </p:cNvPr>
          <p:cNvSpPr txBox="1"/>
          <p:nvPr/>
        </p:nvSpPr>
        <p:spPr>
          <a:xfrm>
            <a:off x="4438721" y="2370217"/>
            <a:ext cx="22029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Materials Intelligence</a:t>
            </a:r>
          </a:p>
          <a:p>
            <a:pPr algn="ctr"/>
            <a:r>
              <a:rPr lang="en-US" sz="2400" b="1" dirty="0"/>
              <a:t>(MI)</a:t>
            </a:r>
            <a:endParaRPr lang="en-US" b="1" dirty="0"/>
          </a:p>
          <a:p>
            <a:pPr algn="ctr"/>
            <a:r>
              <a:rPr lang="en-US" dirty="0"/>
              <a:t>Platform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626740F-B79F-4050-A87F-52ABCD1248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6296" y="2472400"/>
            <a:ext cx="2019716" cy="168309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390AD3E-950B-4A37-B831-66CC0144A5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7119" y="765585"/>
            <a:ext cx="1565047" cy="996769"/>
          </a:xfrm>
          <a:prstGeom prst="rect">
            <a:avLst/>
          </a:prstGeom>
          <a:effectLst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1271851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E57FB8A-2477-43F3-BD53-C97C08035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2544" y="0"/>
            <a:ext cx="10569456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3FAC3E-4CC4-4831-9868-6718A5A4E2CD}"/>
              </a:ext>
            </a:extLst>
          </p:cNvPr>
          <p:cNvSpPr txBox="1"/>
          <p:nvPr/>
        </p:nvSpPr>
        <p:spPr>
          <a:xfrm>
            <a:off x="89378" y="0"/>
            <a:ext cx="16843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Ekonomide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Açık</a:t>
            </a:r>
            <a:r>
              <a:rPr lang="en-US" sz="2400" b="1" dirty="0">
                <a:solidFill>
                  <a:srgbClr val="002060"/>
                </a:solidFill>
              </a:rPr>
              <a:t> Veri</a:t>
            </a:r>
          </a:p>
        </p:txBody>
      </p:sp>
    </p:spTree>
    <p:extLst>
      <p:ext uri="{BB962C8B-B14F-4D97-AF65-F5344CB8AC3E}">
        <p14:creationId xmlns:p14="http://schemas.microsoft.com/office/powerpoint/2010/main" val="2133632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B10111F-5ADF-409E-87CD-7A01C78A2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84794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8F59D9-8F8C-4885-875D-320D85582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4150" y="0"/>
            <a:ext cx="6647850" cy="29223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9BDC86-D155-4706-AB8C-C0A29D8AFB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222" y="3059000"/>
            <a:ext cx="5998634" cy="3775061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B0BD7395-E448-4246-A587-C04BFAEFD084}"/>
              </a:ext>
            </a:extLst>
          </p:cNvPr>
          <p:cNvSpPr/>
          <p:nvPr/>
        </p:nvSpPr>
        <p:spPr>
          <a:xfrm>
            <a:off x="4026434" y="1270261"/>
            <a:ext cx="1894788" cy="190894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14177765-1552-47CC-92A6-611FBED7E19F}"/>
              </a:ext>
            </a:extLst>
          </p:cNvPr>
          <p:cNvSpPr/>
          <p:nvPr/>
        </p:nvSpPr>
        <p:spPr>
          <a:xfrm rot="2209227">
            <a:off x="3757817" y="2514346"/>
            <a:ext cx="2639412" cy="197660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B28C69-7F15-4B89-8AF1-EE4B827DA449}"/>
              </a:ext>
            </a:extLst>
          </p:cNvPr>
          <p:cNvSpPr txBox="1"/>
          <p:nvPr/>
        </p:nvSpPr>
        <p:spPr>
          <a:xfrm>
            <a:off x="7729881" y="-23939"/>
            <a:ext cx="446211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Sağlık</a:t>
            </a:r>
            <a:r>
              <a:rPr lang="en-US" sz="2400" b="1" dirty="0">
                <a:solidFill>
                  <a:srgbClr val="002060"/>
                </a:solidFill>
              </a:rPr>
              <a:t> ve </a:t>
            </a:r>
            <a:r>
              <a:rPr lang="en-US" sz="2400" b="1" dirty="0" err="1">
                <a:solidFill>
                  <a:srgbClr val="002060"/>
                </a:solidFill>
              </a:rPr>
              <a:t>Acil</a:t>
            </a:r>
            <a:r>
              <a:rPr lang="en-US" sz="2400" b="1" dirty="0">
                <a:solidFill>
                  <a:srgbClr val="002060"/>
                </a:solidFill>
              </a:rPr>
              <a:t> Durum </a:t>
            </a:r>
            <a:r>
              <a:rPr lang="en-US" sz="2400" b="1" dirty="0" err="1">
                <a:solidFill>
                  <a:srgbClr val="002060"/>
                </a:solidFill>
              </a:rPr>
              <a:t>Yönetiminde</a:t>
            </a:r>
            <a:endParaRPr lang="en-US" sz="2400" b="1" dirty="0">
              <a:solidFill>
                <a:srgbClr val="002060"/>
              </a:solidFill>
            </a:endParaRPr>
          </a:p>
          <a:p>
            <a:r>
              <a:rPr lang="en-US" sz="2400" b="1" dirty="0" err="1">
                <a:solidFill>
                  <a:srgbClr val="002060"/>
                </a:solidFill>
              </a:rPr>
              <a:t>Açık</a:t>
            </a:r>
            <a:r>
              <a:rPr lang="en-US" sz="2400" b="1" dirty="0">
                <a:solidFill>
                  <a:srgbClr val="002060"/>
                </a:solidFill>
              </a:rPr>
              <a:t> Veri</a:t>
            </a:r>
          </a:p>
        </p:txBody>
      </p:sp>
    </p:spTree>
    <p:extLst>
      <p:ext uri="{BB962C8B-B14F-4D97-AF65-F5344CB8AC3E}">
        <p14:creationId xmlns:p14="http://schemas.microsoft.com/office/powerpoint/2010/main" val="1890085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9A2899D-A91E-4EFB-9250-0F915EEE60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5523" y="0"/>
            <a:ext cx="7661007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E844F7-6363-4011-A146-B3B5717A33AB}"/>
              </a:ext>
            </a:extLst>
          </p:cNvPr>
          <p:cNvSpPr txBox="1"/>
          <p:nvPr/>
        </p:nvSpPr>
        <p:spPr>
          <a:xfrm>
            <a:off x="89378" y="0"/>
            <a:ext cx="26631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Fikri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Mülkiyetlerde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</a:p>
          <a:p>
            <a:r>
              <a:rPr lang="en-US" sz="2400" b="1" dirty="0" err="1">
                <a:solidFill>
                  <a:srgbClr val="002060"/>
                </a:solidFill>
              </a:rPr>
              <a:t>Açık</a:t>
            </a:r>
            <a:r>
              <a:rPr lang="en-US" sz="2400" b="1" dirty="0">
                <a:solidFill>
                  <a:srgbClr val="002060"/>
                </a:solidFill>
              </a:rPr>
              <a:t> Veri</a:t>
            </a:r>
          </a:p>
        </p:txBody>
      </p:sp>
    </p:spTree>
    <p:extLst>
      <p:ext uri="{BB962C8B-B14F-4D97-AF65-F5344CB8AC3E}">
        <p14:creationId xmlns:p14="http://schemas.microsoft.com/office/powerpoint/2010/main" val="4221669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1747F4-6D0E-4DEC-88D3-EC9D4CF621D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653" y="61488"/>
            <a:ext cx="5058366" cy="3829868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14EC72-DEA0-4814-A966-A6BF6BC56A69}"/>
              </a:ext>
            </a:extLst>
          </p:cNvPr>
          <p:cNvSpPr txBox="1"/>
          <p:nvPr/>
        </p:nvSpPr>
        <p:spPr>
          <a:xfrm>
            <a:off x="148626" y="0"/>
            <a:ext cx="4167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>
                <a:solidFill>
                  <a:srgbClr val="0070C0"/>
                </a:solidFill>
              </a:rPr>
              <a:t>Açık</a:t>
            </a:r>
            <a:r>
              <a:rPr lang="en-US" sz="2800" dirty="0">
                <a:solidFill>
                  <a:srgbClr val="0070C0"/>
                </a:solidFill>
              </a:rPr>
              <a:t> Veri </a:t>
            </a:r>
            <a:r>
              <a:rPr lang="en-US" sz="2800" dirty="0" err="1">
                <a:solidFill>
                  <a:srgbClr val="0070C0"/>
                </a:solidFill>
              </a:rPr>
              <a:t>Kalitesinin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Önemi</a:t>
            </a:r>
            <a:r>
              <a:rPr lang="en-US" sz="2800" dirty="0">
                <a:solidFill>
                  <a:srgbClr val="0070C0"/>
                </a:solidFill>
              </a:rPr>
              <a:t>: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C57745B-D12E-43E5-96CC-786C416682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8948999"/>
              </p:ext>
            </p:extLst>
          </p:nvPr>
        </p:nvGraphicFramePr>
        <p:xfrm>
          <a:off x="1057338" y="4043185"/>
          <a:ext cx="9789606" cy="2753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Worksheet" r:id="rId4" imgW="9169273" imgH="2578169" progId="Excel.Sheet.8">
                  <p:embed/>
                </p:oleObj>
              </mc:Choice>
              <mc:Fallback>
                <p:oleObj name="Worksheet" r:id="rId4" imgW="9169273" imgH="2578169" progId="Excel.Sheet.8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46837CEE-33D3-43EC-BF27-C2CBE5FA81B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57338" y="4043185"/>
                        <a:ext cx="9789606" cy="2753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775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3EB52-9470-4B7D-9589-9801262E8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206" y="357441"/>
            <a:ext cx="10515600" cy="606905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Verinin</a:t>
            </a:r>
            <a:r>
              <a:rPr lang="en-US" dirty="0"/>
              <a:t> </a:t>
            </a:r>
            <a:r>
              <a:rPr lang="en-US" dirty="0" err="1"/>
              <a:t>güncelliği</a:t>
            </a:r>
            <a:r>
              <a:rPr lang="en-US" dirty="0"/>
              <a:t> ve </a:t>
            </a:r>
            <a:r>
              <a:rPr lang="en-US" dirty="0" err="1"/>
              <a:t>çözünürlüğü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E024C8-88C3-459D-A4ED-E29A6CB1B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494" y="1256339"/>
            <a:ext cx="5081222" cy="54134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99CA11-EF21-4B45-9C8B-0D047D804DE4}"/>
              </a:ext>
            </a:extLst>
          </p:cNvPr>
          <p:cNvSpPr txBox="1"/>
          <p:nvPr/>
        </p:nvSpPr>
        <p:spPr>
          <a:xfrm>
            <a:off x="546206" y="1363917"/>
            <a:ext cx="41633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Gerçek</a:t>
            </a:r>
            <a:r>
              <a:rPr lang="en-US" dirty="0"/>
              <a:t> </a:t>
            </a:r>
            <a:r>
              <a:rPr lang="en-US" dirty="0" err="1"/>
              <a:t>zamanlı</a:t>
            </a:r>
            <a:r>
              <a:rPr lang="en-US" dirty="0"/>
              <a:t> (Real-time / temporal) </a:t>
            </a:r>
            <a:r>
              <a:rPr lang="en-US" dirty="0" err="1"/>
              <a:t>veri</a:t>
            </a:r>
            <a:endParaRPr lang="en-US" dirty="0"/>
          </a:p>
          <a:p>
            <a:r>
              <a:rPr lang="en-US" dirty="0" err="1"/>
              <a:t>Yakın</a:t>
            </a:r>
            <a:r>
              <a:rPr lang="en-US" dirty="0"/>
              <a:t> </a:t>
            </a:r>
            <a:r>
              <a:rPr lang="en-US" dirty="0" err="1"/>
              <a:t>gerçek</a:t>
            </a:r>
            <a:r>
              <a:rPr lang="en-US" dirty="0"/>
              <a:t> </a:t>
            </a:r>
            <a:r>
              <a:rPr lang="en-US" dirty="0" err="1"/>
              <a:t>zamanlı</a:t>
            </a:r>
            <a:r>
              <a:rPr lang="en-US" dirty="0"/>
              <a:t> (Near-real-time) </a:t>
            </a:r>
            <a:r>
              <a:rPr lang="en-US" dirty="0" err="1"/>
              <a:t>veri</a:t>
            </a:r>
            <a:endParaRPr lang="en-US" dirty="0"/>
          </a:p>
          <a:p>
            <a:r>
              <a:rPr lang="en-US" dirty="0" err="1"/>
              <a:t>Mekansal</a:t>
            </a:r>
            <a:r>
              <a:rPr lang="en-US" dirty="0"/>
              <a:t> (Spatial) </a:t>
            </a:r>
            <a:r>
              <a:rPr lang="en-US" dirty="0" err="1"/>
              <a:t>veri</a:t>
            </a:r>
            <a:endParaRPr lang="en-US" dirty="0"/>
          </a:p>
          <a:p>
            <a:r>
              <a:rPr lang="en-US" dirty="0" err="1"/>
              <a:t>Zamansal-mekansal</a:t>
            </a:r>
            <a:r>
              <a:rPr lang="en-US" dirty="0"/>
              <a:t> (Spatio-temporal) </a:t>
            </a:r>
            <a:r>
              <a:rPr lang="en-US" dirty="0" err="1"/>
              <a:t>veri</a:t>
            </a:r>
            <a:endParaRPr lang="en-US" dirty="0"/>
          </a:p>
          <a:p>
            <a:r>
              <a:rPr lang="en-US" dirty="0"/>
              <a:t>Olay/durum </a:t>
            </a:r>
            <a:r>
              <a:rPr lang="en-US" dirty="0" err="1"/>
              <a:t>endeksli</a:t>
            </a:r>
            <a:r>
              <a:rPr lang="en-US" dirty="0"/>
              <a:t> </a:t>
            </a:r>
            <a:r>
              <a:rPr lang="en-US" dirty="0" err="1"/>
              <a:t>veri</a:t>
            </a:r>
            <a:endParaRPr lang="en-US" dirty="0"/>
          </a:p>
          <a:p>
            <a:r>
              <a:rPr lang="en-US" dirty="0"/>
              <a:t>Alt-</a:t>
            </a:r>
            <a:r>
              <a:rPr lang="en-US" dirty="0" err="1"/>
              <a:t>uzay</a:t>
            </a:r>
            <a:r>
              <a:rPr lang="en-US" dirty="0"/>
              <a:t> </a:t>
            </a:r>
            <a:r>
              <a:rPr lang="en-US" dirty="0" err="1"/>
              <a:t>verileri</a:t>
            </a:r>
            <a:r>
              <a:rPr lang="en-US" dirty="0"/>
              <a:t> (</a:t>
            </a:r>
            <a:r>
              <a:rPr lang="en-US" dirty="0" err="1"/>
              <a:t>Frekans</a:t>
            </a:r>
            <a:r>
              <a:rPr lang="en-US" dirty="0"/>
              <a:t>, </a:t>
            </a:r>
            <a:r>
              <a:rPr lang="en-US" dirty="0" err="1"/>
              <a:t>dalgacık</a:t>
            </a:r>
            <a:r>
              <a:rPr lang="en-US" dirty="0"/>
              <a:t> </a:t>
            </a:r>
            <a:r>
              <a:rPr lang="en-US" dirty="0" err="1"/>
              <a:t>vb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39717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F09F504-A58E-4B4D-92F6-71B50727775C}"/>
              </a:ext>
            </a:extLst>
          </p:cNvPr>
          <p:cNvGrpSpPr/>
          <p:nvPr/>
        </p:nvGrpSpPr>
        <p:grpSpPr>
          <a:xfrm>
            <a:off x="577248" y="1721800"/>
            <a:ext cx="4641174" cy="3166894"/>
            <a:chOff x="231481" y="1617909"/>
            <a:chExt cx="4641174" cy="3166894"/>
          </a:xfrm>
        </p:grpSpPr>
        <p:pic>
          <p:nvPicPr>
            <p:cNvPr id="5" name="Picture 2" descr="Çiftlik Bank - YouTube">
              <a:extLst>
                <a:ext uri="{FF2B5EF4-FFF2-40B4-BE49-F238E27FC236}">
                  <a16:creationId xmlns:a16="http://schemas.microsoft.com/office/drawing/2014/main" id="{01F364C7-D8D3-43F8-AC07-59725EDAE4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281" y="1617909"/>
              <a:ext cx="2398712" cy="2398712"/>
            </a:xfrm>
            <a:prstGeom prst="rect">
              <a:avLst/>
            </a:prstGeom>
            <a:noFill/>
            <a:effectLst>
              <a:softEdge rad="1397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CC3EB4A-D3F6-449F-924A-C6AD641CB416}"/>
                </a:ext>
              </a:extLst>
            </p:cNvPr>
            <p:cNvSpPr txBox="1"/>
            <p:nvPr/>
          </p:nvSpPr>
          <p:spPr>
            <a:xfrm>
              <a:off x="231481" y="3953806"/>
              <a:ext cx="4641174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132.222</a:t>
              </a:r>
              <a:r>
                <a:rPr lang="en-US" dirty="0"/>
                <a:t> </a:t>
              </a:r>
              <a:r>
                <a:rPr lang="en-US" dirty="0" err="1"/>
                <a:t>yatırım</a:t>
              </a:r>
              <a:r>
                <a:rPr lang="en-US" dirty="0"/>
                <a:t> </a:t>
              </a:r>
              <a:r>
                <a:rPr lang="en-US" dirty="0" err="1"/>
                <a:t>yapmış</a:t>
              </a:r>
              <a:r>
                <a:rPr lang="en-US" dirty="0"/>
                <a:t> </a:t>
              </a:r>
              <a:r>
                <a:rPr lang="en-US" dirty="0" err="1"/>
                <a:t>katılımcı</a:t>
              </a:r>
              <a:r>
                <a:rPr lang="en-US" dirty="0"/>
                <a:t> </a:t>
              </a:r>
            </a:p>
            <a:p>
              <a:r>
                <a:rPr lang="en-US" sz="2400" b="1" dirty="0">
                  <a:solidFill>
                    <a:srgbClr val="FF0000"/>
                  </a:solidFill>
                </a:rPr>
                <a:t>388.099</a:t>
              </a:r>
              <a:r>
                <a:rPr lang="en-US" dirty="0"/>
                <a:t> </a:t>
              </a:r>
              <a:r>
                <a:rPr lang="en-US" dirty="0" err="1"/>
                <a:t>henüz</a:t>
              </a:r>
              <a:r>
                <a:rPr lang="en-US" dirty="0"/>
                <a:t> </a:t>
              </a:r>
              <a:r>
                <a:rPr lang="en-US" dirty="0" err="1"/>
                <a:t>yatırım</a:t>
              </a:r>
              <a:r>
                <a:rPr lang="en-US" dirty="0"/>
                <a:t> </a:t>
              </a:r>
              <a:r>
                <a:rPr lang="en-US" dirty="0" err="1"/>
                <a:t>yapmamış</a:t>
              </a:r>
              <a:r>
                <a:rPr lang="en-US" dirty="0"/>
                <a:t> </a:t>
              </a:r>
              <a:r>
                <a:rPr lang="en-US" dirty="0" err="1"/>
                <a:t>kayıtlı</a:t>
              </a:r>
              <a:r>
                <a:rPr lang="en-US" dirty="0"/>
                <a:t> </a:t>
              </a:r>
              <a:r>
                <a:rPr lang="en-US" dirty="0" err="1"/>
                <a:t>üye</a:t>
              </a:r>
              <a:endParaRPr lang="en-US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6E341BF-1E66-40FA-9C82-5D10F73679F7}"/>
              </a:ext>
            </a:extLst>
          </p:cNvPr>
          <p:cNvSpPr txBox="1"/>
          <p:nvPr/>
        </p:nvSpPr>
        <p:spPr>
          <a:xfrm flipH="1">
            <a:off x="455270" y="156957"/>
            <a:ext cx="8042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Açık</a:t>
            </a:r>
            <a:r>
              <a:rPr lang="en-US" sz="2400" dirty="0"/>
              <a:t> Veri – </a:t>
            </a:r>
            <a:r>
              <a:rPr lang="en-US" sz="2400" dirty="0" err="1"/>
              <a:t>Güvenlik</a:t>
            </a:r>
            <a:r>
              <a:rPr lang="en-US" sz="2400" dirty="0"/>
              <a:t> : </a:t>
            </a:r>
            <a:r>
              <a:rPr lang="en-US" sz="2400" dirty="0" err="1"/>
              <a:t>Beyaz</a:t>
            </a:r>
            <a:r>
              <a:rPr lang="en-US" sz="2400" dirty="0"/>
              <a:t> </a:t>
            </a:r>
            <a:r>
              <a:rPr lang="en-US" sz="2400" dirty="0" err="1"/>
              <a:t>Liste</a:t>
            </a:r>
            <a:r>
              <a:rPr lang="en-US" sz="2400" dirty="0"/>
              <a:t> / Kara </a:t>
            </a:r>
            <a:r>
              <a:rPr lang="en-US" sz="2400" dirty="0" err="1"/>
              <a:t>Liste</a:t>
            </a:r>
            <a:endParaRPr lang="en-US" sz="24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A1C7D49-3256-48A9-9E02-B7D4E868A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5100" y="1283940"/>
            <a:ext cx="6079652" cy="401529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5552358-4E11-4159-BA5D-A346031862FB}"/>
              </a:ext>
            </a:extLst>
          </p:cNvPr>
          <p:cNvSpPr txBox="1"/>
          <p:nvPr/>
        </p:nvSpPr>
        <p:spPr>
          <a:xfrm>
            <a:off x="6436894" y="5389394"/>
            <a:ext cx="45634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Ülkelere</a:t>
            </a:r>
            <a:r>
              <a:rPr lang="en-US" dirty="0"/>
              <a:t> </a:t>
            </a:r>
            <a:r>
              <a:rPr lang="en-US" dirty="0" err="1"/>
              <a:t>göre</a:t>
            </a:r>
            <a:r>
              <a:rPr lang="en-US" dirty="0"/>
              <a:t> </a:t>
            </a:r>
            <a:r>
              <a:rPr lang="en-US" dirty="0" err="1"/>
              <a:t>kara</a:t>
            </a:r>
            <a:r>
              <a:rPr lang="en-US" dirty="0"/>
              <a:t> </a:t>
            </a:r>
            <a:r>
              <a:rPr lang="en-US" dirty="0" err="1"/>
              <a:t>listeye</a:t>
            </a:r>
            <a:r>
              <a:rPr lang="en-US" dirty="0"/>
              <a:t> </a:t>
            </a:r>
            <a:r>
              <a:rPr lang="en-US" dirty="0" err="1"/>
              <a:t>alınmış</a:t>
            </a:r>
            <a:r>
              <a:rPr lang="en-US" dirty="0"/>
              <a:t> IP </a:t>
            </a:r>
            <a:r>
              <a:rPr lang="en-US" dirty="0" err="1"/>
              <a:t>oranları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3D52B0-167B-4C82-BBA8-4E645A2E4173}"/>
              </a:ext>
            </a:extLst>
          </p:cNvPr>
          <p:cNvSpPr txBox="1"/>
          <p:nvPr/>
        </p:nvSpPr>
        <p:spPr>
          <a:xfrm>
            <a:off x="9277188" y="5902498"/>
            <a:ext cx="233756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0" i="1" dirty="0">
                <a:solidFill>
                  <a:srgbClr val="000000"/>
                </a:solidFill>
                <a:effectLst/>
                <a:latin typeface="PT Serif" panose="020A0603040505020204" pitchFamily="18" charset="0"/>
              </a:rPr>
              <a:t>Kaynak: Return Path (RPBL) 2022</a:t>
            </a:r>
            <a:endParaRPr lang="en-US" sz="1100" i="1" dirty="0"/>
          </a:p>
        </p:txBody>
      </p:sp>
    </p:spTree>
    <p:extLst>
      <p:ext uri="{BB962C8B-B14F-4D97-AF65-F5344CB8AC3E}">
        <p14:creationId xmlns:p14="http://schemas.microsoft.com/office/powerpoint/2010/main" val="74539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8E664B2-F8B4-4437-9ED3-849756584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9141" y="2970694"/>
            <a:ext cx="4396796" cy="29821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5DF39E-368D-4B6F-AEED-E37AC0235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327" y="919743"/>
            <a:ext cx="5757658" cy="54310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624C9C-F84D-4B44-BED0-32E74EA4B494}"/>
              </a:ext>
            </a:extLst>
          </p:cNvPr>
          <p:cNvSpPr txBox="1"/>
          <p:nvPr/>
        </p:nvSpPr>
        <p:spPr>
          <a:xfrm>
            <a:off x="711327" y="123753"/>
            <a:ext cx="6297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>
                <a:solidFill>
                  <a:srgbClr val="0070C0"/>
                </a:solidFill>
              </a:rPr>
              <a:t>Açık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Verinin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Güncelliği</a:t>
            </a:r>
            <a:r>
              <a:rPr lang="en-US" sz="2000" b="1" dirty="0">
                <a:solidFill>
                  <a:srgbClr val="0070C0"/>
                </a:solidFill>
              </a:rPr>
              <a:t>, </a:t>
            </a:r>
            <a:r>
              <a:rPr lang="en-US" sz="2000" b="1" dirty="0" err="1">
                <a:solidFill>
                  <a:srgbClr val="0070C0"/>
                </a:solidFill>
              </a:rPr>
              <a:t>Zamanlaması</a:t>
            </a:r>
            <a:r>
              <a:rPr lang="en-US" sz="2000" b="1" dirty="0">
                <a:solidFill>
                  <a:srgbClr val="0070C0"/>
                </a:solidFill>
              </a:rPr>
              <a:t> ve </a:t>
            </a:r>
            <a:r>
              <a:rPr lang="en-US" sz="2000" b="1" dirty="0" err="1">
                <a:solidFill>
                  <a:srgbClr val="0070C0"/>
                </a:solidFill>
              </a:rPr>
              <a:t>Örneklem</a:t>
            </a:r>
            <a:r>
              <a:rPr lang="en-US" sz="2000" b="1" dirty="0">
                <a:solidFill>
                  <a:srgbClr val="0070C0"/>
                </a:solidFill>
              </a:rPr>
              <a:t> </a:t>
            </a:r>
            <a:r>
              <a:rPr lang="en-US" sz="2000" b="1" dirty="0" err="1">
                <a:solidFill>
                  <a:srgbClr val="0070C0"/>
                </a:solidFill>
              </a:rPr>
              <a:t>Düzeni</a:t>
            </a:r>
            <a:endParaRPr lang="en-US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387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6D85D0A1-EB2A-4B5B-865E-1CF3E8A2103E}"/>
              </a:ext>
            </a:extLst>
          </p:cNvPr>
          <p:cNvSpPr/>
          <p:nvPr/>
        </p:nvSpPr>
        <p:spPr>
          <a:xfrm>
            <a:off x="7742624" y="959198"/>
            <a:ext cx="3354048" cy="4379843"/>
          </a:xfrm>
          <a:prstGeom prst="roundRect">
            <a:avLst>
              <a:gd name="adj" fmla="val 10148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F1203A2-5CAB-4CB3-A07F-AD2C2FDD9E9D}"/>
              </a:ext>
            </a:extLst>
          </p:cNvPr>
          <p:cNvSpPr/>
          <p:nvPr/>
        </p:nvSpPr>
        <p:spPr>
          <a:xfrm>
            <a:off x="980661" y="520318"/>
            <a:ext cx="3873166" cy="5873855"/>
          </a:xfrm>
          <a:prstGeom prst="roundRect">
            <a:avLst>
              <a:gd name="adj" fmla="val 8925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81B324-0779-4734-91FA-0F9785786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316" y="2776940"/>
            <a:ext cx="3591339" cy="20165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035E14-0B07-455F-9428-7C670BF694AC}"/>
              </a:ext>
            </a:extLst>
          </p:cNvPr>
          <p:cNvSpPr/>
          <p:nvPr/>
        </p:nvSpPr>
        <p:spPr>
          <a:xfrm>
            <a:off x="5885885" y="2486512"/>
            <a:ext cx="1452290" cy="12987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513C0128-D5EC-4A30-939C-E179E74664B9}"/>
              </a:ext>
            </a:extLst>
          </p:cNvPr>
          <p:cNvSpPr/>
          <p:nvPr/>
        </p:nvSpPr>
        <p:spPr>
          <a:xfrm>
            <a:off x="7338497" y="3002843"/>
            <a:ext cx="409291" cy="281609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AB2000-8DA5-4208-BE4A-4E8DCBECAE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484" y="4692752"/>
            <a:ext cx="3605604" cy="1701422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A98132-9417-421A-997E-C668A987B8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6527" y="1382421"/>
            <a:ext cx="3106242" cy="1498882"/>
          </a:xfrm>
          <a:prstGeom prst="rect">
            <a:avLst/>
          </a:prstGeom>
        </p:spPr>
      </p:pic>
      <p:pic>
        <p:nvPicPr>
          <p:cNvPr id="1028" name="Picture 4" descr="Satellite remote sensing tools to monitor variations in plant biodiversity  in India – Geospatial World">
            <a:extLst>
              <a:ext uri="{FF2B5EF4-FFF2-40B4-BE49-F238E27FC236}">
                <a16:creationId xmlns:a16="http://schemas.microsoft.com/office/drawing/2014/main" id="{6CCE7838-18F7-404A-ACC2-7674223EC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288" y="603316"/>
            <a:ext cx="3679996" cy="2115355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4DFCDEB-1723-4454-AF19-9E51F2D30F4D}"/>
              </a:ext>
            </a:extLst>
          </p:cNvPr>
          <p:cNvSpPr txBox="1"/>
          <p:nvPr/>
        </p:nvSpPr>
        <p:spPr>
          <a:xfrm>
            <a:off x="1938161" y="6351259"/>
            <a:ext cx="1958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Monitoring System</a:t>
            </a:r>
            <a:endParaRPr lang="tr-TR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67F474A-7D68-4335-AD54-B169853E15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1774" y="3247322"/>
            <a:ext cx="3129576" cy="1891408"/>
          </a:xfrm>
          <a:prstGeom prst="rect">
            <a:avLst/>
          </a:prstGeom>
        </p:spPr>
      </p:pic>
      <p:sp>
        <p:nvSpPr>
          <p:cNvPr id="20" name="Arrow: Right 19">
            <a:extLst>
              <a:ext uri="{FF2B5EF4-FFF2-40B4-BE49-F238E27FC236}">
                <a16:creationId xmlns:a16="http://schemas.microsoft.com/office/drawing/2014/main" id="{6B20BB99-AD02-453E-9336-9E96774CB03D}"/>
              </a:ext>
            </a:extLst>
          </p:cNvPr>
          <p:cNvSpPr/>
          <p:nvPr/>
        </p:nvSpPr>
        <p:spPr>
          <a:xfrm>
            <a:off x="4853827" y="3024017"/>
            <a:ext cx="1032058" cy="281609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BE39D36-045D-4AAC-8A0D-712013A35609}"/>
              </a:ext>
            </a:extLst>
          </p:cNvPr>
          <p:cNvSpPr txBox="1"/>
          <p:nvPr/>
        </p:nvSpPr>
        <p:spPr>
          <a:xfrm>
            <a:off x="5809624" y="2703156"/>
            <a:ext cx="15916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Digital Twin Models and</a:t>
            </a:r>
          </a:p>
          <a:p>
            <a:pPr algn="ctr"/>
            <a:r>
              <a:rPr lang="en-US" dirty="0"/>
              <a:t>Services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969614F-1E49-4157-B2D6-FF42F5ACF610}"/>
              </a:ext>
            </a:extLst>
          </p:cNvPr>
          <p:cNvSpPr txBox="1"/>
          <p:nvPr/>
        </p:nvSpPr>
        <p:spPr>
          <a:xfrm>
            <a:off x="8711975" y="1015088"/>
            <a:ext cx="1271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Nowcasting</a:t>
            </a:r>
            <a:endParaRPr lang="tr-TR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547AB0-60C2-4B16-B036-57AD4E44FF5B}"/>
              </a:ext>
            </a:extLst>
          </p:cNvPr>
          <p:cNvSpPr txBox="1"/>
          <p:nvPr/>
        </p:nvSpPr>
        <p:spPr>
          <a:xfrm>
            <a:off x="8738215" y="2909894"/>
            <a:ext cx="1256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Forecasting</a:t>
            </a:r>
            <a:endParaRPr lang="tr-TR" dirty="0"/>
          </a:p>
        </p:txBody>
      </p:sp>
      <p:sp>
        <p:nvSpPr>
          <p:cNvPr id="30" name="Arrow: Right 29">
            <a:extLst>
              <a:ext uri="{FF2B5EF4-FFF2-40B4-BE49-F238E27FC236}">
                <a16:creationId xmlns:a16="http://schemas.microsoft.com/office/drawing/2014/main" id="{EEF88EB6-CFFD-4727-B927-CA79E026A009}"/>
              </a:ext>
            </a:extLst>
          </p:cNvPr>
          <p:cNvSpPr/>
          <p:nvPr/>
        </p:nvSpPr>
        <p:spPr>
          <a:xfrm>
            <a:off x="5453213" y="2577866"/>
            <a:ext cx="409291" cy="281609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8FD0E6-3573-424A-AE0F-2F2861B0C287}"/>
              </a:ext>
            </a:extLst>
          </p:cNvPr>
          <p:cNvSpPr txBox="1"/>
          <p:nvPr/>
        </p:nvSpPr>
        <p:spPr>
          <a:xfrm>
            <a:off x="4830309" y="2271669"/>
            <a:ext cx="976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Queries and </a:t>
            </a:r>
          </a:p>
          <a:p>
            <a:r>
              <a:rPr lang="en-US" sz="1200" dirty="0"/>
              <a:t>external</a:t>
            </a:r>
          </a:p>
          <a:p>
            <a:r>
              <a:rPr lang="en-US" sz="1200" dirty="0"/>
              <a:t>models</a:t>
            </a:r>
            <a:endParaRPr lang="tr-TR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3DD5DB-75D4-4D14-B379-C322AB6A5B47}"/>
              </a:ext>
            </a:extLst>
          </p:cNvPr>
          <p:cNvSpPr txBox="1"/>
          <p:nvPr/>
        </p:nvSpPr>
        <p:spPr>
          <a:xfrm>
            <a:off x="3036771" y="31813"/>
            <a:ext cx="6494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Digital Twinning Concept for Nowcasting and the Forecasting</a:t>
            </a:r>
            <a:endParaRPr lang="tr-T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443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Up-Down Arrow 35">
            <a:extLst>
              <a:ext uri="{FF2B5EF4-FFF2-40B4-BE49-F238E27FC236}">
                <a16:creationId xmlns:a16="http://schemas.microsoft.com/office/drawing/2014/main" id="{ABAF9607-71B9-47A3-8E56-15351A710AFA}"/>
              </a:ext>
            </a:extLst>
          </p:cNvPr>
          <p:cNvSpPr/>
          <p:nvPr/>
        </p:nvSpPr>
        <p:spPr>
          <a:xfrm>
            <a:off x="3572217" y="3440345"/>
            <a:ext cx="197975" cy="400417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B27B8EB-FCAD-4F06-B362-56A27ADC48EE}"/>
              </a:ext>
            </a:extLst>
          </p:cNvPr>
          <p:cNvSpPr txBox="1"/>
          <p:nvPr/>
        </p:nvSpPr>
        <p:spPr>
          <a:xfrm>
            <a:off x="11504414" y="2566297"/>
            <a:ext cx="6078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prstClr val="black"/>
                </a:solidFill>
                <a:latin typeface="Calibri"/>
              </a:rPr>
              <a:t>Services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Cloud 44">
            <a:extLst>
              <a:ext uri="{FF2B5EF4-FFF2-40B4-BE49-F238E27FC236}">
                <a16:creationId xmlns:a16="http://schemas.microsoft.com/office/drawing/2014/main" id="{05395A43-4D73-4ED7-B1B1-A6A56F541BFB}"/>
              </a:ext>
            </a:extLst>
          </p:cNvPr>
          <p:cNvSpPr/>
          <p:nvPr/>
        </p:nvSpPr>
        <p:spPr>
          <a:xfrm>
            <a:off x="1784666" y="2605278"/>
            <a:ext cx="1078461" cy="706467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647727-3078-4E30-8CAF-B4538A0C9EEC}"/>
              </a:ext>
            </a:extLst>
          </p:cNvPr>
          <p:cNvSpPr/>
          <p:nvPr/>
        </p:nvSpPr>
        <p:spPr>
          <a:xfrm>
            <a:off x="6612999" y="2729561"/>
            <a:ext cx="809028" cy="6114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Indexing &amp; </a:t>
            </a:r>
            <a:r>
              <a:rPr lang="en-US" sz="800" b="1" dirty="0">
                <a:solidFill>
                  <a:prstClr val="black"/>
                </a:solidFill>
                <a:latin typeface="Calibri"/>
              </a:rPr>
              <a:t>segmentation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B18F311-ED7C-4D8E-962C-4F1988246F4C}"/>
              </a:ext>
            </a:extLst>
          </p:cNvPr>
          <p:cNvSpPr/>
          <p:nvPr/>
        </p:nvSpPr>
        <p:spPr>
          <a:xfrm>
            <a:off x="3156275" y="2491410"/>
            <a:ext cx="1014443" cy="9374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acquisition management and diagnostics</a:t>
            </a:r>
          </a:p>
        </p:txBody>
      </p:sp>
      <p:sp>
        <p:nvSpPr>
          <p:cNvPr id="48" name="Flowchart: Magnetic Disk 47">
            <a:extLst>
              <a:ext uri="{FF2B5EF4-FFF2-40B4-BE49-F238E27FC236}">
                <a16:creationId xmlns:a16="http://schemas.microsoft.com/office/drawing/2014/main" id="{922AAD1E-5CD5-4C9E-8CBD-2F95121EB6E3}"/>
              </a:ext>
            </a:extLst>
          </p:cNvPr>
          <p:cNvSpPr/>
          <p:nvPr/>
        </p:nvSpPr>
        <p:spPr>
          <a:xfrm>
            <a:off x="3423997" y="3851416"/>
            <a:ext cx="494414" cy="250422"/>
          </a:xfrm>
          <a:prstGeom prst="flowChartMagneticDisk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05056563-19B8-4207-B05A-8866E2790914}"/>
              </a:ext>
            </a:extLst>
          </p:cNvPr>
          <p:cNvCxnSpPr>
            <a:cxnSpLocks/>
            <a:stCxn id="62" idx="3"/>
            <a:endCxn id="45" idx="2"/>
          </p:cNvCxnSpPr>
          <p:nvPr/>
        </p:nvCxnSpPr>
        <p:spPr>
          <a:xfrm>
            <a:off x="1538012" y="2955282"/>
            <a:ext cx="249999" cy="323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A27A4D9B-02CB-43F4-B7C3-89354C04A903}"/>
              </a:ext>
            </a:extLst>
          </p:cNvPr>
          <p:cNvCxnSpPr>
            <a:cxnSpLocks/>
            <a:stCxn id="45" idx="0"/>
          </p:cNvCxnSpPr>
          <p:nvPr/>
        </p:nvCxnSpPr>
        <p:spPr>
          <a:xfrm flipV="1">
            <a:off x="2862228" y="2958511"/>
            <a:ext cx="294518" cy="1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D1DBF98F-34A9-4434-9B02-D63088DF46D1}"/>
              </a:ext>
            </a:extLst>
          </p:cNvPr>
          <p:cNvSpPr txBox="1"/>
          <p:nvPr/>
        </p:nvSpPr>
        <p:spPr>
          <a:xfrm flipH="1">
            <a:off x="1929538" y="2762691"/>
            <a:ext cx="9834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Internet</a:t>
            </a:r>
            <a:endParaRPr lang="tr-TR" sz="16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BC39C17-2562-4783-8070-25F6D2C7255C}"/>
              </a:ext>
            </a:extLst>
          </p:cNvPr>
          <p:cNvSpPr txBox="1"/>
          <p:nvPr/>
        </p:nvSpPr>
        <p:spPr>
          <a:xfrm>
            <a:off x="124854" y="1499315"/>
            <a:ext cx="13680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Web of sensors</a:t>
            </a:r>
            <a:endParaRPr lang="tr-TR" sz="1400" dirty="0"/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9A859093-8426-48FC-B36C-128BB32C25AE}"/>
              </a:ext>
            </a:extLst>
          </p:cNvPr>
          <p:cNvCxnSpPr>
            <a:cxnSpLocks/>
            <a:stCxn id="47" idx="3"/>
          </p:cNvCxnSpPr>
          <p:nvPr/>
        </p:nvCxnSpPr>
        <p:spPr>
          <a:xfrm flipV="1">
            <a:off x="4170718" y="2958511"/>
            <a:ext cx="313091" cy="1634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1EC2AD8D-8D4A-4660-BD90-459DF9654FF7}"/>
              </a:ext>
            </a:extLst>
          </p:cNvPr>
          <p:cNvSpPr/>
          <p:nvPr/>
        </p:nvSpPr>
        <p:spPr>
          <a:xfrm>
            <a:off x="7832594" y="2328512"/>
            <a:ext cx="1120874" cy="6114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Crop Growth Models (DSSAT, . )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8AD671D-FA72-4EFC-A96A-498326EFF804}"/>
              </a:ext>
            </a:extLst>
          </p:cNvPr>
          <p:cNvSpPr/>
          <p:nvPr/>
        </p:nvSpPr>
        <p:spPr>
          <a:xfrm>
            <a:off x="7832594" y="3145330"/>
            <a:ext cx="1120873" cy="6114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Machine Learning Models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BFC09464-0555-47B7-848D-26F9BEC281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27" y="1807092"/>
            <a:ext cx="1458285" cy="229638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E98797-2730-4ABD-A4F4-EDF0BD651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9441" y="1384731"/>
            <a:ext cx="1959714" cy="3163352"/>
          </a:xfrm>
          <a:prstGeom prst="rect">
            <a:avLst/>
          </a:prstGeom>
        </p:spPr>
      </p:pic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BB4D6397-D486-4D15-837E-9FE18562A65B}"/>
              </a:ext>
            </a:extLst>
          </p:cNvPr>
          <p:cNvCxnSpPr>
            <a:cxnSpLocks/>
            <a:endCxn id="60" idx="1"/>
          </p:cNvCxnSpPr>
          <p:nvPr/>
        </p:nvCxnSpPr>
        <p:spPr>
          <a:xfrm>
            <a:off x="7598478" y="2634227"/>
            <a:ext cx="234116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B753D77B-D9D6-4712-B26A-FDD69229F819}"/>
              </a:ext>
            </a:extLst>
          </p:cNvPr>
          <p:cNvSpPr/>
          <p:nvPr/>
        </p:nvSpPr>
        <p:spPr>
          <a:xfrm>
            <a:off x="9298117" y="2729561"/>
            <a:ext cx="952146" cy="6114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prstClr val="black"/>
                </a:solidFill>
                <a:latin typeface="Calibri"/>
              </a:rPr>
              <a:t>Data Fusion for Agri-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Digital </a:t>
            </a:r>
            <a:r>
              <a:rPr lang="en-US" sz="1200" dirty="0">
                <a:solidFill>
                  <a:prstClr val="black"/>
                </a:solidFill>
                <a:latin typeface="Calibri"/>
              </a:rPr>
              <a:t>Twin</a:t>
            </a:r>
          </a:p>
        </p:txBody>
      </p: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C0F48E83-647B-4411-894A-58BA96A36F55}"/>
              </a:ext>
            </a:extLst>
          </p:cNvPr>
          <p:cNvCxnSpPr>
            <a:cxnSpLocks/>
            <a:endCxn id="61" idx="1"/>
          </p:cNvCxnSpPr>
          <p:nvPr/>
        </p:nvCxnSpPr>
        <p:spPr>
          <a:xfrm>
            <a:off x="7578789" y="3446054"/>
            <a:ext cx="253805" cy="4991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8CF5B95B-8839-4F6F-9F72-FFF2DA0D3D55}"/>
              </a:ext>
            </a:extLst>
          </p:cNvPr>
          <p:cNvCxnSpPr>
            <a:cxnSpLocks/>
          </p:cNvCxnSpPr>
          <p:nvPr/>
        </p:nvCxnSpPr>
        <p:spPr>
          <a:xfrm>
            <a:off x="6313524" y="3035276"/>
            <a:ext cx="313003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1CDF8798-A0F0-4B3A-8441-91D74E18E5DB}"/>
              </a:ext>
            </a:extLst>
          </p:cNvPr>
          <p:cNvCxnSpPr>
            <a:cxnSpLocks/>
          </p:cNvCxnSpPr>
          <p:nvPr/>
        </p:nvCxnSpPr>
        <p:spPr>
          <a:xfrm flipV="1">
            <a:off x="7598478" y="2626292"/>
            <a:ext cx="0" cy="824754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7EF3DA2E-9D75-4ECD-A644-073EF63719CA}"/>
              </a:ext>
            </a:extLst>
          </p:cNvPr>
          <p:cNvCxnSpPr>
            <a:cxnSpLocks/>
            <a:endCxn id="46" idx="3"/>
          </p:cNvCxnSpPr>
          <p:nvPr/>
        </p:nvCxnSpPr>
        <p:spPr>
          <a:xfrm flipH="1">
            <a:off x="7422027" y="3035276"/>
            <a:ext cx="163112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43932CB5-6E91-441B-872A-C8072EC11C52}"/>
              </a:ext>
            </a:extLst>
          </p:cNvPr>
          <p:cNvCxnSpPr>
            <a:cxnSpLocks/>
          </p:cNvCxnSpPr>
          <p:nvPr/>
        </p:nvCxnSpPr>
        <p:spPr>
          <a:xfrm flipV="1">
            <a:off x="9082723" y="2610441"/>
            <a:ext cx="0" cy="288397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FCEF42B9-7AEE-41A7-9B0B-E23EB6875F69}"/>
              </a:ext>
            </a:extLst>
          </p:cNvPr>
          <p:cNvCxnSpPr>
            <a:cxnSpLocks/>
          </p:cNvCxnSpPr>
          <p:nvPr/>
        </p:nvCxnSpPr>
        <p:spPr>
          <a:xfrm flipH="1" flipV="1">
            <a:off x="8960159" y="2626292"/>
            <a:ext cx="122565" cy="1309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EA4A6094-2BFB-4542-AAD5-7A26D9861BAC}"/>
              </a:ext>
            </a:extLst>
          </p:cNvPr>
          <p:cNvCxnSpPr>
            <a:cxnSpLocks/>
          </p:cNvCxnSpPr>
          <p:nvPr/>
        </p:nvCxnSpPr>
        <p:spPr>
          <a:xfrm>
            <a:off x="9069471" y="2898290"/>
            <a:ext cx="235272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463DC18A-B5B2-4A74-9E3B-3F25BA40834B}"/>
              </a:ext>
            </a:extLst>
          </p:cNvPr>
          <p:cNvCxnSpPr>
            <a:cxnSpLocks/>
          </p:cNvCxnSpPr>
          <p:nvPr/>
        </p:nvCxnSpPr>
        <p:spPr>
          <a:xfrm flipH="1">
            <a:off x="8960159" y="3446054"/>
            <a:ext cx="132896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501B61C0-38ED-4EA7-AE53-8BADEAD8C214}"/>
              </a:ext>
            </a:extLst>
          </p:cNvPr>
          <p:cNvCxnSpPr>
            <a:cxnSpLocks/>
          </p:cNvCxnSpPr>
          <p:nvPr/>
        </p:nvCxnSpPr>
        <p:spPr>
          <a:xfrm flipV="1">
            <a:off x="9091420" y="3175100"/>
            <a:ext cx="0" cy="288397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1D89A0D1-F80E-4AC0-8063-A01A4AFB9FBA}"/>
              </a:ext>
            </a:extLst>
          </p:cNvPr>
          <p:cNvCxnSpPr>
            <a:cxnSpLocks/>
          </p:cNvCxnSpPr>
          <p:nvPr/>
        </p:nvCxnSpPr>
        <p:spPr>
          <a:xfrm>
            <a:off x="9076535" y="3184414"/>
            <a:ext cx="235272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95D99A33-C570-41BA-967C-E8DACABC84F7}"/>
              </a:ext>
            </a:extLst>
          </p:cNvPr>
          <p:cNvCxnSpPr>
            <a:cxnSpLocks/>
            <a:stCxn id="65" idx="3"/>
            <a:endCxn id="80" idx="1"/>
          </p:cNvCxnSpPr>
          <p:nvPr/>
        </p:nvCxnSpPr>
        <p:spPr>
          <a:xfrm>
            <a:off x="10250263" y="3035276"/>
            <a:ext cx="239882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700A08B7-0025-4FB9-93CA-0E68ED98D87D}"/>
              </a:ext>
            </a:extLst>
          </p:cNvPr>
          <p:cNvSpPr/>
          <p:nvPr/>
        </p:nvSpPr>
        <p:spPr>
          <a:xfrm>
            <a:off x="10490145" y="2719418"/>
            <a:ext cx="1065253" cy="6317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prstClr val="black"/>
                </a:solidFill>
                <a:latin typeface="Calibri"/>
              </a:rPr>
              <a:t>Nowcasting &amp;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prstClr val="black"/>
                </a:solidFill>
                <a:latin typeface="Calibri"/>
              </a:rPr>
              <a:t>Forecasting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C29828F3-642D-4231-BBF2-E4B3C111D863}"/>
              </a:ext>
            </a:extLst>
          </p:cNvPr>
          <p:cNvCxnSpPr>
            <a:cxnSpLocks/>
          </p:cNvCxnSpPr>
          <p:nvPr/>
        </p:nvCxnSpPr>
        <p:spPr>
          <a:xfrm>
            <a:off x="11555401" y="3031638"/>
            <a:ext cx="473850" cy="0"/>
          </a:xfrm>
          <a:prstGeom prst="straightConnector1">
            <a:avLst/>
          </a:prstGeom>
          <a:ln w="41275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>
            <a:extLst>
              <a:ext uri="{FF2B5EF4-FFF2-40B4-BE49-F238E27FC236}">
                <a16:creationId xmlns:a16="http://schemas.microsoft.com/office/drawing/2014/main" id="{D7532E53-8797-46FF-AE53-E9F0FFB2369E}"/>
              </a:ext>
            </a:extLst>
          </p:cNvPr>
          <p:cNvSpPr/>
          <p:nvPr/>
        </p:nvSpPr>
        <p:spPr>
          <a:xfrm>
            <a:off x="4135784" y="374793"/>
            <a:ext cx="3920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ea typeface="Times New Roman" panose="02020603050405020304" pitchFamily="18" charset="0"/>
              </a:rPr>
              <a:t>Digital Twinning Process Block Diagram</a:t>
            </a:r>
          </a:p>
        </p:txBody>
      </p:sp>
    </p:spTree>
    <p:extLst>
      <p:ext uri="{BB962C8B-B14F-4D97-AF65-F5344CB8AC3E}">
        <p14:creationId xmlns:p14="http://schemas.microsoft.com/office/powerpoint/2010/main" val="2196661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A5C81-CDA9-417C-83C2-35FCEA7F8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solidFill>
                  <a:srgbClr val="0070C0"/>
                </a:solidFill>
              </a:rPr>
              <a:t>Riskler</a:t>
            </a:r>
            <a:r>
              <a:rPr lang="en-US" sz="3600" b="1" dirty="0">
                <a:solidFill>
                  <a:srgbClr val="0070C0"/>
                </a:solidFill>
              </a:rPr>
              <a:t> (</a:t>
            </a:r>
            <a:r>
              <a:rPr lang="en-US" sz="3600" b="1" dirty="0" err="1">
                <a:solidFill>
                  <a:srgbClr val="0070C0"/>
                </a:solidFill>
              </a:rPr>
              <a:t>Dikkat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edilmesi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gerekenler</a:t>
            </a:r>
            <a:r>
              <a:rPr lang="en-US" sz="3600" b="1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0859F-F499-4907-B66A-CD98D2D66C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79"/>
            <a:ext cx="10515600" cy="320701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>
                <a:solidFill>
                  <a:srgbClr val="002060"/>
                </a:solidFill>
              </a:rPr>
              <a:t>Anonimleştirmede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yetersizlik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veya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aşırılık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Özlük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hakları</a:t>
            </a:r>
            <a:r>
              <a:rPr lang="en-US" dirty="0">
                <a:solidFill>
                  <a:srgbClr val="002060"/>
                </a:solidFill>
              </a:rPr>
              <a:t> ve </a:t>
            </a:r>
            <a:r>
              <a:rPr lang="en-US" dirty="0" err="1">
                <a:solidFill>
                  <a:srgbClr val="002060"/>
                </a:solidFill>
              </a:rPr>
              <a:t>kişisel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verilerin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korunması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Yapay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Zeka’nın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açık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olmayan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veri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ile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birlikte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rekabeti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bozması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Kalitesiz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açık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verinin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kaliteli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veriye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dayalı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olan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hizmetleri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kısıtlaması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Yetersiz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sunum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arayüzlerinin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alternatif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uygulama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alan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gelişim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kısıtları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Provakatif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girişimler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 err="1">
                <a:solidFill>
                  <a:srgbClr val="002060"/>
                </a:solidFill>
              </a:rPr>
              <a:t>güvenlik</a:t>
            </a:r>
            <a:r>
              <a:rPr lang="en-US" dirty="0">
                <a:solidFill>
                  <a:srgbClr val="002060"/>
                </a:solidFill>
              </a:rPr>
              <a:t> ve </a:t>
            </a:r>
            <a:r>
              <a:rPr lang="en-US" dirty="0" err="1">
                <a:solidFill>
                  <a:srgbClr val="002060"/>
                </a:solidFill>
              </a:rPr>
              <a:t>terör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sorunları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dirty="0" err="1">
                <a:solidFill>
                  <a:srgbClr val="002060"/>
                </a:solidFill>
              </a:rPr>
              <a:t>Sürdürülebilir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rekabet</a:t>
            </a:r>
            <a:r>
              <a:rPr lang="en-US" dirty="0">
                <a:solidFill>
                  <a:srgbClr val="002060"/>
                </a:solidFill>
              </a:rPr>
              <a:t> ve platform </a:t>
            </a:r>
            <a:r>
              <a:rPr lang="en-US" dirty="0" err="1">
                <a:solidFill>
                  <a:srgbClr val="002060"/>
                </a:solidFill>
              </a:rPr>
              <a:t>ekonomisi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baskısı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36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41B9089-897B-4D13-A7B4-3CAD00705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5964" y="2161505"/>
            <a:ext cx="7051795" cy="46964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401DCF-CBD1-4DCA-AA6D-2BE02A84E512}"/>
              </a:ext>
            </a:extLst>
          </p:cNvPr>
          <p:cNvSpPr txBox="1"/>
          <p:nvPr/>
        </p:nvSpPr>
        <p:spPr>
          <a:xfrm>
            <a:off x="5122016" y="4938270"/>
            <a:ext cx="129875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err="1">
                <a:solidFill>
                  <a:srgbClr val="0070C0"/>
                </a:solidFill>
              </a:rPr>
              <a:t>Açık</a:t>
            </a:r>
            <a:r>
              <a:rPr lang="en-US" sz="4400" b="1" dirty="0">
                <a:solidFill>
                  <a:srgbClr val="0070C0"/>
                </a:solidFill>
              </a:rPr>
              <a:t> </a:t>
            </a:r>
          </a:p>
          <a:p>
            <a:r>
              <a:rPr lang="en-US" sz="4400" b="1" dirty="0">
                <a:solidFill>
                  <a:srgbClr val="0070C0"/>
                </a:solidFill>
              </a:rPr>
              <a:t>Veri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207D09-CD9D-4BE4-8333-146FD65FEC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37885">
            <a:off x="4964490" y="3734312"/>
            <a:ext cx="315050" cy="32643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497F1BE-66D8-49E5-9ED5-B4C7BDFB6261}"/>
              </a:ext>
            </a:extLst>
          </p:cNvPr>
          <p:cNvSpPr txBox="1"/>
          <p:nvPr/>
        </p:nvSpPr>
        <p:spPr>
          <a:xfrm>
            <a:off x="3893025" y="473180"/>
            <a:ext cx="37567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err="1">
                <a:solidFill>
                  <a:srgbClr val="0070C0"/>
                </a:solidFill>
              </a:rPr>
              <a:t>Teşekkürler</a:t>
            </a:r>
            <a:endParaRPr lang="en-US" sz="6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962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2007</TotalTime>
  <Words>632</Words>
  <Application>Microsoft Office PowerPoint</Application>
  <PresentationFormat>Widescreen</PresentationFormat>
  <Paragraphs>145</Paragraphs>
  <Slides>21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Eurostile</vt:lpstr>
      <vt:lpstr>PT Serif</vt:lpstr>
      <vt:lpstr>Office Theme</vt:lpstr>
      <vt:lpstr>Worksheet</vt:lpstr>
      <vt:lpstr>Açık Veri / İstanbul Teknik Üniversitesi</vt:lpstr>
      <vt:lpstr>PowerPoint Presentation</vt:lpstr>
      <vt:lpstr>PowerPoint Presentation</vt:lpstr>
      <vt:lpstr>Açık Verinin Kullanımı</vt:lpstr>
      <vt:lpstr>“Açık Veri”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Verinin güncelliği ve çözünürlüğü</vt:lpstr>
      <vt:lpstr>PowerPoint Presentation</vt:lpstr>
      <vt:lpstr>PowerPoint Presentation</vt:lpstr>
      <vt:lpstr>PowerPoint Presentation</vt:lpstr>
      <vt:lpstr>PowerPoint Presentation</vt:lpstr>
      <vt:lpstr>Riskler (Dikkat edilmesi gerekenler)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Açık Veri / İstanbul Teknik Üniversitesi</dc:title>
  <dc:creator>Berk Üstündağ</dc:creator>
  <cp:lastModifiedBy>Berk Üstündağ</cp:lastModifiedBy>
  <cp:revision>34</cp:revision>
  <dcterms:created xsi:type="dcterms:W3CDTF">2022-10-24T14:52:44Z</dcterms:created>
  <dcterms:modified xsi:type="dcterms:W3CDTF">2022-10-26T09:11:05Z</dcterms:modified>
</cp:coreProperties>
</file>