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0" r:id="rId4"/>
    <p:sldId id="293" r:id="rId5"/>
    <p:sldId id="281" r:id="rId6"/>
    <p:sldId id="286" r:id="rId7"/>
    <p:sldId id="283" r:id="rId8"/>
    <p:sldId id="284" r:id="rId9"/>
    <p:sldId id="282" r:id="rId10"/>
    <p:sldId id="285" r:id="rId11"/>
    <p:sldId id="306" r:id="rId12"/>
    <p:sldId id="294" r:id="rId13"/>
    <p:sldId id="307" r:id="rId14"/>
    <p:sldId id="290" r:id="rId15"/>
    <p:sldId id="277" r:id="rId16"/>
    <p:sldId id="287" r:id="rId17"/>
    <p:sldId id="289" r:id="rId18"/>
    <p:sldId id="297" r:id="rId19"/>
    <p:sldId id="296" r:id="rId20"/>
    <p:sldId id="298" r:id="rId21"/>
    <p:sldId id="295" r:id="rId22"/>
    <p:sldId id="300" r:id="rId23"/>
    <p:sldId id="301" r:id="rId24"/>
    <p:sldId id="299" r:id="rId25"/>
    <p:sldId id="303" r:id="rId26"/>
    <p:sldId id="304" r:id="rId27"/>
    <p:sldId id="305" r:id="rId28"/>
    <p:sldId id="278"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757"/>
    <a:srgbClr val="FF99CC"/>
    <a:srgbClr val="DDDDDD"/>
    <a:srgbClr val="CC3300"/>
    <a:srgbClr val="009999"/>
    <a:srgbClr val="CC0000"/>
    <a:srgbClr val="E20613"/>
    <a:srgbClr val="FFCC66"/>
    <a:srgbClr val="008080"/>
    <a:srgbClr val="B3B3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F:\A&#220;\grafik\T&#220;RK&#304;YE%20B&#304;L&#304;MSEL%20YAYIN%20VER&#304;S&#304;.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H:\A&#220;\grafik\ARGE%20Univler%20Performan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H:\A&#220;\grafik\ARGE%20Univler%20Performan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H:\A&#220;\grafik\dr-toplam-oran&#30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H:\A&#220;\grafik\ARGE%20Univler%20Performan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G:\A&#220;\grafik\AU-konu%20dagilim-toplamlari.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oleObject" Target="file:///D:\A&#220;\grafik\toplam%20proje%20say&#305;lar&#30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6.4007588277054592E-2"/>
          <c:y val="0.16308423979163014"/>
          <c:w val="0.91046507651153219"/>
          <c:h val="0.80197685093750548"/>
        </c:manualLayout>
      </c:layout>
      <c:lineChart>
        <c:grouping val="stacked"/>
        <c:varyColors val="0"/>
        <c:ser>
          <c:idx val="0"/>
          <c:order val="0"/>
          <c:spPr>
            <a:ln w="38100" cap="flat" cmpd="dbl" algn="ctr">
              <a:solidFill>
                <a:schemeClr val="accent2"/>
              </a:solidFill>
              <a:miter lim="800000"/>
            </a:ln>
            <a:effectLst/>
          </c:spPr>
          <c:marker>
            <c:symbol val="none"/>
          </c:marker>
          <c:dLbls>
            <c:dLbl>
              <c:idx val="0"/>
              <c:layout>
                <c:manualLayout>
                  <c:x val="-2.1885580800716408E-2"/>
                  <c:y val="-9.93432319288518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23-4B4B-8120-EA9362C51793}"/>
                </c:ext>
              </c:extLst>
            </c:dLbl>
            <c:dLbl>
              <c:idx val="1"/>
              <c:layout>
                <c:manualLayout>
                  <c:x val="-2.0389134859826023E-2"/>
                  <c:y val="-0.1086603051353702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23-4B4B-8120-EA9362C51793}"/>
                </c:ext>
              </c:extLst>
            </c:dLbl>
            <c:dLbl>
              <c:idx val="2"/>
              <c:layout>
                <c:manualLayout>
                  <c:x val="-2.1885580800716408E-2"/>
                  <c:y val="-0.1335058336860860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C23-4B4B-8120-EA9362C51793}"/>
                </c:ext>
              </c:extLst>
            </c:dLbl>
            <c:dLbl>
              <c:idx val="3"/>
              <c:layout>
                <c:manualLayout>
                  <c:x val="-2.3382026741606794E-2"/>
                  <c:y val="-0.1179773783418886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23-4B4B-8120-EA9362C51793}"/>
                </c:ext>
              </c:extLst>
            </c:dLbl>
            <c:dLbl>
              <c:idx val="4"/>
              <c:layout>
                <c:manualLayout>
                  <c:x val="-2.3382026741606905E-2"/>
                  <c:y val="-0.1179773783418886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C23-4B4B-8120-EA9362C51793}"/>
                </c:ext>
              </c:extLst>
            </c:dLbl>
            <c:dLbl>
              <c:idx val="5"/>
              <c:layout>
                <c:manualLayout>
                  <c:x val="-2.3382026741606905E-2"/>
                  <c:y val="-0.1086603051353702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C23-4B4B-8120-EA9362C51793}"/>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E20613"/>
                    </a:solidFill>
                    <a:latin typeface="+mn-lt"/>
                    <a:ea typeface="+mn-ea"/>
                    <a:cs typeface="+mn-cs"/>
                  </a:defRPr>
                </a:pPr>
                <a:endParaRPr lang="tr-T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'Dünya sıralaması'!$A$4:$A$9</c:f>
              <c:numCache>
                <c:formatCode>General</c:formatCode>
                <c:ptCount val="6"/>
                <c:pt idx="0">
                  <c:v>2012</c:v>
                </c:pt>
                <c:pt idx="1">
                  <c:v>2013</c:v>
                </c:pt>
                <c:pt idx="2">
                  <c:v>2014</c:v>
                </c:pt>
                <c:pt idx="3">
                  <c:v>2015</c:v>
                </c:pt>
                <c:pt idx="4">
                  <c:v>2016</c:v>
                </c:pt>
                <c:pt idx="5">
                  <c:v>2017</c:v>
                </c:pt>
              </c:numCache>
            </c:numRef>
          </c:cat>
          <c:val>
            <c:numRef>
              <c:f>'Dünya sıralaması'!$B$4:$B$9</c:f>
              <c:numCache>
                <c:formatCode>General</c:formatCode>
                <c:ptCount val="6"/>
                <c:pt idx="0">
                  <c:v>18</c:v>
                </c:pt>
                <c:pt idx="1">
                  <c:v>18</c:v>
                </c:pt>
                <c:pt idx="2">
                  <c:v>19</c:v>
                </c:pt>
                <c:pt idx="3">
                  <c:v>18</c:v>
                </c:pt>
                <c:pt idx="4">
                  <c:v>18</c:v>
                </c:pt>
                <c:pt idx="5">
                  <c:v>19</c:v>
                </c:pt>
              </c:numCache>
            </c:numRef>
          </c:val>
          <c:smooth val="0"/>
          <c:extLst>
            <c:ext xmlns:c16="http://schemas.microsoft.com/office/drawing/2014/chart" uri="{C3380CC4-5D6E-409C-BE32-E72D297353CC}">
              <c16:uniqueId val="{00000000-E307-4D47-9330-2C85D38E3710}"/>
            </c:ext>
          </c:extLst>
        </c:ser>
        <c:dLbls>
          <c:showLegendKey val="0"/>
          <c:showVal val="0"/>
          <c:showCatName val="0"/>
          <c:showSerName val="0"/>
          <c:showPercent val="0"/>
          <c:showBubbleSize val="0"/>
        </c:dLbls>
        <c:smooth val="0"/>
        <c:axId val="-1425682944"/>
        <c:axId val="-1425688384"/>
      </c:lineChart>
      <c:catAx>
        <c:axId val="-1425682944"/>
        <c:scaling>
          <c:orientation val="minMax"/>
        </c:scaling>
        <c:delete val="0"/>
        <c:axPos val="t"/>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1980000" spcFirstLastPara="1" vertOverflow="ellipsis" wrap="square" anchor="ctr" anchorCtr="1"/>
          <a:lstStyle/>
          <a:p>
            <a:pPr>
              <a:defRPr sz="1800" b="1" i="0" u="none" strike="noStrike" kern="1200" baseline="0">
                <a:solidFill>
                  <a:schemeClr val="tx1"/>
                </a:solidFill>
                <a:latin typeface="+mn-lt"/>
                <a:ea typeface="+mn-ea"/>
                <a:cs typeface="+mn-cs"/>
              </a:defRPr>
            </a:pPr>
            <a:endParaRPr lang="tr-TR"/>
          </a:p>
        </c:txPr>
        <c:crossAx val="-1425688384"/>
        <c:crosses val="autoZero"/>
        <c:auto val="1"/>
        <c:lblAlgn val="ctr"/>
        <c:lblOffset val="100"/>
        <c:noMultiLvlLbl val="0"/>
      </c:catAx>
      <c:valAx>
        <c:axId val="-1425688384"/>
        <c:scaling>
          <c:orientation val="maxMin"/>
          <c:max val="25"/>
          <c:min val="15"/>
        </c:scaling>
        <c:delete val="0"/>
        <c:axPos val="l"/>
        <c:majorGridlines>
          <c:spPr>
            <a:ln w="9525" cap="flat" cmpd="sng" algn="ctr">
              <a:solidFill>
                <a:schemeClr val="tx1">
                  <a:lumMod val="15000"/>
                  <a:lumOff val="85000"/>
                  <a:alpha val="32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tr-TR"/>
          </a:p>
        </c:txPr>
        <c:crossAx val="-1425682944"/>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tr-T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Toplam!$B$1</c:f>
              <c:strCache>
                <c:ptCount val="1"/>
                <c:pt idx="0">
                  <c:v>Yayın Sayısı</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cat>
            <c:strRef>
              <c:f>Toplam!$A$2:$A$11</c:f>
              <c:strCache>
                <c:ptCount val="10"/>
                <c:pt idx="0">
                  <c:v>İSTANBUL </c:v>
                </c:pt>
                <c:pt idx="1">
                  <c:v>HACETTEPE </c:v>
                </c:pt>
                <c:pt idx="2">
                  <c:v>GAZİ </c:v>
                </c:pt>
                <c:pt idx="3">
                  <c:v>ANKARA </c:v>
                </c:pt>
                <c:pt idx="4">
                  <c:v>ODTÜ</c:v>
                </c:pt>
                <c:pt idx="5">
                  <c:v>ITÜ</c:v>
                </c:pt>
                <c:pt idx="6">
                  <c:v>ERCİYES </c:v>
                </c:pt>
                <c:pt idx="7">
                  <c:v>BOĞAZİÇİ </c:v>
                </c:pt>
                <c:pt idx="8">
                  <c:v>GEBZE TEKNİK </c:v>
                </c:pt>
                <c:pt idx="9">
                  <c:v>İYTÜ</c:v>
                </c:pt>
              </c:strCache>
            </c:strRef>
          </c:cat>
          <c:val>
            <c:numRef>
              <c:f>Toplam!$B$2:$B$11</c:f>
              <c:numCache>
                <c:formatCode>General</c:formatCode>
                <c:ptCount val="10"/>
                <c:pt idx="0">
                  <c:v>10213</c:v>
                </c:pt>
                <c:pt idx="1">
                  <c:v>9215</c:v>
                </c:pt>
                <c:pt idx="2">
                  <c:v>7558</c:v>
                </c:pt>
                <c:pt idx="3">
                  <c:v>7486</c:v>
                </c:pt>
                <c:pt idx="4">
                  <c:v>6882</c:v>
                </c:pt>
                <c:pt idx="5">
                  <c:v>6418</c:v>
                </c:pt>
                <c:pt idx="6">
                  <c:v>4713</c:v>
                </c:pt>
                <c:pt idx="7">
                  <c:v>3843</c:v>
                </c:pt>
                <c:pt idx="8">
                  <c:v>1701</c:v>
                </c:pt>
                <c:pt idx="9">
                  <c:v>1604</c:v>
                </c:pt>
              </c:numCache>
            </c:numRef>
          </c:val>
          <c:extLst>
            <c:ext xmlns:c16="http://schemas.microsoft.com/office/drawing/2014/chart" uri="{C3380CC4-5D6E-409C-BE32-E72D297353CC}">
              <c16:uniqueId val="{00000000-6062-4467-8D5D-CEB0035A4DEC}"/>
            </c:ext>
          </c:extLst>
        </c:ser>
        <c:ser>
          <c:idx val="1"/>
          <c:order val="1"/>
          <c:tx>
            <c:strRef>
              <c:f>Toplam!$C$1</c:f>
              <c:strCache>
                <c:ptCount val="1"/>
                <c:pt idx="0">
                  <c:v>Atıf Sayısı</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cat>
            <c:strRef>
              <c:f>Toplam!$A$2:$A$11</c:f>
              <c:strCache>
                <c:ptCount val="10"/>
                <c:pt idx="0">
                  <c:v>İSTANBUL </c:v>
                </c:pt>
                <c:pt idx="1">
                  <c:v>HACETTEPE </c:v>
                </c:pt>
                <c:pt idx="2">
                  <c:v>GAZİ </c:v>
                </c:pt>
                <c:pt idx="3">
                  <c:v>ANKARA </c:v>
                </c:pt>
                <c:pt idx="4">
                  <c:v>ODTÜ</c:v>
                </c:pt>
                <c:pt idx="5">
                  <c:v>ITÜ</c:v>
                </c:pt>
                <c:pt idx="6">
                  <c:v>ERCİYES </c:v>
                </c:pt>
                <c:pt idx="7">
                  <c:v>BOĞAZİÇİ </c:v>
                </c:pt>
                <c:pt idx="8">
                  <c:v>GEBZE TEKNİK </c:v>
                </c:pt>
                <c:pt idx="9">
                  <c:v>İYTÜ</c:v>
                </c:pt>
              </c:strCache>
            </c:strRef>
          </c:cat>
          <c:val>
            <c:numRef>
              <c:f>Toplam!$C$2:$C$11</c:f>
              <c:numCache>
                <c:formatCode>General</c:formatCode>
                <c:ptCount val="10"/>
                <c:pt idx="0">
                  <c:v>66128</c:v>
                </c:pt>
                <c:pt idx="1">
                  <c:v>75633</c:v>
                </c:pt>
                <c:pt idx="2">
                  <c:v>50251</c:v>
                </c:pt>
                <c:pt idx="3">
                  <c:v>59783</c:v>
                </c:pt>
                <c:pt idx="4">
                  <c:v>73562</c:v>
                </c:pt>
                <c:pt idx="5">
                  <c:v>70680</c:v>
                </c:pt>
                <c:pt idx="6">
                  <c:v>31059</c:v>
                </c:pt>
                <c:pt idx="7">
                  <c:v>61867</c:v>
                </c:pt>
                <c:pt idx="8">
                  <c:v>10847</c:v>
                </c:pt>
                <c:pt idx="9">
                  <c:v>23208</c:v>
                </c:pt>
              </c:numCache>
            </c:numRef>
          </c:val>
          <c:extLst>
            <c:ext xmlns:c16="http://schemas.microsoft.com/office/drawing/2014/chart" uri="{C3380CC4-5D6E-409C-BE32-E72D297353CC}">
              <c16:uniqueId val="{00000001-6062-4467-8D5D-CEB0035A4DEC}"/>
            </c:ext>
          </c:extLst>
        </c:ser>
        <c:dLbls>
          <c:showLegendKey val="0"/>
          <c:showVal val="0"/>
          <c:showCatName val="0"/>
          <c:showSerName val="0"/>
          <c:showPercent val="0"/>
          <c:showBubbleSize val="0"/>
        </c:dLbls>
        <c:gapWidth val="65"/>
        <c:shape val="box"/>
        <c:axId val="-1425684576"/>
        <c:axId val="-1425692192"/>
        <c:axId val="0"/>
      </c:bar3DChart>
      <c:catAx>
        <c:axId val="-142568457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tr-TR"/>
          </a:p>
        </c:txPr>
        <c:crossAx val="-1425692192"/>
        <c:crosses val="autoZero"/>
        <c:auto val="1"/>
        <c:lblAlgn val="ctr"/>
        <c:lblOffset val="100"/>
        <c:noMultiLvlLbl val="0"/>
      </c:catAx>
      <c:valAx>
        <c:axId val="-1425692192"/>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tr-TR"/>
          </a:p>
        </c:txPr>
        <c:crossAx val="-142568457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tr-T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Sayfa2!$M$1</c:f>
              <c:strCache>
                <c:ptCount val="1"/>
                <c:pt idx="0">
                  <c:v>Öğr. Elemanı Say. Ort.</c:v>
                </c:pt>
              </c:strCache>
            </c:strRef>
          </c:tx>
          <c:spPr>
            <a:gradFill>
              <a:gsLst>
                <a:gs pos="100000">
                  <a:schemeClr val="accent1">
                    <a:alpha val="0"/>
                  </a:schemeClr>
                </a:gs>
                <a:gs pos="50000">
                  <a:schemeClr val="accent1"/>
                </a:gs>
              </a:gsLst>
              <a:lin ang="5400000" scaled="0"/>
            </a:gradFill>
            <a:ln>
              <a:noFill/>
            </a:ln>
            <a:effectLst/>
            <a:sp3d/>
          </c:spPr>
          <c:invertIfNegative val="0"/>
          <c:cat>
            <c:strRef>
              <c:f>Sayfa2!$L$2:$L$11</c:f>
              <c:strCache>
                <c:ptCount val="10"/>
                <c:pt idx="0">
                  <c:v>HACETTEPE </c:v>
                </c:pt>
                <c:pt idx="1">
                  <c:v>GAZİ </c:v>
                </c:pt>
                <c:pt idx="2">
                  <c:v>ANKARA</c:v>
                </c:pt>
                <c:pt idx="3">
                  <c:v>ODTÜ</c:v>
                </c:pt>
                <c:pt idx="4">
                  <c:v>İSTANBUL</c:v>
                </c:pt>
                <c:pt idx="5">
                  <c:v>İTÜ</c:v>
                </c:pt>
                <c:pt idx="6">
                  <c:v>ERCİYES</c:v>
                </c:pt>
                <c:pt idx="7">
                  <c:v>BOĞAZİÇİ </c:v>
                </c:pt>
                <c:pt idx="8">
                  <c:v>GEBZE TEKNİK </c:v>
                </c:pt>
                <c:pt idx="9">
                  <c:v>İYTE</c:v>
                </c:pt>
              </c:strCache>
            </c:strRef>
          </c:cat>
          <c:val>
            <c:numRef>
              <c:f>Sayfa2!$M$2:$M$11</c:f>
              <c:numCache>
                <c:formatCode>General</c:formatCode>
                <c:ptCount val="10"/>
                <c:pt idx="0">
                  <c:v>3715</c:v>
                </c:pt>
                <c:pt idx="1">
                  <c:v>4066</c:v>
                </c:pt>
                <c:pt idx="2">
                  <c:v>3686</c:v>
                </c:pt>
                <c:pt idx="3">
                  <c:v>2276</c:v>
                </c:pt>
                <c:pt idx="4">
                  <c:v>5368</c:v>
                </c:pt>
                <c:pt idx="5">
                  <c:v>2209</c:v>
                </c:pt>
                <c:pt idx="6">
                  <c:v>2254</c:v>
                </c:pt>
                <c:pt idx="7">
                  <c:v>1040</c:v>
                </c:pt>
                <c:pt idx="8">
                  <c:v>437</c:v>
                </c:pt>
                <c:pt idx="9">
                  <c:v>528</c:v>
                </c:pt>
              </c:numCache>
            </c:numRef>
          </c:val>
          <c:extLst>
            <c:ext xmlns:c16="http://schemas.microsoft.com/office/drawing/2014/chart" uri="{C3380CC4-5D6E-409C-BE32-E72D297353CC}">
              <c16:uniqueId val="{00000000-5754-4CE2-81EE-770D47781A41}"/>
            </c:ext>
          </c:extLst>
        </c:ser>
        <c:ser>
          <c:idx val="1"/>
          <c:order val="1"/>
          <c:tx>
            <c:strRef>
              <c:f>Sayfa2!$N$1</c:f>
              <c:strCache>
                <c:ptCount val="1"/>
                <c:pt idx="0">
                  <c:v>Yayın Sayısı Ort.</c:v>
                </c:pt>
              </c:strCache>
            </c:strRef>
          </c:tx>
          <c:spPr>
            <a:gradFill>
              <a:gsLst>
                <a:gs pos="100000">
                  <a:schemeClr val="accent2">
                    <a:alpha val="0"/>
                  </a:schemeClr>
                </a:gs>
                <a:gs pos="50000">
                  <a:schemeClr val="accent2"/>
                </a:gs>
              </a:gsLst>
              <a:lin ang="5400000" scaled="0"/>
            </a:gradFill>
            <a:ln>
              <a:noFill/>
            </a:ln>
            <a:effectLst/>
            <a:sp3d/>
          </c:spPr>
          <c:invertIfNegative val="0"/>
          <c:cat>
            <c:strRef>
              <c:f>Sayfa2!$L$2:$L$11</c:f>
              <c:strCache>
                <c:ptCount val="10"/>
                <c:pt idx="0">
                  <c:v>HACETTEPE </c:v>
                </c:pt>
                <c:pt idx="1">
                  <c:v>GAZİ </c:v>
                </c:pt>
                <c:pt idx="2">
                  <c:v>ANKARA</c:v>
                </c:pt>
                <c:pt idx="3">
                  <c:v>ODTÜ</c:v>
                </c:pt>
                <c:pt idx="4">
                  <c:v>İSTANBUL</c:v>
                </c:pt>
                <c:pt idx="5">
                  <c:v>İTÜ</c:v>
                </c:pt>
                <c:pt idx="6">
                  <c:v>ERCİYES</c:v>
                </c:pt>
                <c:pt idx="7">
                  <c:v>BOĞAZİÇİ </c:v>
                </c:pt>
                <c:pt idx="8">
                  <c:v>GEBZE TEKNİK </c:v>
                </c:pt>
                <c:pt idx="9">
                  <c:v>İYTE</c:v>
                </c:pt>
              </c:strCache>
            </c:strRef>
          </c:cat>
          <c:val>
            <c:numRef>
              <c:f>Sayfa2!$N$2:$N$11</c:f>
              <c:numCache>
                <c:formatCode>General</c:formatCode>
                <c:ptCount val="10"/>
                <c:pt idx="0">
                  <c:v>1535</c:v>
                </c:pt>
                <c:pt idx="1">
                  <c:v>1259</c:v>
                </c:pt>
                <c:pt idx="2">
                  <c:v>1247</c:v>
                </c:pt>
                <c:pt idx="3">
                  <c:v>1147</c:v>
                </c:pt>
                <c:pt idx="4">
                  <c:v>1072</c:v>
                </c:pt>
                <c:pt idx="5">
                  <c:v>1069</c:v>
                </c:pt>
                <c:pt idx="6">
                  <c:v>785</c:v>
                </c:pt>
                <c:pt idx="7">
                  <c:v>640</c:v>
                </c:pt>
                <c:pt idx="8">
                  <c:v>283</c:v>
                </c:pt>
                <c:pt idx="9">
                  <c:v>267</c:v>
                </c:pt>
              </c:numCache>
            </c:numRef>
          </c:val>
          <c:extLst>
            <c:ext xmlns:c16="http://schemas.microsoft.com/office/drawing/2014/chart" uri="{C3380CC4-5D6E-409C-BE32-E72D297353CC}">
              <c16:uniqueId val="{00000001-5754-4CE2-81EE-770D47781A41}"/>
            </c:ext>
          </c:extLst>
        </c:ser>
        <c:ser>
          <c:idx val="2"/>
          <c:order val="2"/>
          <c:tx>
            <c:strRef>
              <c:f>Sayfa2!$O$1</c:f>
              <c:strCache>
                <c:ptCount val="1"/>
                <c:pt idx="0">
                  <c:v>Öğr. Elemanı Başına Düşen Yayın Sayısı Ort.</c:v>
                </c:pt>
              </c:strCache>
            </c:strRef>
          </c:tx>
          <c:spPr>
            <a:gradFill>
              <a:gsLst>
                <a:gs pos="100000">
                  <a:schemeClr val="accent3">
                    <a:alpha val="0"/>
                  </a:schemeClr>
                </a:gs>
                <a:gs pos="50000">
                  <a:schemeClr val="accent3"/>
                </a:gs>
              </a:gsLst>
              <a:lin ang="5400000" scaled="0"/>
            </a:gradFill>
            <a:ln>
              <a:noFill/>
            </a:ln>
            <a:effectLst/>
            <a:sp3d/>
          </c:spPr>
          <c:invertIfNegative val="0"/>
          <c:cat>
            <c:strRef>
              <c:f>Sayfa2!$L$2:$L$11</c:f>
              <c:strCache>
                <c:ptCount val="10"/>
                <c:pt idx="0">
                  <c:v>HACETTEPE </c:v>
                </c:pt>
                <c:pt idx="1">
                  <c:v>GAZİ </c:v>
                </c:pt>
                <c:pt idx="2">
                  <c:v>ANKARA</c:v>
                </c:pt>
                <c:pt idx="3">
                  <c:v>ODTÜ</c:v>
                </c:pt>
                <c:pt idx="4">
                  <c:v>İSTANBUL</c:v>
                </c:pt>
                <c:pt idx="5">
                  <c:v>İTÜ</c:v>
                </c:pt>
                <c:pt idx="6">
                  <c:v>ERCİYES</c:v>
                </c:pt>
                <c:pt idx="7">
                  <c:v>BOĞAZİÇİ </c:v>
                </c:pt>
                <c:pt idx="8">
                  <c:v>GEBZE TEKNİK </c:v>
                </c:pt>
                <c:pt idx="9">
                  <c:v>İYTE</c:v>
                </c:pt>
              </c:strCache>
            </c:strRef>
          </c:cat>
          <c:val>
            <c:numRef>
              <c:f>Sayfa2!$O$2:$O$11</c:f>
              <c:numCache>
                <c:formatCode>0.00</c:formatCode>
                <c:ptCount val="10"/>
                <c:pt idx="0">
                  <c:v>0.41318977119784656</c:v>
                </c:pt>
                <c:pt idx="1">
                  <c:v>0.30964092474176097</c:v>
                </c:pt>
                <c:pt idx="2">
                  <c:v>0.3383071079761259</c:v>
                </c:pt>
                <c:pt idx="3">
                  <c:v>0.50395430579964851</c:v>
                </c:pt>
                <c:pt idx="4">
                  <c:v>0.19970193740685543</c:v>
                </c:pt>
                <c:pt idx="5">
                  <c:v>0.48392937980986872</c:v>
                </c:pt>
                <c:pt idx="6">
                  <c:v>0.34826974267968058</c:v>
                </c:pt>
                <c:pt idx="7">
                  <c:v>0.61538461538461542</c:v>
                </c:pt>
                <c:pt idx="8">
                  <c:v>0.64759725400457668</c:v>
                </c:pt>
                <c:pt idx="9">
                  <c:v>0.50568181818181823</c:v>
                </c:pt>
              </c:numCache>
            </c:numRef>
          </c:val>
          <c:extLst>
            <c:ext xmlns:c16="http://schemas.microsoft.com/office/drawing/2014/chart" uri="{C3380CC4-5D6E-409C-BE32-E72D297353CC}">
              <c16:uniqueId val="{00000002-5754-4CE2-81EE-770D47781A41}"/>
            </c:ext>
          </c:extLst>
        </c:ser>
        <c:dLbls>
          <c:showLegendKey val="0"/>
          <c:showVal val="0"/>
          <c:showCatName val="0"/>
          <c:showSerName val="0"/>
          <c:showPercent val="0"/>
          <c:showBubbleSize val="0"/>
        </c:dLbls>
        <c:gapWidth val="150"/>
        <c:gapDepth val="0"/>
        <c:shape val="box"/>
        <c:axId val="-1425684032"/>
        <c:axId val="-1425681312"/>
        <c:axId val="0"/>
      </c:bar3DChart>
      <c:catAx>
        <c:axId val="-14256840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crossAx val="-1425681312"/>
        <c:crosses val="autoZero"/>
        <c:auto val="1"/>
        <c:lblAlgn val="ctr"/>
        <c:lblOffset val="100"/>
        <c:noMultiLvlLbl val="0"/>
      </c:catAx>
      <c:valAx>
        <c:axId val="-142568131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425684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solidFill>
        <a:schemeClr val="accent2">
          <a:lumMod val="75000"/>
        </a:schemeClr>
      </a:solidFill>
    </a:ln>
    <a:effectLst>
      <a:glow rad="63500">
        <a:schemeClr val="accent1">
          <a:satMod val="175000"/>
          <a:alpha val="40000"/>
        </a:schemeClr>
      </a:glow>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dLbl>
              <c:idx val="9"/>
              <c:layout>
                <c:manualLayout>
                  <c:x val="0"/>
                  <c:y val="-2.87863058782997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9F7-4E67-BC9D-A1B803C00E9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Sayfa1!$H$2:$H$11</c:f>
              <c:strCache>
                <c:ptCount val="10"/>
                <c:pt idx="0">
                  <c:v>GEBZE TEKNİK </c:v>
                </c:pt>
                <c:pt idx="1">
                  <c:v>ODTÜ</c:v>
                </c:pt>
                <c:pt idx="2">
                  <c:v>İYTE</c:v>
                </c:pt>
                <c:pt idx="3">
                  <c:v>İTÜ</c:v>
                </c:pt>
                <c:pt idx="4">
                  <c:v>ANKARA </c:v>
                </c:pt>
                <c:pt idx="5">
                  <c:v>BOĞAZİÇİ </c:v>
                </c:pt>
                <c:pt idx="6">
                  <c:v>HACETTEPE</c:v>
                </c:pt>
                <c:pt idx="7">
                  <c:v>GAZİ </c:v>
                </c:pt>
                <c:pt idx="8">
                  <c:v>İSTANBUL </c:v>
                </c:pt>
                <c:pt idx="9">
                  <c:v>ERCİYES </c:v>
                </c:pt>
              </c:strCache>
            </c:strRef>
          </c:cat>
          <c:val>
            <c:numRef>
              <c:f>Sayfa1!$I$2:$I$11</c:f>
              <c:numCache>
                <c:formatCode>General</c:formatCode>
                <c:ptCount val="10"/>
                <c:pt idx="0">
                  <c:v>13</c:v>
                </c:pt>
                <c:pt idx="1">
                  <c:v>11.33</c:v>
                </c:pt>
                <c:pt idx="2">
                  <c:v>9</c:v>
                </c:pt>
                <c:pt idx="3">
                  <c:v>8.73</c:v>
                </c:pt>
                <c:pt idx="4">
                  <c:v>8.09</c:v>
                </c:pt>
                <c:pt idx="5">
                  <c:v>8</c:v>
                </c:pt>
                <c:pt idx="6">
                  <c:v>7</c:v>
                </c:pt>
                <c:pt idx="7">
                  <c:v>6.12</c:v>
                </c:pt>
                <c:pt idx="8">
                  <c:v>4.5</c:v>
                </c:pt>
                <c:pt idx="9">
                  <c:v>2.2599999999999998</c:v>
                </c:pt>
              </c:numCache>
            </c:numRef>
          </c:val>
          <c:extLst>
            <c:ext xmlns:c16="http://schemas.microsoft.com/office/drawing/2014/chart" uri="{C3380CC4-5D6E-409C-BE32-E72D297353CC}">
              <c16:uniqueId val="{00000001-D9F7-4E67-BC9D-A1B803C00E92}"/>
            </c:ext>
          </c:extLst>
        </c:ser>
        <c:dLbls>
          <c:showLegendKey val="0"/>
          <c:showVal val="1"/>
          <c:showCatName val="0"/>
          <c:showSerName val="0"/>
          <c:showPercent val="0"/>
          <c:showBubbleSize val="0"/>
        </c:dLbls>
        <c:gapWidth val="65"/>
        <c:shape val="box"/>
        <c:axId val="-1425680768"/>
        <c:axId val="-1425687840"/>
        <c:axId val="0"/>
      </c:bar3DChart>
      <c:catAx>
        <c:axId val="-1425680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tr-TR"/>
          </a:p>
        </c:txPr>
        <c:crossAx val="-1425687840"/>
        <c:crosses val="autoZero"/>
        <c:auto val="1"/>
        <c:lblAlgn val="ctr"/>
        <c:lblOffset val="100"/>
        <c:noMultiLvlLbl val="0"/>
      </c:catAx>
      <c:valAx>
        <c:axId val="-142568784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tr-TR"/>
          </a:p>
        </c:txPr>
        <c:crossAx val="-1425680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tx>
            <c:strRef>
              <c:f>'q1-q4'!$B$14</c:f>
              <c:strCache>
                <c:ptCount val="1"/>
                <c:pt idx="0">
                  <c:v>%  Q1 Journals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'q1-q4'!$A$15:$A$24</c:f>
              <c:strCache>
                <c:ptCount val="10"/>
                <c:pt idx="0">
                  <c:v>ODTÜ</c:v>
                </c:pt>
                <c:pt idx="1">
                  <c:v>İYTÜ</c:v>
                </c:pt>
                <c:pt idx="2">
                  <c:v>İTÜ</c:v>
                </c:pt>
                <c:pt idx="3">
                  <c:v>İSTANBUL </c:v>
                </c:pt>
                <c:pt idx="4">
                  <c:v>HACETTEPE </c:v>
                </c:pt>
                <c:pt idx="5">
                  <c:v>GEBZE TEKNİK </c:v>
                </c:pt>
                <c:pt idx="6">
                  <c:v>GAZİ </c:v>
                </c:pt>
                <c:pt idx="7">
                  <c:v>ERCİYES </c:v>
                </c:pt>
                <c:pt idx="8">
                  <c:v>BOĞAZİÇİ </c:v>
                </c:pt>
                <c:pt idx="9">
                  <c:v>ANKARA </c:v>
                </c:pt>
              </c:strCache>
            </c:strRef>
          </c:cat>
          <c:val>
            <c:numRef>
              <c:f>'q1-q4'!$B$15:$B$24</c:f>
              <c:numCache>
                <c:formatCode>General</c:formatCode>
                <c:ptCount val="10"/>
                <c:pt idx="0">
                  <c:v>44.65</c:v>
                </c:pt>
                <c:pt idx="1">
                  <c:v>57.65</c:v>
                </c:pt>
                <c:pt idx="2">
                  <c:v>45.63</c:v>
                </c:pt>
                <c:pt idx="3">
                  <c:v>19.87</c:v>
                </c:pt>
                <c:pt idx="4">
                  <c:v>25.03</c:v>
                </c:pt>
                <c:pt idx="5">
                  <c:v>32.47</c:v>
                </c:pt>
                <c:pt idx="6">
                  <c:v>22.13</c:v>
                </c:pt>
                <c:pt idx="7">
                  <c:v>18.84</c:v>
                </c:pt>
                <c:pt idx="8">
                  <c:v>58.75</c:v>
                </c:pt>
                <c:pt idx="9">
                  <c:v>25.69</c:v>
                </c:pt>
              </c:numCache>
            </c:numRef>
          </c:val>
          <c:extLst>
            <c:ext xmlns:c16="http://schemas.microsoft.com/office/drawing/2014/chart" uri="{C3380CC4-5D6E-409C-BE32-E72D297353CC}">
              <c16:uniqueId val="{00000000-D58D-4CD1-AB2A-AAF68A2174E7}"/>
            </c:ext>
          </c:extLst>
        </c:ser>
        <c:ser>
          <c:idx val="1"/>
          <c:order val="1"/>
          <c:tx>
            <c:strRef>
              <c:f>'q1-q4'!$C$14</c:f>
              <c:strCache>
                <c:ptCount val="1"/>
                <c:pt idx="0">
                  <c:v>%  Q2 Journals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'q1-q4'!$A$15:$A$24</c:f>
              <c:strCache>
                <c:ptCount val="10"/>
                <c:pt idx="0">
                  <c:v>ODTÜ</c:v>
                </c:pt>
                <c:pt idx="1">
                  <c:v>İYTÜ</c:v>
                </c:pt>
                <c:pt idx="2">
                  <c:v>İTÜ</c:v>
                </c:pt>
                <c:pt idx="3">
                  <c:v>İSTANBUL </c:v>
                </c:pt>
                <c:pt idx="4">
                  <c:v>HACETTEPE </c:v>
                </c:pt>
                <c:pt idx="5">
                  <c:v>GEBZE TEKNİK </c:v>
                </c:pt>
                <c:pt idx="6">
                  <c:v>GAZİ </c:v>
                </c:pt>
                <c:pt idx="7">
                  <c:v>ERCİYES </c:v>
                </c:pt>
                <c:pt idx="8">
                  <c:v>BOĞAZİÇİ </c:v>
                </c:pt>
                <c:pt idx="9">
                  <c:v>ANKARA </c:v>
                </c:pt>
              </c:strCache>
            </c:strRef>
          </c:cat>
          <c:val>
            <c:numRef>
              <c:f>'q1-q4'!$C$15:$C$24</c:f>
              <c:numCache>
                <c:formatCode>General</c:formatCode>
                <c:ptCount val="10"/>
                <c:pt idx="0">
                  <c:v>26.3</c:v>
                </c:pt>
                <c:pt idx="1">
                  <c:v>20.43</c:v>
                </c:pt>
                <c:pt idx="2">
                  <c:v>23.67</c:v>
                </c:pt>
                <c:pt idx="3">
                  <c:v>22</c:v>
                </c:pt>
                <c:pt idx="4">
                  <c:v>22.82</c:v>
                </c:pt>
                <c:pt idx="5">
                  <c:v>29.65</c:v>
                </c:pt>
                <c:pt idx="6">
                  <c:v>20.2</c:v>
                </c:pt>
                <c:pt idx="7">
                  <c:v>22.3</c:v>
                </c:pt>
                <c:pt idx="8">
                  <c:v>21.5</c:v>
                </c:pt>
                <c:pt idx="9">
                  <c:v>19.25</c:v>
                </c:pt>
              </c:numCache>
            </c:numRef>
          </c:val>
          <c:extLst>
            <c:ext xmlns:c16="http://schemas.microsoft.com/office/drawing/2014/chart" uri="{C3380CC4-5D6E-409C-BE32-E72D297353CC}">
              <c16:uniqueId val="{00000001-D58D-4CD1-AB2A-AAF68A2174E7}"/>
            </c:ext>
          </c:extLst>
        </c:ser>
        <c:ser>
          <c:idx val="2"/>
          <c:order val="2"/>
          <c:tx>
            <c:strRef>
              <c:f>'q1-q4'!$D$14</c:f>
              <c:strCache>
                <c:ptCount val="1"/>
                <c:pt idx="0">
                  <c:v>%  Q3 Journals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'q1-q4'!$A$15:$A$24</c:f>
              <c:strCache>
                <c:ptCount val="10"/>
                <c:pt idx="0">
                  <c:v>ODTÜ</c:v>
                </c:pt>
                <c:pt idx="1">
                  <c:v>İYTÜ</c:v>
                </c:pt>
                <c:pt idx="2">
                  <c:v>İTÜ</c:v>
                </c:pt>
                <c:pt idx="3">
                  <c:v>İSTANBUL </c:v>
                </c:pt>
                <c:pt idx="4">
                  <c:v>HACETTEPE </c:v>
                </c:pt>
                <c:pt idx="5">
                  <c:v>GEBZE TEKNİK </c:v>
                </c:pt>
                <c:pt idx="6">
                  <c:v>GAZİ </c:v>
                </c:pt>
                <c:pt idx="7">
                  <c:v>ERCİYES </c:v>
                </c:pt>
                <c:pt idx="8">
                  <c:v>BOĞAZİÇİ </c:v>
                </c:pt>
                <c:pt idx="9">
                  <c:v>ANKARA </c:v>
                </c:pt>
              </c:strCache>
            </c:strRef>
          </c:cat>
          <c:val>
            <c:numRef>
              <c:f>'q1-q4'!$D$15:$D$24</c:f>
              <c:numCache>
                <c:formatCode>General</c:formatCode>
                <c:ptCount val="10"/>
                <c:pt idx="0">
                  <c:v>16.21</c:v>
                </c:pt>
                <c:pt idx="1">
                  <c:v>12.32</c:v>
                </c:pt>
                <c:pt idx="2">
                  <c:v>17</c:v>
                </c:pt>
                <c:pt idx="3">
                  <c:v>24.87</c:v>
                </c:pt>
                <c:pt idx="4">
                  <c:v>22.64</c:v>
                </c:pt>
                <c:pt idx="5">
                  <c:v>21.83</c:v>
                </c:pt>
                <c:pt idx="6">
                  <c:v>23.86</c:v>
                </c:pt>
                <c:pt idx="7">
                  <c:v>26.75</c:v>
                </c:pt>
                <c:pt idx="8">
                  <c:v>11.54</c:v>
                </c:pt>
                <c:pt idx="9">
                  <c:v>21.52</c:v>
                </c:pt>
              </c:numCache>
            </c:numRef>
          </c:val>
          <c:extLst>
            <c:ext xmlns:c16="http://schemas.microsoft.com/office/drawing/2014/chart" uri="{C3380CC4-5D6E-409C-BE32-E72D297353CC}">
              <c16:uniqueId val="{00000002-D58D-4CD1-AB2A-AAF68A2174E7}"/>
            </c:ext>
          </c:extLst>
        </c:ser>
        <c:ser>
          <c:idx val="3"/>
          <c:order val="3"/>
          <c:tx>
            <c:strRef>
              <c:f>'q1-q4'!$E$14</c:f>
              <c:strCache>
                <c:ptCount val="1"/>
                <c:pt idx="0">
                  <c:v>% Q4 Journals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'q1-q4'!$A$15:$A$24</c:f>
              <c:strCache>
                <c:ptCount val="10"/>
                <c:pt idx="0">
                  <c:v>ODTÜ</c:v>
                </c:pt>
                <c:pt idx="1">
                  <c:v>İYTÜ</c:v>
                </c:pt>
                <c:pt idx="2">
                  <c:v>İTÜ</c:v>
                </c:pt>
                <c:pt idx="3">
                  <c:v>İSTANBUL </c:v>
                </c:pt>
                <c:pt idx="4">
                  <c:v>HACETTEPE </c:v>
                </c:pt>
                <c:pt idx="5">
                  <c:v>GEBZE TEKNİK </c:v>
                </c:pt>
                <c:pt idx="6">
                  <c:v>GAZİ </c:v>
                </c:pt>
                <c:pt idx="7">
                  <c:v>ERCİYES </c:v>
                </c:pt>
                <c:pt idx="8">
                  <c:v>BOĞAZİÇİ </c:v>
                </c:pt>
                <c:pt idx="9">
                  <c:v>ANKARA </c:v>
                </c:pt>
              </c:strCache>
            </c:strRef>
          </c:cat>
          <c:val>
            <c:numRef>
              <c:f>'q1-q4'!$E$15:$E$24</c:f>
              <c:numCache>
                <c:formatCode>General</c:formatCode>
                <c:ptCount val="10"/>
                <c:pt idx="0">
                  <c:v>12.84</c:v>
                </c:pt>
                <c:pt idx="1">
                  <c:v>9.6</c:v>
                </c:pt>
                <c:pt idx="2">
                  <c:v>13.7</c:v>
                </c:pt>
                <c:pt idx="3">
                  <c:v>33.26</c:v>
                </c:pt>
                <c:pt idx="4">
                  <c:v>29.5</c:v>
                </c:pt>
                <c:pt idx="5">
                  <c:v>16.059999999999999</c:v>
                </c:pt>
                <c:pt idx="6">
                  <c:v>33.81</c:v>
                </c:pt>
                <c:pt idx="7">
                  <c:v>32.119999999999997</c:v>
                </c:pt>
                <c:pt idx="8">
                  <c:v>8.2100000000000009</c:v>
                </c:pt>
                <c:pt idx="9">
                  <c:v>33.54</c:v>
                </c:pt>
              </c:numCache>
            </c:numRef>
          </c:val>
          <c:extLst>
            <c:ext xmlns:c16="http://schemas.microsoft.com/office/drawing/2014/chart" uri="{C3380CC4-5D6E-409C-BE32-E72D297353CC}">
              <c16:uniqueId val="{00000003-D58D-4CD1-AB2A-AAF68A2174E7}"/>
            </c:ext>
          </c:extLst>
        </c:ser>
        <c:dLbls>
          <c:showLegendKey val="0"/>
          <c:showVal val="0"/>
          <c:showCatName val="0"/>
          <c:showSerName val="0"/>
          <c:showPercent val="0"/>
          <c:showBubbleSize val="0"/>
        </c:dLbls>
        <c:gapWidth val="150"/>
        <c:shape val="box"/>
        <c:axId val="-1425682400"/>
        <c:axId val="-1425691104"/>
        <c:axId val="0"/>
      </c:bar3DChart>
      <c:catAx>
        <c:axId val="-14256824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tr-TR"/>
          </a:p>
        </c:txPr>
        <c:crossAx val="-1425691104"/>
        <c:crosses val="autoZero"/>
        <c:auto val="1"/>
        <c:lblAlgn val="ctr"/>
        <c:lblOffset val="100"/>
        <c:noMultiLvlLbl val="0"/>
      </c:catAx>
      <c:valAx>
        <c:axId val="-1425691104"/>
        <c:scaling>
          <c:orientation val="minMax"/>
        </c:scaling>
        <c:delete val="0"/>
        <c:axPos val="b"/>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1425682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tr-TR"/>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tr-T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Sayfa1!$B$1</c:f>
              <c:strCache>
                <c:ptCount val="1"/>
                <c:pt idx="0">
                  <c:v>TemelBilimler</c:v>
                </c:pt>
              </c:strCache>
            </c:strRef>
          </c:tx>
          <c:spPr>
            <a:solidFill>
              <a:srgbClr val="00B0F0">
                <a:alpha val="67000"/>
              </a:srgbClr>
            </a:soli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Sayfa1!$B$2:$B$11</c:f>
              <c:numCache>
                <c:formatCode>General</c:formatCode>
                <c:ptCount val="10"/>
                <c:pt idx="0">
                  <c:v>3509</c:v>
                </c:pt>
                <c:pt idx="1">
                  <c:v>1085</c:v>
                </c:pt>
                <c:pt idx="2">
                  <c:v>3224</c:v>
                </c:pt>
                <c:pt idx="3">
                  <c:v>2454</c:v>
                </c:pt>
                <c:pt idx="4">
                  <c:v>2292</c:v>
                </c:pt>
                <c:pt idx="5">
                  <c:v>1088</c:v>
                </c:pt>
                <c:pt idx="6">
                  <c:v>2558</c:v>
                </c:pt>
                <c:pt idx="7">
                  <c:v>1402</c:v>
                </c:pt>
                <c:pt idx="8">
                  <c:v>2162</c:v>
                </c:pt>
                <c:pt idx="9">
                  <c:v>2854</c:v>
                </c:pt>
              </c:numCache>
            </c:numRef>
          </c:val>
          <c:extLst>
            <c:ext xmlns:c16="http://schemas.microsoft.com/office/drawing/2014/chart" uri="{C3380CC4-5D6E-409C-BE32-E72D297353CC}">
              <c16:uniqueId val="{00000000-D379-4592-B199-0B5D97222B24}"/>
            </c:ext>
          </c:extLst>
        </c:ser>
        <c:ser>
          <c:idx val="1"/>
          <c:order val="1"/>
          <c:tx>
            <c:strRef>
              <c:f>Sayfa1!$C$1</c:f>
              <c:strCache>
                <c:ptCount val="1"/>
                <c:pt idx="0">
                  <c:v>Tıbbi Bilimler</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Sayfa1!$C$2:$C$11</c:f>
              <c:numCache>
                <c:formatCode>General</c:formatCode>
                <c:ptCount val="10"/>
                <c:pt idx="0">
                  <c:v>472</c:v>
                </c:pt>
                <c:pt idx="1">
                  <c:v>156</c:v>
                </c:pt>
                <c:pt idx="2">
                  <c:v>337</c:v>
                </c:pt>
                <c:pt idx="3">
                  <c:v>5834</c:v>
                </c:pt>
                <c:pt idx="4">
                  <c:v>4745</c:v>
                </c:pt>
                <c:pt idx="5">
                  <c:v>161</c:v>
                </c:pt>
                <c:pt idx="6">
                  <c:v>2711</c:v>
                </c:pt>
                <c:pt idx="7">
                  <c:v>1854</c:v>
                </c:pt>
                <c:pt idx="8">
                  <c:v>372</c:v>
                </c:pt>
                <c:pt idx="9">
                  <c:v>2796</c:v>
                </c:pt>
              </c:numCache>
            </c:numRef>
          </c:val>
          <c:extLst>
            <c:ext xmlns:c16="http://schemas.microsoft.com/office/drawing/2014/chart" uri="{C3380CC4-5D6E-409C-BE32-E72D297353CC}">
              <c16:uniqueId val="{00000001-D379-4592-B199-0B5D97222B24}"/>
            </c:ext>
          </c:extLst>
        </c:ser>
        <c:ser>
          <c:idx val="2"/>
          <c:order val="2"/>
          <c:tx>
            <c:strRef>
              <c:f>Sayfa1!$D$1</c:f>
              <c:strCache>
                <c:ptCount val="1"/>
                <c:pt idx="0">
                  <c:v>Mühendislik</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Sayfa1!$D$2:$D$11</c:f>
              <c:numCache>
                <c:formatCode>General</c:formatCode>
                <c:ptCount val="10"/>
                <c:pt idx="0">
                  <c:v>3301</c:v>
                </c:pt>
                <c:pt idx="1">
                  <c:v>601</c:v>
                </c:pt>
                <c:pt idx="2">
                  <c:v>4103</c:v>
                </c:pt>
                <c:pt idx="3">
                  <c:v>1564</c:v>
                </c:pt>
                <c:pt idx="4">
                  <c:v>1802</c:v>
                </c:pt>
                <c:pt idx="5">
                  <c:v>880</c:v>
                </c:pt>
                <c:pt idx="6">
                  <c:v>2233</c:v>
                </c:pt>
                <c:pt idx="7">
                  <c:v>1311</c:v>
                </c:pt>
                <c:pt idx="8">
                  <c:v>1220</c:v>
                </c:pt>
                <c:pt idx="9">
                  <c:v>1179</c:v>
                </c:pt>
              </c:numCache>
            </c:numRef>
          </c:val>
          <c:extLst>
            <c:ext xmlns:c16="http://schemas.microsoft.com/office/drawing/2014/chart" uri="{C3380CC4-5D6E-409C-BE32-E72D297353CC}">
              <c16:uniqueId val="{00000002-D379-4592-B199-0B5D97222B24}"/>
            </c:ext>
          </c:extLst>
        </c:ser>
        <c:ser>
          <c:idx val="3"/>
          <c:order val="3"/>
          <c:tx>
            <c:strRef>
              <c:f>Sayfa1!$E$1</c:f>
              <c:strCache>
                <c:ptCount val="1"/>
                <c:pt idx="0">
                  <c:v>Sosyal Bilimler</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Sayfa1!$E$2:$E$11</c:f>
              <c:numCache>
                <c:formatCode>General</c:formatCode>
                <c:ptCount val="10"/>
                <c:pt idx="0">
                  <c:v>1118</c:v>
                </c:pt>
                <c:pt idx="1">
                  <c:v>54</c:v>
                </c:pt>
                <c:pt idx="2">
                  <c:v>488</c:v>
                </c:pt>
                <c:pt idx="3">
                  <c:v>707</c:v>
                </c:pt>
                <c:pt idx="4">
                  <c:v>1193</c:v>
                </c:pt>
                <c:pt idx="5">
                  <c:v>72</c:v>
                </c:pt>
                <c:pt idx="6">
                  <c:v>812</c:v>
                </c:pt>
                <c:pt idx="7">
                  <c:v>231</c:v>
                </c:pt>
                <c:pt idx="8">
                  <c:v>662</c:v>
                </c:pt>
                <c:pt idx="9">
                  <c:v>594</c:v>
                </c:pt>
              </c:numCache>
            </c:numRef>
          </c:val>
          <c:extLst>
            <c:ext xmlns:c16="http://schemas.microsoft.com/office/drawing/2014/chart" uri="{C3380CC4-5D6E-409C-BE32-E72D297353CC}">
              <c16:uniqueId val="{00000003-D379-4592-B199-0B5D97222B24}"/>
            </c:ext>
          </c:extLst>
        </c:ser>
        <c:ser>
          <c:idx val="4"/>
          <c:order val="4"/>
          <c:tx>
            <c:strRef>
              <c:f>Sayfa1!$F$1</c:f>
              <c:strCache>
                <c:ptCount val="1"/>
                <c:pt idx="0">
                  <c:v>Ziraat</c:v>
                </c:pt>
              </c:strCache>
            </c:strRef>
          </c:tx>
          <c:spPr>
            <a:solidFill>
              <a:srgbClr val="A50021"/>
            </a:soli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Sayfa1!$F$2:$F$11</c:f>
              <c:numCache>
                <c:formatCode>General</c:formatCode>
                <c:ptCount val="10"/>
                <c:pt idx="0">
                  <c:v>79</c:v>
                </c:pt>
                <c:pt idx="1">
                  <c:v>305</c:v>
                </c:pt>
                <c:pt idx="2">
                  <c:v>78</c:v>
                </c:pt>
                <c:pt idx="3">
                  <c:v>246</c:v>
                </c:pt>
                <c:pt idx="4">
                  <c:v>133</c:v>
                </c:pt>
                <c:pt idx="5">
                  <c:v>34</c:v>
                </c:pt>
                <c:pt idx="6">
                  <c:v>225</c:v>
                </c:pt>
                <c:pt idx="7">
                  <c:v>242</c:v>
                </c:pt>
                <c:pt idx="8">
                  <c:v>22</c:v>
                </c:pt>
                <c:pt idx="9">
                  <c:v>408</c:v>
                </c:pt>
              </c:numCache>
            </c:numRef>
          </c:val>
          <c:extLst>
            <c:ext xmlns:c16="http://schemas.microsoft.com/office/drawing/2014/chart" uri="{C3380CC4-5D6E-409C-BE32-E72D297353CC}">
              <c16:uniqueId val="{00000004-D379-4592-B199-0B5D97222B24}"/>
            </c:ext>
          </c:extLst>
        </c:ser>
        <c:ser>
          <c:idx val="5"/>
          <c:order val="5"/>
          <c:tx>
            <c:strRef>
              <c:f>Sayfa1!$G$1</c:f>
              <c:strCache>
                <c:ptCount val="1"/>
                <c:pt idx="0">
                  <c:v>Veterinerlik</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Sayfa1!$G$2:$G$11</c:f>
              <c:numCache>
                <c:formatCode>General</c:formatCode>
                <c:ptCount val="10"/>
                <c:pt idx="0">
                  <c:v>7</c:v>
                </c:pt>
                <c:pt idx="1">
                  <c:v>6</c:v>
                </c:pt>
                <c:pt idx="2">
                  <c:v>3</c:v>
                </c:pt>
                <c:pt idx="3">
                  <c:v>267</c:v>
                </c:pt>
                <c:pt idx="4">
                  <c:v>30</c:v>
                </c:pt>
                <c:pt idx="5">
                  <c:v>0</c:v>
                </c:pt>
                <c:pt idx="6">
                  <c:v>33</c:v>
                </c:pt>
                <c:pt idx="7">
                  <c:v>168</c:v>
                </c:pt>
                <c:pt idx="8">
                  <c:v>2</c:v>
                </c:pt>
                <c:pt idx="9">
                  <c:v>414</c:v>
                </c:pt>
              </c:numCache>
            </c:numRef>
          </c:val>
          <c:extLst>
            <c:ext xmlns:c16="http://schemas.microsoft.com/office/drawing/2014/chart" uri="{C3380CC4-5D6E-409C-BE32-E72D297353CC}">
              <c16:uniqueId val="{00000005-D379-4592-B199-0B5D97222B24}"/>
            </c:ext>
          </c:extLst>
        </c:ser>
        <c:ser>
          <c:idx val="6"/>
          <c:order val="6"/>
          <c:tx>
            <c:strRef>
              <c:f>Sayfa1!$H$1</c:f>
              <c:strCache>
                <c:ptCount val="1"/>
                <c:pt idx="0">
                  <c:v>Eczacılık</c:v>
                </c:pt>
              </c:strCache>
            </c:strRef>
          </c:tx>
          <c:spPr>
            <a:solidFill>
              <a:srgbClr val="FF7C80"/>
            </a:soli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Sayfa1!$H$2:$H$11</c:f>
              <c:numCache>
                <c:formatCode>General</c:formatCode>
                <c:ptCount val="10"/>
                <c:pt idx="0">
                  <c:v>87</c:v>
                </c:pt>
                <c:pt idx="1">
                  <c:v>25</c:v>
                </c:pt>
                <c:pt idx="2">
                  <c:v>19</c:v>
                </c:pt>
                <c:pt idx="3">
                  <c:v>404</c:v>
                </c:pt>
                <c:pt idx="4">
                  <c:v>448</c:v>
                </c:pt>
                <c:pt idx="5">
                  <c:v>8</c:v>
                </c:pt>
                <c:pt idx="6">
                  <c:v>337</c:v>
                </c:pt>
                <c:pt idx="7">
                  <c:v>157</c:v>
                </c:pt>
                <c:pt idx="8">
                  <c:v>19</c:v>
                </c:pt>
                <c:pt idx="9">
                  <c:v>350</c:v>
                </c:pt>
              </c:numCache>
            </c:numRef>
          </c:val>
          <c:extLst>
            <c:ext xmlns:c16="http://schemas.microsoft.com/office/drawing/2014/chart" uri="{C3380CC4-5D6E-409C-BE32-E72D297353CC}">
              <c16:uniqueId val="{00000006-D379-4592-B199-0B5D97222B24}"/>
            </c:ext>
          </c:extLst>
        </c:ser>
        <c:ser>
          <c:idx val="7"/>
          <c:order val="7"/>
          <c:tx>
            <c:strRef>
              <c:f>Sayfa1!$I$1</c:f>
              <c:strCache>
                <c:ptCount val="1"/>
                <c:pt idx="0">
                  <c:v>Diş</c:v>
                </c:pt>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Sayfa1!$A$2:$A$11</c:f>
              <c:strCache>
                <c:ptCount val="10"/>
                <c:pt idx="0">
                  <c:v>ODTÜ</c:v>
                </c:pt>
                <c:pt idx="1">
                  <c:v>İYTE</c:v>
                </c:pt>
                <c:pt idx="2">
                  <c:v>İTÜ</c:v>
                </c:pt>
                <c:pt idx="3">
                  <c:v>İstanbul</c:v>
                </c:pt>
                <c:pt idx="4">
                  <c:v>Hacettepe</c:v>
                </c:pt>
                <c:pt idx="5">
                  <c:v>Gebze Teknik</c:v>
                </c:pt>
                <c:pt idx="6">
                  <c:v>Gazi</c:v>
                </c:pt>
                <c:pt idx="7">
                  <c:v>Erciyes </c:v>
                </c:pt>
                <c:pt idx="8">
                  <c:v>Boğaziçi</c:v>
                </c:pt>
                <c:pt idx="9">
                  <c:v>Ankara</c:v>
                </c:pt>
              </c:strCache>
            </c:strRef>
          </c:cat>
          <c:val>
            <c:numRef>
              <c:f>Sayfa1!$I$2:$I$11</c:f>
              <c:numCache>
                <c:formatCode>General</c:formatCode>
                <c:ptCount val="10"/>
                <c:pt idx="0">
                  <c:v>13</c:v>
                </c:pt>
                <c:pt idx="1">
                  <c:v>3</c:v>
                </c:pt>
                <c:pt idx="2">
                  <c:v>14</c:v>
                </c:pt>
                <c:pt idx="3">
                  <c:v>269</c:v>
                </c:pt>
                <c:pt idx="4">
                  <c:v>243</c:v>
                </c:pt>
                <c:pt idx="5">
                  <c:v>0</c:v>
                </c:pt>
                <c:pt idx="6">
                  <c:v>242</c:v>
                </c:pt>
                <c:pt idx="7">
                  <c:v>209</c:v>
                </c:pt>
                <c:pt idx="8">
                  <c:v>6</c:v>
                </c:pt>
                <c:pt idx="9">
                  <c:v>186</c:v>
                </c:pt>
              </c:numCache>
            </c:numRef>
          </c:val>
          <c:extLst>
            <c:ext xmlns:c16="http://schemas.microsoft.com/office/drawing/2014/chart" uri="{C3380CC4-5D6E-409C-BE32-E72D297353CC}">
              <c16:uniqueId val="{00000007-D379-4592-B199-0B5D97222B24}"/>
            </c:ext>
          </c:extLst>
        </c:ser>
        <c:dLbls>
          <c:showLegendKey val="0"/>
          <c:showVal val="0"/>
          <c:showCatName val="0"/>
          <c:showSerName val="0"/>
          <c:showPercent val="0"/>
          <c:showBubbleSize val="0"/>
        </c:dLbls>
        <c:gapWidth val="150"/>
        <c:overlap val="100"/>
        <c:axId val="-1425688928"/>
        <c:axId val="-1320670224"/>
      </c:barChart>
      <c:catAx>
        <c:axId val="-1425688928"/>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00" b="1" i="0" u="none" strike="noStrike" kern="1200" baseline="0">
                <a:solidFill>
                  <a:schemeClr val="lt1">
                    <a:lumMod val="85000"/>
                  </a:schemeClr>
                </a:solidFill>
                <a:latin typeface="+mn-lt"/>
                <a:ea typeface="+mn-ea"/>
                <a:cs typeface="+mn-cs"/>
              </a:defRPr>
            </a:pPr>
            <a:endParaRPr lang="tr-TR"/>
          </a:p>
        </c:txPr>
        <c:crossAx val="-1320670224"/>
        <c:crosses val="autoZero"/>
        <c:auto val="1"/>
        <c:lblAlgn val="ctr"/>
        <c:lblOffset val="100"/>
        <c:noMultiLvlLbl val="0"/>
      </c:catAx>
      <c:valAx>
        <c:axId val="-1320670224"/>
        <c:scaling>
          <c:orientation val="minMax"/>
        </c:scaling>
        <c:delete val="1"/>
        <c:axPos val="b"/>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crossAx val="-1425688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lt1">
                  <a:lumMod val="85000"/>
                </a:schemeClr>
              </a:solidFill>
              <a:latin typeface="+mn-lt"/>
              <a:ea typeface="+mn-ea"/>
              <a:cs typeface="+mn-cs"/>
            </a:defRPr>
          </a:pPr>
          <a:endParaRPr lang="tr-TR"/>
        </a:p>
      </c:txPr>
    </c:legend>
    <c:plotVisOnly val="1"/>
    <c:dispBlanksAs val="gap"/>
    <c:showDLblsOverMax val="0"/>
  </c:chart>
  <c:spPr>
    <a:solidFill>
      <a:schemeClr val="bg2">
        <a:lumMod val="50000"/>
      </a:schemeClr>
    </a:solidFill>
    <a:ln>
      <a:noFill/>
    </a:ln>
    <a:effectLst/>
  </c:spPr>
  <c:txPr>
    <a:bodyPr/>
    <a:lstStyle/>
    <a:p>
      <a:pPr>
        <a:defRPr/>
      </a:pPr>
      <a:endParaRPr lang="tr-T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Desteklenen Proje Sayısı</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Sayfa1!$A$2:$A$11</c:f>
              <c:strCache>
                <c:ptCount val="10"/>
                <c:pt idx="0">
                  <c:v>İTÜ</c:v>
                </c:pt>
                <c:pt idx="1">
                  <c:v>ODTÜ</c:v>
                </c:pt>
                <c:pt idx="2">
                  <c:v>HACETTEPE</c:v>
                </c:pt>
                <c:pt idx="3">
                  <c:v>ANKARA</c:v>
                </c:pt>
                <c:pt idx="4">
                  <c:v>İSTANBUL</c:v>
                </c:pt>
                <c:pt idx="5">
                  <c:v>GAZİ </c:v>
                </c:pt>
                <c:pt idx="6">
                  <c:v>ERCİYES</c:v>
                </c:pt>
                <c:pt idx="7">
                  <c:v>BOĞAZİÇİ </c:v>
                </c:pt>
                <c:pt idx="8">
                  <c:v>GEBZE TEKNİK</c:v>
                </c:pt>
                <c:pt idx="9">
                  <c:v>İYTE</c:v>
                </c:pt>
              </c:strCache>
            </c:strRef>
          </c:cat>
          <c:val>
            <c:numRef>
              <c:f>Sayfa1!$B$2:$B$11</c:f>
              <c:numCache>
                <c:formatCode>General</c:formatCode>
                <c:ptCount val="10"/>
                <c:pt idx="0">
                  <c:v>424</c:v>
                </c:pt>
                <c:pt idx="1">
                  <c:v>416</c:v>
                </c:pt>
                <c:pt idx="2">
                  <c:v>375</c:v>
                </c:pt>
                <c:pt idx="3">
                  <c:v>332</c:v>
                </c:pt>
                <c:pt idx="4">
                  <c:v>257</c:v>
                </c:pt>
                <c:pt idx="5">
                  <c:v>235</c:v>
                </c:pt>
                <c:pt idx="6">
                  <c:v>218</c:v>
                </c:pt>
                <c:pt idx="7">
                  <c:v>202</c:v>
                </c:pt>
                <c:pt idx="8">
                  <c:v>174</c:v>
                </c:pt>
                <c:pt idx="9">
                  <c:v>159</c:v>
                </c:pt>
              </c:numCache>
            </c:numRef>
          </c:val>
          <c:extLst>
            <c:ext xmlns:c16="http://schemas.microsoft.com/office/drawing/2014/chart" uri="{C3380CC4-5D6E-409C-BE32-E72D297353CC}">
              <c16:uniqueId val="{00000000-172F-4F20-896B-4CD0DFB9BD95}"/>
            </c:ext>
          </c:extLst>
        </c:ser>
        <c:ser>
          <c:idx val="1"/>
          <c:order val="1"/>
          <c:tx>
            <c:strRef>
              <c:f>Sayfa1!$C$1</c:f>
              <c:strCache>
                <c:ptCount val="1"/>
                <c:pt idx="0">
                  <c:v>Aktarılan Tutar (Milyon TL)</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cat>
            <c:strRef>
              <c:f>Sayfa1!$A$2:$A$11</c:f>
              <c:strCache>
                <c:ptCount val="10"/>
                <c:pt idx="0">
                  <c:v>İTÜ</c:v>
                </c:pt>
                <c:pt idx="1">
                  <c:v>ODTÜ</c:v>
                </c:pt>
                <c:pt idx="2">
                  <c:v>HACETTEPE</c:v>
                </c:pt>
                <c:pt idx="3">
                  <c:v>ANKARA</c:v>
                </c:pt>
                <c:pt idx="4">
                  <c:v>İSTANBUL</c:v>
                </c:pt>
                <c:pt idx="5">
                  <c:v>GAZİ </c:v>
                </c:pt>
                <c:pt idx="6">
                  <c:v>ERCİYES</c:v>
                </c:pt>
                <c:pt idx="7">
                  <c:v>BOĞAZİÇİ </c:v>
                </c:pt>
                <c:pt idx="8">
                  <c:v>GEBZE TEKNİK</c:v>
                </c:pt>
                <c:pt idx="9">
                  <c:v>İYTE</c:v>
                </c:pt>
              </c:strCache>
            </c:strRef>
          </c:cat>
          <c:val>
            <c:numRef>
              <c:f>Sayfa1!$C$2:$C$11</c:f>
              <c:numCache>
                <c:formatCode>General</c:formatCode>
                <c:ptCount val="10"/>
                <c:pt idx="0">
                  <c:v>151</c:v>
                </c:pt>
                <c:pt idx="1">
                  <c:v>192</c:v>
                </c:pt>
                <c:pt idx="2">
                  <c:v>107</c:v>
                </c:pt>
                <c:pt idx="3">
                  <c:v>92</c:v>
                </c:pt>
                <c:pt idx="4">
                  <c:v>60</c:v>
                </c:pt>
                <c:pt idx="5">
                  <c:v>56</c:v>
                </c:pt>
                <c:pt idx="6">
                  <c:v>50</c:v>
                </c:pt>
                <c:pt idx="7">
                  <c:v>72</c:v>
                </c:pt>
                <c:pt idx="8">
                  <c:v>51</c:v>
                </c:pt>
                <c:pt idx="9">
                  <c:v>61</c:v>
                </c:pt>
              </c:numCache>
            </c:numRef>
          </c:val>
          <c:extLst>
            <c:ext xmlns:c16="http://schemas.microsoft.com/office/drawing/2014/chart" uri="{C3380CC4-5D6E-409C-BE32-E72D297353CC}">
              <c16:uniqueId val="{00000001-172F-4F20-896B-4CD0DFB9BD95}"/>
            </c:ext>
          </c:extLst>
        </c:ser>
        <c:dLbls>
          <c:showLegendKey val="0"/>
          <c:showVal val="0"/>
          <c:showCatName val="0"/>
          <c:showSerName val="0"/>
          <c:showPercent val="0"/>
          <c:showBubbleSize val="0"/>
        </c:dLbls>
        <c:gapWidth val="355"/>
        <c:overlap val="-70"/>
        <c:axId val="-1320678384"/>
        <c:axId val="-1320684912"/>
      </c:barChart>
      <c:catAx>
        <c:axId val="-1320678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tr-TR"/>
          </a:p>
        </c:txPr>
        <c:crossAx val="-1320684912"/>
        <c:crosses val="autoZero"/>
        <c:auto val="1"/>
        <c:lblAlgn val="ctr"/>
        <c:lblOffset val="100"/>
        <c:noMultiLvlLbl val="0"/>
      </c:catAx>
      <c:valAx>
        <c:axId val="-1320684912"/>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tr-TR"/>
          </a:p>
        </c:txPr>
        <c:crossAx val="-1320678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bg1"/>
    </a:solidFill>
    <a:ln w="9525" cap="flat" cmpd="sng" algn="ctr">
      <a:solidFill>
        <a:schemeClr val="accent2"/>
      </a:solidFill>
      <a:round/>
    </a:ln>
    <a:effectLst/>
  </c:spPr>
  <c:txPr>
    <a:bodyPr/>
    <a:lstStyle/>
    <a:p>
      <a:pPr>
        <a:defRPr/>
      </a:pPr>
      <a:endParaRPr lang="tr-TR"/>
    </a:p>
  </c:txPr>
  <c:externalData r:id="rId1">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0.72615</cdr:x>
      <cdr:y>0.23948</cdr:y>
    </cdr:from>
    <cdr:to>
      <cdr:x>0.7764</cdr:x>
      <cdr:y>0.39672</cdr:y>
    </cdr:to>
    <cdr:sp macro="" textlink="">
      <cdr:nvSpPr>
        <cdr:cNvPr id="10" name="Freeform 20"/>
        <cdr:cNvSpPr>
          <a:spLocks xmlns:a="http://schemas.openxmlformats.org/drawingml/2006/main" noEditPoints="1"/>
        </cdr:cNvSpPr>
      </cdr:nvSpPr>
      <cdr:spPr bwMode="auto">
        <a:xfrm xmlns:a="http://schemas.openxmlformats.org/drawingml/2006/main">
          <a:off x="6162675" y="979309"/>
          <a:ext cx="426429" cy="642983"/>
        </a:xfrm>
        <a:custGeom xmlns:a="http://schemas.openxmlformats.org/drawingml/2006/main">
          <a:avLst/>
          <a:gdLst>
            <a:gd name="T0" fmla="*/ 188 w 189"/>
            <a:gd name="T1" fmla="*/ 95 h 283"/>
            <a:gd name="T2" fmla="*/ 94 w 189"/>
            <a:gd name="T3" fmla="*/ 0 h 283"/>
            <a:gd name="T4" fmla="*/ 0 w 189"/>
            <a:gd name="T5" fmla="*/ 94 h 283"/>
            <a:gd name="T6" fmla="*/ 13 w 189"/>
            <a:gd name="T7" fmla="*/ 142 h 283"/>
            <a:gd name="T8" fmla="*/ 13 w 189"/>
            <a:gd name="T9" fmla="*/ 142 h 283"/>
            <a:gd name="T10" fmla="*/ 94 w 189"/>
            <a:gd name="T11" fmla="*/ 283 h 283"/>
            <a:gd name="T12" fmla="*/ 176 w 189"/>
            <a:gd name="T13" fmla="*/ 142 h 283"/>
            <a:gd name="T14" fmla="*/ 176 w 189"/>
            <a:gd name="T15" fmla="*/ 142 h 283"/>
            <a:gd name="T16" fmla="*/ 188 w 189"/>
            <a:gd name="T17" fmla="*/ 95 h 283"/>
            <a:gd name="T18" fmla="*/ 94 w 189"/>
            <a:gd name="T19" fmla="*/ 173 h 283"/>
            <a:gd name="T20" fmla="*/ 16 w 189"/>
            <a:gd name="T21" fmla="*/ 94 h 283"/>
            <a:gd name="T22" fmla="*/ 95 w 189"/>
            <a:gd name="T23" fmla="*/ 16 h 283"/>
            <a:gd name="T24" fmla="*/ 173 w 189"/>
            <a:gd name="T25" fmla="*/ 95 h 283"/>
            <a:gd name="T26" fmla="*/ 94 w 189"/>
            <a:gd name="T27" fmla="*/ 17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3">
              <a:moveTo>
                <a:pt x="188" y="95"/>
              </a:moveTo>
              <a:cubicBezTo>
                <a:pt x="189" y="43"/>
                <a:pt x="147" y="0"/>
                <a:pt x="94" y="0"/>
              </a:cubicBezTo>
              <a:cubicBezTo>
                <a:pt x="42" y="0"/>
                <a:pt x="0" y="42"/>
                <a:pt x="0" y="94"/>
              </a:cubicBezTo>
              <a:cubicBezTo>
                <a:pt x="0" y="112"/>
                <a:pt x="5" y="128"/>
                <a:pt x="13" y="142"/>
              </a:cubicBezTo>
              <a:cubicBezTo>
                <a:pt x="13" y="142"/>
                <a:pt x="13" y="142"/>
                <a:pt x="13" y="142"/>
              </a:cubicBezTo>
              <a:cubicBezTo>
                <a:pt x="94" y="283"/>
                <a:pt x="94" y="283"/>
                <a:pt x="94" y="283"/>
              </a:cubicBezTo>
              <a:cubicBezTo>
                <a:pt x="176" y="142"/>
                <a:pt x="176" y="142"/>
                <a:pt x="176" y="142"/>
              </a:cubicBezTo>
              <a:cubicBezTo>
                <a:pt x="176" y="142"/>
                <a:pt x="176" y="142"/>
                <a:pt x="176" y="142"/>
              </a:cubicBezTo>
              <a:cubicBezTo>
                <a:pt x="184" y="128"/>
                <a:pt x="188" y="112"/>
                <a:pt x="188" y="95"/>
              </a:cubicBezTo>
              <a:close/>
              <a:moveTo>
                <a:pt x="94" y="173"/>
              </a:moveTo>
              <a:cubicBezTo>
                <a:pt x="51" y="173"/>
                <a:pt x="16" y="138"/>
                <a:pt x="16" y="94"/>
              </a:cubicBezTo>
              <a:cubicBezTo>
                <a:pt x="16" y="51"/>
                <a:pt x="51" y="16"/>
                <a:pt x="95" y="16"/>
              </a:cubicBezTo>
              <a:cubicBezTo>
                <a:pt x="138" y="16"/>
                <a:pt x="173" y="52"/>
                <a:pt x="173" y="95"/>
              </a:cubicBezTo>
              <a:cubicBezTo>
                <a:pt x="173" y="138"/>
                <a:pt x="137" y="173"/>
                <a:pt x="94" y="173"/>
              </a:cubicBezTo>
              <a:close/>
            </a:path>
          </a:pathLst>
        </a:custGeom>
        <a:solidFill xmlns:a="http://schemas.openxmlformats.org/drawingml/2006/main">
          <a:schemeClr val="accent3"/>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zh-CN" altLang="en-US"/>
        </a:p>
      </cdr:txBody>
    </cdr:sp>
  </cdr:relSizeAnchor>
  <cdr:relSizeAnchor xmlns:cdr="http://schemas.openxmlformats.org/drawingml/2006/chartDrawing">
    <cdr:from>
      <cdr:x>0.87542</cdr:x>
      <cdr:y>0.32176</cdr:y>
    </cdr:from>
    <cdr:to>
      <cdr:x>0.92716</cdr:x>
      <cdr:y>0.48368</cdr:y>
    </cdr:to>
    <cdr:sp macro="" textlink="">
      <cdr:nvSpPr>
        <cdr:cNvPr id="11" name="Freeform 20"/>
        <cdr:cNvSpPr>
          <a:spLocks xmlns:a="http://schemas.openxmlformats.org/drawingml/2006/main" noEditPoints="1"/>
        </cdr:cNvSpPr>
      </cdr:nvSpPr>
      <cdr:spPr bwMode="auto">
        <a:xfrm xmlns:a="http://schemas.openxmlformats.org/drawingml/2006/main">
          <a:off x="7429500" y="1315760"/>
          <a:ext cx="439129" cy="662132"/>
        </a:xfrm>
        <a:custGeom xmlns:a="http://schemas.openxmlformats.org/drawingml/2006/main">
          <a:avLst/>
          <a:gdLst>
            <a:gd name="T0" fmla="*/ 188 w 189"/>
            <a:gd name="T1" fmla="*/ 95 h 283"/>
            <a:gd name="T2" fmla="*/ 94 w 189"/>
            <a:gd name="T3" fmla="*/ 0 h 283"/>
            <a:gd name="T4" fmla="*/ 0 w 189"/>
            <a:gd name="T5" fmla="*/ 94 h 283"/>
            <a:gd name="T6" fmla="*/ 13 w 189"/>
            <a:gd name="T7" fmla="*/ 142 h 283"/>
            <a:gd name="T8" fmla="*/ 13 w 189"/>
            <a:gd name="T9" fmla="*/ 142 h 283"/>
            <a:gd name="T10" fmla="*/ 94 w 189"/>
            <a:gd name="T11" fmla="*/ 283 h 283"/>
            <a:gd name="T12" fmla="*/ 176 w 189"/>
            <a:gd name="T13" fmla="*/ 142 h 283"/>
            <a:gd name="T14" fmla="*/ 176 w 189"/>
            <a:gd name="T15" fmla="*/ 142 h 283"/>
            <a:gd name="T16" fmla="*/ 188 w 189"/>
            <a:gd name="T17" fmla="*/ 95 h 283"/>
            <a:gd name="T18" fmla="*/ 94 w 189"/>
            <a:gd name="T19" fmla="*/ 173 h 283"/>
            <a:gd name="T20" fmla="*/ 16 w 189"/>
            <a:gd name="T21" fmla="*/ 94 h 283"/>
            <a:gd name="T22" fmla="*/ 95 w 189"/>
            <a:gd name="T23" fmla="*/ 16 h 283"/>
            <a:gd name="T24" fmla="*/ 173 w 189"/>
            <a:gd name="T25" fmla="*/ 95 h 283"/>
            <a:gd name="T26" fmla="*/ 94 w 189"/>
            <a:gd name="T27" fmla="*/ 17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3">
              <a:moveTo>
                <a:pt x="188" y="95"/>
              </a:moveTo>
              <a:cubicBezTo>
                <a:pt x="189" y="43"/>
                <a:pt x="147" y="0"/>
                <a:pt x="94" y="0"/>
              </a:cubicBezTo>
              <a:cubicBezTo>
                <a:pt x="42" y="0"/>
                <a:pt x="0" y="42"/>
                <a:pt x="0" y="94"/>
              </a:cubicBezTo>
              <a:cubicBezTo>
                <a:pt x="0" y="112"/>
                <a:pt x="5" y="128"/>
                <a:pt x="13" y="142"/>
              </a:cubicBezTo>
              <a:cubicBezTo>
                <a:pt x="13" y="142"/>
                <a:pt x="13" y="142"/>
                <a:pt x="13" y="142"/>
              </a:cubicBezTo>
              <a:cubicBezTo>
                <a:pt x="94" y="283"/>
                <a:pt x="94" y="283"/>
                <a:pt x="94" y="283"/>
              </a:cubicBezTo>
              <a:cubicBezTo>
                <a:pt x="176" y="142"/>
                <a:pt x="176" y="142"/>
                <a:pt x="176" y="142"/>
              </a:cubicBezTo>
              <a:cubicBezTo>
                <a:pt x="176" y="142"/>
                <a:pt x="176" y="142"/>
                <a:pt x="176" y="142"/>
              </a:cubicBezTo>
              <a:cubicBezTo>
                <a:pt x="184" y="128"/>
                <a:pt x="188" y="112"/>
                <a:pt x="188" y="95"/>
              </a:cubicBezTo>
              <a:close/>
              <a:moveTo>
                <a:pt x="94" y="173"/>
              </a:moveTo>
              <a:cubicBezTo>
                <a:pt x="51" y="173"/>
                <a:pt x="16" y="138"/>
                <a:pt x="16" y="94"/>
              </a:cubicBezTo>
              <a:cubicBezTo>
                <a:pt x="16" y="51"/>
                <a:pt x="51" y="16"/>
                <a:pt x="95" y="16"/>
              </a:cubicBezTo>
              <a:cubicBezTo>
                <a:pt x="138" y="16"/>
                <a:pt x="173" y="52"/>
                <a:pt x="173" y="95"/>
              </a:cubicBezTo>
              <a:cubicBezTo>
                <a:pt x="173" y="138"/>
                <a:pt x="137" y="173"/>
                <a:pt x="94" y="173"/>
              </a:cubicBezTo>
              <a:close/>
            </a:path>
          </a:pathLst>
        </a:custGeom>
        <a:solidFill xmlns:a="http://schemas.openxmlformats.org/drawingml/2006/main">
          <a:schemeClr val="accent3"/>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zh-CN" altLang="en-US"/>
        </a:p>
      </cdr:txBody>
    </cdr:sp>
  </cdr:relSizeAnchor>
  <cdr:relSizeAnchor xmlns:cdr="http://schemas.openxmlformats.org/drawingml/2006/chartDrawing">
    <cdr:from>
      <cdr:x>0.57239</cdr:x>
      <cdr:y>0.23321</cdr:y>
    </cdr:from>
    <cdr:to>
      <cdr:x>0.62638</cdr:x>
      <cdr:y>0.40215</cdr:y>
    </cdr:to>
    <cdr:sp macro="" textlink="">
      <cdr:nvSpPr>
        <cdr:cNvPr id="12" name="Freeform 20"/>
        <cdr:cNvSpPr>
          <a:spLocks xmlns:a="http://schemas.openxmlformats.org/drawingml/2006/main" noEditPoints="1"/>
        </cdr:cNvSpPr>
      </cdr:nvSpPr>
      <cdr:spPr bwMode="auto">
        <a:xfrm xmlns:a="http://schemas.openxmlformats.org/drawingml/2006/main">
          <a:off x="4857751" y="953662"/>
          <a:ext cx="458178" cy="690855"/>
        </a:xfrm>
        <a:custGeom xmlns:a="http://schemas.openxmlformats.org/drawingml/2006/main">
          <a:avLst/>
          <a:gdLst>
            <a:gd name="T0" fmla="*/ 188 w 189"/>
            <a:gd name="T1" fmla="*/ 95 h 283"/>
            <a:gd name="T2" fmla="*/ 94 w 189"/>
            <a:gd name="T3" fmla="*/ 0 h 283"/>
            <a:gd name="T4" fmla="*/ 0 w 189"/>
            <a:gd name="T5" fmla="*/ 94 h 283"/>
            <a:gd name="T6" fmla="*/ 13 w 189"/>
            <a:gd name="T7" fmla="*/ 142 h 283"/>
            <a:gd name="T8" fmla="*/ 13 w 189"/>
            <a:gd name="T9" fmla="*/ 142 h 283"/>
            <a:gd name="T10" fmla="*/ 94 w 189"/>
            <a:gd name="T11" fmla="*/ 283 h 283"/>
            <a:gd name="T12" fmla="*/ 176 w 189"/>
            <a:gd name="T13" fmla="*/ 142 h 283"/>
            <a:gd name="T14" fmla="*/ 176 w 189"/>
            <a:gd name="T15" fmla="*/ 142 h 283"/>
            <a:gd name="T16" fmla="*/ 188 w 189"/>
            <a:gd name="T17" fmla="*/ 95 h 283"/>
            <a:gd name="T18" fmla="*/ 94 w 189"/>
            <a:gd name="T19" fmla="*/ 173 h 283"/>
            <a:gd name="T20" fmla="*/ 16 w 189"/>
            <a:gd name="T21" fmla="*/ 94 h 283"/>
            <a:gd name="T22" fmla="*/ 95 w 189"/>
            <a:gd name="T23" fmla="*/ 16 h 283"/>
            <a:gd name="T24" fmla="*/ 173 w 189"/>
            <a:gd name="T25" fmla="*/ 95 h 283"/>
            <a:gd name="T26" fmla="*/ 94 w 189"/>
            <a:gd name="T27" fmla="*/ 17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3">
              <a:moveTo>
                <a:pt x="188" y="95"/>
              </a:moveTo>
              <a:cubicBezTo>
                <a:pt x="189" y="43"/>
                <a:pt x="147" y="0"/>
                <a:pt x="94" y="0"/>
              </a:cubicBezTo>
              <a:cubicBezTo>
                <a:pt x="42" y="0"/>
                <a:pt x="0" y="42"/>
                <a:pt x="0" y="94"/>
              </a:cubicBezTo>
              <a:cubicBezTo>
                <a:pt x="0" y="112"/>
                <a:pt x="5" y="128"/>
                <a:pt x="13" y="142"/>
              </a:cubicBezTo>
              <a:cubicBezTo>
                <a:pt x="13" y="142"/>
                <a:pt x="13" y="142"/>
                <a:pt x="13" y="142"/>
              </a:cubicBezTo>
              <a:cubicBezTo>
                <a:pt x="94" y="283"/>
                <a:pt x="94" y="283"/>
                <a:pt x="94" y="283"/>
              </a:cubicBezTo>
              <a:cubicBezTo>
                <a:pt x="176" y="142"/>
                <a:pt x="176" y="142"/>
                <a:pt x="176" y="142"/>
              </a:cubicBezTo>
              <a:cubicBezTo>
                <a:pt x="176" y="142"/>
                <a:pt x="176" y="142"/>
                <a:pt x="176" y="142"/>
              </a:cubicBezTo>
              <a:cubicBezTo>
                <a:pt x="184" y="128"/>
                <a:pt x="188" y="112"/>
                <a:pt x="188" y="95"/>
              </a:cubicBezTo>
              <a:close/>
              <a:moveTo>
                <a:pt x="94" y="173"/>
              </a:moveTo>
              <a:cubicBezTo>
                <a:pt x="51" y="173"/>
                <a:pt x="16" y="138"/>
                <a:pt x="16" y="94"/>
              </a:cubicBezTo>
              <a:cubicBezTo>
                <a:pt x="16" y="51"/>
                <a:pt x="51" y="16"/>
                <a:pt x="95" y="16"/>
              </a:cubicBezTo>
              <a:cubicBezTo>
                <a:pt x="138" y="16"/>
                <a:pt x="173" y="52"/>
                <a:pt x="173" y="95"/>
              </a:cubicBezTo>
              <a:cubicBezTo>
                <a:pt x="173" y="138"/>
                <a:pt x="137" y="173"/>
                <a:pt x="94" y="173"/>
              </a:cubicBezTo>
              <a:close/>
            </a:path>
          </a:pathLst>
        </a:custGeom>
        <a:solidFill xmlns:a="http://schemas.openxmlformats.org/drawingml/2006/main">
          <a:schemeClr val="accent3"/>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zh-CN" altLang="en-US"/>
        </a:p>
      </cdr:txBody>
    </cdr:sp>
  </cdr:relSizeAnchor>
  <cdr:relSizeAnchor xmlns:cdr="http://schemas.openxmlformats.org/drawingml/2006/chartDrawing">
    <cdr:from>
      <cdr:x>0.41928</cdr:x>
      <cdr:y>0.30355</cdr:y>
    </cdr:from>
    <cdr:to>
      <cdr:x>0.47411</cdr:x>
      <cdr:y>0.47514</cdr:y>
    </cdr:to>
    <cdr:sp macro="" textlink="">
      <cdr:nvSpPr>
        <cdr:cNvPr id="13" name="Freeform 20"/>
        <cdr:cNvSpPr>
          <a:spLocks xmlns:a="http://schemas.openxmlformats.org/drawingml/2006/main" noEditPoints="1"/>
        </cdr:cNvSpPr>
      </cdr:nvSpPr>
      <cdr:spPr bwMode="auto">
        <a:xfrm xmlns:a="http://schemas.openxmlformats.org/drawingml/2006/main">
          <a:off x="3558350" y="1241291"/>
          <a:ext cx="465354" cy="701675"/>
        </a:xfrm>
        <a:custGeom xmlns:a="http://schemas.openxmlformats.org/drawingml/2006/main">
          <a:avLst/>
          <a:gdLst>
            <a:gd name="T0" fmla="*/ 188 w 189"/>
            <a:gd name="T1" fmla="*/ 95 h 283"/>
            <a:gd name="T2" fmla="*/ 94 w 189"/>
            <a:gd name="T3" fmla="*/ 0 h 283"/>
            <a:gd name="T4" fmla="*/ 0 w 189"/>
            <a:gd name="T5" fmla="*/ 94 h 283"/>
            <a:gd name="T6" fmla="*/ 13 w 189"/>
            <a:gd name="T7" fmla="*/ 142 h 283"/>
            <a:gd name="T8" fmla="*/ 13 w 189"/>
            <a:gd name="T9" fmla="*/ 142 h 283"/>
            <a:gd name="T10" fmla="*/ 94 w 189"/>
            <a:gd name="T11" fmla="*/ 283 h 283"/>
            <a:gd name="T12" fmla="*/ 176 w 189"/>
            <a:gd name="T13" fmla="*/ 142 h 283"/>
            <a:gd name="T14" fmla="*/ 176 w 189"/>
            <a:gd name="T15" fmla="*/ 142 h 283"/>
            <a:gd name="T16" fmla="*/ 188 w 189"/>
            <a:gd name="T17" fmla="*/ 95 h 283"/>
            <a:gd name="T18" fmla="*/ 94 w 189"/>
            <a:gd name="T19" fmla="*/ 173 h 283"/>
            <a:gd name="T20" fmla="*/ 16 w 189"/>
            <a:gd name="T21" fmla="*/ 94 h 283"/>
            <a:gd name="T22" fmla="*/ 95 w 189"/>
            <a:gd name="T23" fmla="*/ 16 h 283"/>
            <a:gd name="T24" fmla="*/ 173 w 189"/>
            <a:gd name="T25" fmla="*/ 95 h 283"/>
            <a:gd name="T26" fmla="*/ 94 w 189"/>
            <a:gd name="T27" fmla="*/ 17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3">
              <a:moveTo>
                <a:pt x="188" y="95"/>
              </a:moveTo>
              <a:cubicBezTo>
                <a:pt x="189" y="43"/>
                <a:pt x="147" y="0"/>
                <a:pt x="94" y="0"/>
              </a:cubicBezTo>
              <a:cubicBezTo>
                <a:pt x="42" y="0"/>
                <a:pt x="0" y="42"/>
                <a:pt x="0" y="94"/>
              </a:cubicBezTo>
              <a:cubicBezTo>
                <a:pt x="0" y="112"/>
                <a:pt x="5" y="128"/>
                <a:pt x="13" y="142"/>
              </a:cubicBezTo>
              <a:cubicBezTo>
                <a:pt x="13" y="142"/>
                <a:pt x="13" y="142"/>
                <a:pt x="13" y="142"/>
              </a:cubicBezTo>
              <a:cubicBezTo>
                <a:pt x="94" y="283"/>
                <a:pt x="94" y="283"/>
                <a:pt x="94" y="283"/>
              </a:cubicBezTo>
              <a:cubicBezTo>
                <a:pt x="176" y="142"/>
                <a:pt x="176" y="142"/>
                <a:pt x="176" y="142"/>
              </a:cubicBezTo>
              <a:cubicBezTo>
                <a:pt x="176" y="142"/>
                <a:pt x="176" y="142"/>
                <a:pt x="176" y="142"/>
              </a:cubicBezTo>
              <a:cubicBezTo>
                <a:pt x="184" y="128"/>
                <a:pt x="188" y="112"/>
                <a:pt x="188" y="95"/>
              </a:cubicBezTo>
              <a:close/>
              <a:moveTo>
                <a:pt x="94" y="173"/>
              </a:moveTo>
              <a:cubicBezTo>
                <a:pt x="51" y="173"/>
                <a:pt x="16" y="138"/>
                <a:pt x="16" y="94"/>
              </a:cubicBezTo>
              <a:cubicBezTo>
                <a:pt x="16" y="51"/>
                <a:pt x="51" y="16"/>
                <a:pt x="95" y="16"/>
              </a:cubicBezTo>
              <a:cubicBezTo>
                <a:pt x="138" y="16"/>
                <a:pt x="173" y="52"/>
                <a:pt x="173" y="95"/>
              </a:cubicBezTo>
              <a:cubicBezTo>
                <a:pt x="173" y="138"/>
                <a:pt x="137" y="173"/>
                <a:pt x="94" y="173"/>
              </a:cubicBezTo>
              <a:close/>
            </a:path>
          </a:pathLst>
        </a:custGeom>
        <a:solidFill xmlns:a="http://schemas.openxmlformats.org/drawingml/2006/main">
          <a:schemeClr val="accent3"/>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zh-CN" altLang="en-US"/>
        </a:p>
      </cdr:txBody>
    </cdr:sp>
  </cdr:relSizeAnchor>
  <cdr:relSizeAnchor xmlns:cdr="http://schemas.openxmlformats.org/drawingml/2006/chartDrawing">
    <cdr:from>
      <cdr:x>0.27497</cdr:x>
      <cdr:y>0.24532</cdr:y>
    </cdr:from>
    <cdr:to>
      <cdr:x>0.3241</cdr:x>
      <cdr:y>0.39905</cdr:y>
    </cdr:to>
    <cdr:sp macro="" textlink="">
      <cdr:nvSpPr>
        <cdr:cNvPr id="14" name="Freeform 20"/>
        <cdr:cNvSpPr>
          <a:spLocks xmlns:a="http://schemas.openxmlformats.org/drawingml/2006/main" noEditPoints="1"/>
        </cdr:cNvSpPr>
      </cdr:nvSpPr>
      <cdr:spPr bwMode="auto">
        <a:xfrm xmlns:a="http://schemas.openxmlformats.org/drawingml/2006/main">
          <a:off x="2333626" y="1003196"/>
          <a:ext cx="416904" cy="628621"/>
        </a:xfrm>
        <a:custGeom xmlns:a="http://schemas.openxmlformats.org/drawingml/2006/main">
          <a:avLst/>
          <a:gdLst>
            <a:gd name="T0" fmla="*/ 188 w 189"/>
            <a:gd name="T1" fmla="*/ 95 h 283"/>
            <a:gd name="T2" fmla="*/ 94 w 189"/>
            <a:gd name="T3" fmla="*/ 0 h 283"/>
            <a:gd name="T4" fmla="*/ 0 w 189"/>
            <a:gd name="T5" fmla="*/ 94 h 283"/>
            <a:gd name="T6" fmla="*/ 13 w 189"/>
            <a:gd name="T7" fmla="*/ 142 h 283"/>
            <a:gd name="T8" fmla="*/ 13 w 189"/>
            <a:gd name="T9" fmla="*/ 142 h 283"/>
            <a:gd name="T10" fmla="*/ 94 w 189"/>
            <a:gd name="T11" fmla="*/ 283 h 283"/>
            <a:gd name="T12" fmla="*/ 176 w 189"/>
            <a:gd name="T13" fmla="*/ 142 h 283"/>
            <a:gd name="T14" fmla="*/ 176 w 189"/>
            <a:gd name="T15" fmla="*/ 142 h 283"/>
            <a:gd name="T16" fmla="*/ 188 w 189"/>
            <a:gd name="T17" fmla="*/ 95 h 283"/>
            <a:gd name="T18" fmla="*/ 94 w 189"/>
            <a:gd name="T19" fmla="*/ 173 h 283"/>
            <a:gd name="T20" fmla="*/ 16 w 189"/>
            <a:gd name="T21" fmla="*/ 94 h 283"/>
            <a:gd name="T22" fmla="*/ 95 w 189"/>
            <a:gd name="T23" fmla="*/ 16 h 283"/>
            <a:gd name="T24" fmla="*/ 173 w 189"/>
            <a:gd name="T25" fmla="*/ 95 h 283"/>
            <a:gd name="T26" fmla="*/ 94 w 189"/>
            <a:gd name="T27" fmla="*/ 17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3">
              <a:moveTo>
                <a:pt x="188" y="95"/>
              </a:moveTo>
              <a:cubicBezTo>
                <a:pt x="189" y="43"/>
                <a:pt x="147" y="0"/>
                <a:pt x="94" y="0"/>
              </a:cubicBezTo>
              <a:cubicBezTo>
                <a:pt x="42" y="0"/>
                <a:pt x="0" y="42"/>
                <a:pt x="0" y="94"/>
              </a:cubicBezTo>
              <a:cubicBezTo>
                <a:pt x="0" y="112"/>
                <a:pt x="5" y="128"/>
                <a:pt x="13" y="142"/>
              </a:cubicBezTo>
              <a:cubicBezTo>
                <a:pt x="13" y="142"/>
                <a:pt x="13" y="142"/>
                <a:pt x="13" y="142"/>
              </a:cubicBezTo>
              <a:cubicBezTo>
                <a:pt x="94" y="283"/>
                <a:pt x="94" y="283"/>
                <a:pt x="94" y="283"/>
              </a:cubicBezTo>
              <a:cubicBezTo>
                <a:pt x="176" y="142"/>
                <a:pt x="176" y="142"/>
                <a:pt x="176" y="142"/>
              </a:cubicBezTo>
              <a:cubicBezTo>
                <a:pt x="176" y="142"/>
                <a:pt x="176" y="142"/>
                <a:pt x="176" y="142"/>
              </a:cubicBezTo>
              <a:cubicBezTo>
                <a:pt x="184" y="128"/>
                <a:pt x="188" y="112"/>
                <a:pt x="188" y="95"/>
              </a:cubicBezTo>
              <a:close/>
              <a:moveTo>
                <a:pt x="94" y="173"/>
              </a:moveTo>
              <a:cubicBezTo>
                <a:pt x="51" y="173"/>
                <a:pt x="16" y="138"/>
                <a:pt x="16" y="94"/>
              </a:cubicBezTo>
              <a:cubicBezTo>
                <a:pt x="16" y="51"/>
                <a:pt x="51" y="16"/>
                <a:pt x="95" y="16"/>
              </a:cubicBezTo>
              <a:cubicBezTo>
                <a:pt x="138" y="16"/>
                <a:pt x="173" y="52"/>
                <a:pt x="173" y="95"/>
              </a:cubicBezTo>
              <a:cubicBezTo>
                <a:pt x="173" y="138"/>
                <a:pt x="137" y="173"/>
                <a:pt x="94" y="173"/>
              </a:cubicBezTo>
              <a:close/>
            </a:path>
          </a:pathLst>
        </a:custGeom>
        <a:solidFill xmlns:a="http://schemas.openxmlformats.org/drawingml/2006/main">
          <a:schemeClr val="accent3"/>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zh-CN" altLang="en-US"/>
        </a:p>
      </cdr:txBody>
    </cdr:sp>
  </cdr:relSizeAnchor>
  <cdr:relSizeAnchor xmlns:cdr="http://schemas.openxmlformats.org/drawingml/2006/chartDrawing">
    <cdr:from>
      <cdr:x>0.12121</cdr:x>
      <cdr:y>0.24841</cdr:y>
    </cdr:from>
    <cdr:to>
      <cdr:x>0.17183</cdr:x>
      <cdr:y>0.40681</cdr:y>
    </cdr:to>
    <cdr:sp macro="" textlink="">
      <cdr:nvSpPr>
        <cdr:cNvPr id="15" name="Freeform 20"/>
        <cdr:cNvSpPr>
          <a:spLocks xmlns:a="http://schemas.openxmlformats.org/drawingml/2006/main" noEditPoints="1"/>
        </cdr:cNvSpPr>
      </cdr:nvSpPr>
      <cdr:spPr bwMode="auto">
        <a:xfrm xmlns:a="http://schemas.openxmlformats.org/drawingml/2006/main">
          <a:off x="1028701" y="1015797"/>
          <a:ext cx="429604" cy="647770"/>
        </a:xfrm>
        <a:custGeom xmlns:a="http://schemas.openxmlformats.org/drawingml/2006/main">
          <a:avLst/>
          <a:gdLst>
            <a:gd name="T0" fmla="*/ 188 w 189"/>
            <a:gd name="T1" fmla="*/ 95 h 283"/>
            <a:gd name="T2" fmla="*/ 94 w 189"/>
            <a:gd name="T3" fmla="*/ 0 h 283"/>
            <a:gd name="T4" fmla="*/ 0 w 189"/>
            <a:gd name="T5" fmla="*/ 94 h 283"/>
            <a:gd name="T6" fmla="*/ 13 w 189"/>
            <a:gd name="T7" fmla="*/ 142 h 283"/>
            <a:gd name="T8" fmla="*/ 13 w 189"/>
            <a:gd name="T9" fmla="*/ 142 h 283"/>
            <a:gd name="T10" fmla="*/ 94 w 189"/>
            <a:gd name="T11" fmla="*/ 283 h 283"/>
            <a:gd name="T12" fmla="*/ 176 w 189"/>
            <a:gd name="T13" fmla="*/ 142 h 283"/>
            <a:gd name="T14" fmla="*/ 176 w 189"/>
            <a:gd name="T15" fmla="*/ 142 h 283"/>
            <a:gd name="T16" fmla="*/ 188 w 189"/>
            <a:gd name="T17" fmla="*/ 95 h 283"/>
            <a:gd name="T18" fmla="*/ 94 w 189"/>
            <a:gd name="T19" fmla="*/ 173 h 283"/>
            <a:gd name="T20" fmla="*/ 16 w 189"/>
            <a:gd name="T21" fmla="*/ 94 h 283"/>
            <a:gd name="T22" fmla="*/ 95 w 189"/>
            <a:gd name="T23" fmla="*/ 16 h 283"/>
            <a:gd name="T24" fmla="*/ 173 w 189"/>
            <a:gd name="T25" fmla="*/ 95 h 283"/>
            <a:gd name="T26" fmla="*/ 94 w 189"/>
            <a:gd name="T27" fmla="*/ 17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3">
              <a:moveTo>
                <a:pt x="188" y="95"/>
              </a:moveTo>
              <a:cubicBezTo>
                <a:pt x="189" y="43"/>
                <a:pt x="147" y="0"/>
                <a:pt x="94" y="0"/>
              </a:cubicBezTo>
              <a:cubicBezTo>
                <a:pt x="42" y="0"/>
                <a:pt x="0" y="42"/>
                <a:pt x="0" y="94"/>
              </a:cubicBezTo>
              <a:cubicBezTo>
                <a:pt x="0" y="112"/>
                <a:pt x="5" y="128"/>
                <a:pt x="13" y="142"/>
              </a:cubicBezTo>
              <a:cubicBezTo>
                <a:pt x="13" y="142"/>
                <a:pt x="13" y="142"/>
                <a:pt x="13" y="142"/>
              </a:cubicBezTo>
              <a:cubicBezTo>
                <a:pt x="94" y="283"/>
                <a:pt x="94" y="283"/>
                <a:pt x="94" y="283"/>
              </a:cubicBezTo>
              <a:cubicBezTo>
                <a:pt x="176" y="142"/>
                <a:pt x="176" y="142"/>
                <a:pt x="176" y="142"/>
              </a:cubicBezTo>
              <a:cubicBezTo>
                <a:pt x="176" y="142"/>
                <a:pt x="176" y="142"/>
                <a:pt x="176" y="142"/>
              </a:cubicBezTo>
              <a:cubicBezTo>
                <a:pt x="184" y="128"/>
                <a:pt x="188" y="112"/>
                <a:pt x="188" y="95"/>
              </a:cubicBezTo>
              <a:close/>
              <a:moveTo>
                <a:pt x="94" y="173"/>
              </a:moveTo>
              <a:cubicBezTo>
                <a:pt x="51" y="173"/>
                <a:pt x="16" y="138"/>
                <a:pt x="16" y="94"/>
              </a:cubicBezTo>
              <a:cubicBezTo>
                <a:pt x="16" y="51"/>
                <a:pt x="51" y="16"/>
                <a:pt x="95" y="16"/>
              </a:cubicBezTo>
              <a:cubicBezTo>
                <a:pt x="138" y="16"/>
                <a:pt x="173" y="52"/>
                <a:pt x="173" y="95"/>
              </a:cubicBezTo>
              <a:cubicBezTo>
                <a:pt x="173" y="138"/>
                <a:pt x="137" y="173"/>
                <a:pt x="94" y="173"/>
              </a:cubicBezTo>
              <a:close/>
            </a:path>
          </a:pathLst>
        </a:custGeom>
        <a:solidFill xmlns:a="http://schemas.openxmlformats.org/drawingml/2006/main">
          <a:schemeClr val="accent3"/>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zh-CN" altLang="en-US"/>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F6A40F3-D762-48C5-B757-13FFFC7ECF74}" type="datetimeFigureOut">
              <a:rPr lang="tr-TR" smtClean="0"/>
              <a:t>9.11.2018</a:t>
            </a:fld>
            <a:endParaRPr lang="tr-TR"/>
          </a:p>
        </p:txBody>
      </p:sp>
      <p:sp>
        <p:nvSpPr>
          <p:cNvPr id="6" name="Slayt Numarası Yer Tutucusu 5"/>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35636355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6A40F3-D762-48C5-B757-13FFFC7ECF74}" type="datetimeFigureOut">
              <a:rPr lang="tr-TR" smtClean="0"/>
              <a:t>9.11.2018</a:t>
            </a:fld>
            <a:endParaRPr lang="tr-TR"/>
          </a:p>
        </p:txBody>
      </p:sp>
      <p:sp>
        <p:nvSpPr>
          <p:cNvPr id="6" name="Slayt Numarası Yer Tutucusu 5"/>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381474665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6A40F3-D762-48C5-B757-13FFFC7ECF74}" type="datetimeFigureOut">
              <a:rPr lang="tr-TR" smtClean="0"/>
              <a:t>9.11.2018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1925587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DC7D46CC-EEF8-4B75-92C8-B472F9CB76F4}" type="datetime1">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338211956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37764860-B04C-470C-BB7E-2199C7691FF9}" type="datetime1">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72842399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943E4B-5100-4C90-8963-58730DCE0348}" type="datetime1">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385661755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5C7852AC-2167-483E-BA74-60D6753FB778}" type="datetime1">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397704050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7B624758-03ED-40BD-B2BB-FD8724BE6C7F}" type="datetime1">
              <a:rPr lang="en-US" smtClean="0"/>
              <a:t>11/9/2018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274330514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00100" y="515380"/>
            <a:ext cx="10696574" cy="735541"/>
          </a:xfrm>
        </p:spPr>
        <p:txBody>
          <a:bodyPr>
            <a:normAutofit/>
          </a:bodyPr>
          <a:lstStyle>
            <a:lvl1pPr>
              <a:defRPr sz="4000">
                <a:solidFill>
                  <a:schemeClr val="tx1">
                    <a:lumMod val="65000"/>
                    <a:lumOff val="35000"/>
                  </a:schemeClr>
                </a:solidFill>
              </a:defRPr>
            </a:lvl1pPr>
          </a:lstStyle>
          <a:p>
            <a:r>
              <a:rPr lang="en-US" dirty="0" smtClean="0"/>
              <a:t>Click to edit Master title style</a:t>
            </a:r>
            <a:endParaRPr lang="vi-VN" dirty="0"/>
          </a:p>
        </p:txBody>
      </p:sp>
      <p:grpSp>
        <p:nvGrpSpPr>
          <p:cNvPr id="3" name="Group 2"/>
          <p:cNvGrpSpPr/>
          <p:nvPr/>
        </p:nvGrpSpPr>
        <p:grpSpPr>
          <a:xfrm>
            <a:off x="0" y="6725537"/>
            <a:ext cx="12192000" cy="132463"/>
            <a:chOff x="0" y="6725537"/>
            <a:chExt cx="12192000" cy="132463"/>
          </a:xfrm>
        </p:grpSpPr>
        <p:sp>
          <p:nvSpPr>
            <p:cNvPr id="7" name="Rectangle 6"/>
            <p:cNvSpPr/>
            <p:nvPr/>
          </p:nvSpPr>
          <p:spPr>
            <a:xfrm>
              <a:off x="0" y="6725538"/>
              <a:ext cx="2418460" cy="1324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7"/>
            <p:cNvSpPr/>
            <p:nvPr/>
          </p:nvSpPr>
          <p:spPr>
            <a:xfrm>
              <a:off x="4836919" y="6725537"/>
              <a:ext cx="2596813" cy="132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ectangle 8"/>
            <p:cNvSpPr/>
            <p:nvPr/>
          </p:nvSpPr>
          <p:spPr>
            <a:xfrm>
              <a:off x="9773540" y="6725537"/>
              <a:ext cx="2418460" cy="13246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9"/>
            <p:cNvSpPr/>
            <p:nvPr/>
          </p:nvSpPr>
          <p:spPr>
            <a:xfrm>
              <a:off x="7355080" y="6725537"/>
              <a:ext cx="2418460" cy="1324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10"/>
            <p:cNvSpPr/>
            <p:nvPr/>
          </p:nvSpPr>
          <p:spPr>
            <a:xfrm>
              <a:off x="2418460" y="6725538"/>
              <a:ext cx="2418460" cy="132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Tree>
    <p:extLst>
      <p:ext uri="{BB962C8B-B14F-4D97-AF65-F5344CB8AC3E}">
        <p14:creationId xmlns:p14="http://schemas.microsoft.com/office/powerpoint/2010/main" val="420720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mod="1">
    <p:ext uri="{DCECCB84-F9BA-43D5-87BE-67443E8EF086}">
      <p15:sldGuideLst xmlns:p15="http://schemas.microsoft.com/office/powerpoint/2012/main">
        <p15:guide id="1" orient="horz" pos="2160">
          <p15:clr>
            <a:srgbClr val="FBAE40"/>
          </p15:clr>
        </p15:guide>
        <p15:guide id="2" orient="horz" pos="391">
          <p15:clr>
            <a:srgbClr val="FBAE40"/>
          </p15:clr>
        </p15:guide>
        <p15:guide id="3" pos="504">
          <p15:clr>
            <a:srgbClr val="FBAE40"/>
          </p15:clr>
        </p15:guide>
        <p15:guide id="4" pos="7176">
          <p15:clr>
            <a:srgbClr val="FBAE40"/>
          </p15:clr>
        </p15:guide>
        <p15:guide id="5"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908BAC-4DF5-4505-B591-BEAB2A788B93}" type="datetime1">
              <a:rPr lang="en-US" smtClean="0"/>
              <a:t>11/9/2018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556177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6E3E5F-4659-4FF7-A7F7-A8E6BA2C0813}" type="datetime1">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2803859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a:xfrm>
            <a:off x="838200" y="1825625"/>
            <a:ext cx="10515600" cy="393019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6A40F3-D762-48C5-B757-13FFFC7ECF74}" type="datetimeFigureOut">
              <a:rPr lang="tr-TR" smtClean="0"/>
              <a:t>9.11.2018</a:t>
            </a:fld>
            <a:endParaRPr lang="tr-TR"/>
          </a:p>
        </p:txBody>
      </p:sp>
      <p:sp>
        <p:nvSpPr>
          <p:cNvPr id="6" name="Slayt Numarası Yer Tutucusu 5"/>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179581805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9BBFD3-83E5-4EE1-B44C-BD324F172E11}" type="datetime1">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3761657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1038345A-BF8C-4491-98EA-5625FE184381}" type="datetime1">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1968642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1F462C42-554E-49D8-BD9C-2055D490F3D3}" type="datetime1">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872C3-2ED1-43FB-B3C4-BA6F078D7CD3}" type="slidenum">
              <a:rPr lang="en-US" smtClean="0"/>
              <a:t>‹#›</a:t>
            </a:fld>
            <a:endParaRPr lang="en-US"/>
          </a:p>
        </p:txBody>
      </p:sp>
    </p:spTree>
    <p:extLst>
      <p:ext uri="{BB962C8B-B14F-4D97-AF65-F5344CB8AC3E}">
        <p14:creationId xmlns:p14="http://schemas.microsoft.com/office/powerpoint/2010/main" val="1247102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4" name="Veri Yer Tutucusu 3"/>
          <p:cNvSpPr>
            <a:spLocks noGrp="1"/>
          </p:cNvSpPr>
          <p:nvPr>
            <p:ph type="dt" sz="half" idx="10"/>
          </p:nvPr>
        </p:nvSpPr>
        <p:spPr/>
        <p:txBody>
          <a:bodyPr/>
          <a:lstStyle/>
          <a:p>
            <a:fld id="{EF6A40F3-D762-48C5-B757-13FFFC7ECF74}" type="datetimeFigureOut">
              <a:rPr lang="tr-TR" smtClean="0"/>
              <a:t>9.11.2018</a:t>
            </a:fld>
            <a:endParaRPr lang="tr-TR"/>
          </a:p>
        </p:txBody>
      </p:sp>
      <p:sp>
        <p:nvSpPr>
          <p:cNvPr id="6" name="Slayt Numarası Yer Tutucusu 5"/>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34062491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F6A40F3-D762-48C5-B757-13FFFC7ECF74}" type="datetimeFigureOut">
              <a:rPr lang="tr-TR" smtClean="0"/>
              <a:t>9.11.2018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20087173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Veri Yer Tutucusu 6"/>
          <p:cNvSpPr>
            <a:spLocks noGrp="1"/>
          </p:cNvSpPr>
          <p:nvPr>
            <p:ph type="dt" sz="half" idx="10"/>
          </p:nvPr>
        </p:nvSpPr>
        <p:spPr/>
        <p:txBody>
          <a:bodyPr/>
          <a:lstStyle/>
          <a:p>
            <a:fld id="{EF6A40F3-D762-48C5-B757-13FFFC7ECF74}" type="datetimeFigureOut">
              <a:rPr lang="tr-TR" smtClean="0"/>
              <a:t>9.11.2018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237716743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F6A40F3-D762-48C5-B757-13FFFC7ECF74}" type="datetimeFigureOut">
              <a:rPr lang="tr-TR" smtClean="0"/>
              <a:t>9.11.2018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36541904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F6A40F3-D762-48C5-B757-13FFFC7ECF74}" type="datetimeFigureOut">
              <a:rPr lang="tr-TR" smtClean="0"/>
              <a:t>9.11.2018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5068A4-7AB1-4987-BEC0-486BCDB874F9}" type="slidenum">
              <a:rPr lang="tr-TR" smtClean="0"/>
              <a:t>‹#›</a:t>
            </a:fld>
            <a:endParaRPr lang="tr-TR" dirty="0"/>
          </a:p>
        </p:txBody>
      </p:sp>
    </p:spTree>
    <p:extLst>
      <p:ext uri="{BB962C8B-B14F-4D97-AF65-F5344CB8AC3E}">
        <p14:creationId xmlns:p14="http://schemas.microsoft.com/office/powerpoint/2010/main" val="222850478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6A40F3-D762-48C5-B757-13FFFC7ECF74}" type="datetimeFigureOut">
              <a:rPr lang="tr-TR" smtClean="0"/>
              <a:t>9.11.2018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104838397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6A40F3-D762-48C5-B757-13FFFC7ECF74}" type="datetimeFigureOut">
              <a:rPr lang="tr-TR" smtClean="0"/>
              <a:t>9.11.2018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5068A4-7AB1-4987-BEC0-486BCDB874F9}" type="slidenum">
              <a:rPr lang="tr-TR" smtClean="0"/>
              <a:t>‹#›</a:t>
            </a:fld>
            <a:endParaRPr lang="tr-TR"/>
          </a:p>
        </p:txBody>
      </p:sp>
    </p:spTree>
    <p:extLst>
      <p:ext uri="{BB962C8B-B14F-4D97-AF65-F5344CB8AC3E}">
        <p14:creationId xmlns:p14="http://schemas.microsoft.com/office/powerpoint/2010/main" val="12627756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6A40F3-D762-48C5-B757-13FFFC7ECF74}" type="datetimeFigureOut">
              <a:rPr lang="tr-TR" smtClean="0"/>
              <a:t>9.11.2018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5068A4-7AB1-4987-BEC0-486BCDB874F9}" type="slidenum">
              <a:rPr lang="tr-TR" smtClean="0"/>
              <a:t>‹#›</a:t>
            </a:fld>
            <a:endParaRPr lang="tr-TR"/>
          </a:p>
        </p:txBody>
      </p:sp>
      <p:pic>
        <p:nvPicPr>
          <p:cNvPr id="7"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42736" y="5908548"/>
            <a:ext cx="1306528" cy="895604"/>
          </a:xfrm>
          <a:prstGeom prst="rect">
            <a:avLst/>
          </a:prstGeom>
        </p:spPr>
      </p:pic>
    </p:spTree>
    <p:extLst>
      <p:ext uri="{BB962C8B-B14F-4D97-AF65-F5344CB8AC3E}">
        <p14:creationId xmlns:p14="http://schemas.microsoft.com/office/powerpoint/2010/main" val="3987146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1000">
              <a:schemeClr val="bg1">
                <a:lumMod val="95000"/>
              </a:schemeClr>
            </a:gs>
            <a:gs pos="0">
              <a:schemeClr val="bg1"/>
            </a:gs>
            <a:gs pos="100000">
              <a:schemeClr val="bg1">
                <a:lumMod val="9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F13FE-5836-4F47-A3B0-18D9628960F4}" type="datetime1">
              <a:rPr lang="en-US" smtClean="0"/>
              <a:t>11/9/2018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872C3-2ED1-43FB-B3C4-BA6F078D7CD3}" type="slidenum">
              <a:rPr lang="en-US" smtClean="0"/>
              <a:t>‹#›</a:t>
            </a:fld>
            <a:endParaRPr lang="en-US"/>
          </a:p>
        </p:txBody>
      </p:sp>
    </p:spTree>
    <p:extLst>
      <p:ext uri="{BB962C8B-B14F-4D97-AF65-F5344CB8AC3E}">
        <p14:creationId xmlns:p14="http://schemas.microsoft.com/office/powerpoint/2010/main" val="114474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hart" Target="../charts/chart7.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image" Target="../media/image2.png"/><Relationship Id="rId16"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7.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380735" y="711027"/>
            <a:ext cx="9811265" cy="5685653"/>
          </a:xfrm>
          <a:prstGeom prst="rect">
            <a:avLst/>
          </a:prstGeom>
        </p:spPr>
      </p:pic>
      <p:sp>
        <p:nvSpPr>
          <p:cNvPr id="2" name="Unvan 1"/>
          <p:cNvSpPr>
            <a:spLocks noGrp="1"/>
          </p:cNvSpPr>
          <p:nvPr>
            <p:ph type="ctrTitle"/>
          </p:nvPr>
        </p:nvSpPr>
        <p:spPr>
          <a:xfrm>
            <a:off x="0" y="1351005"/>
            <a:ext cx="12192000" cy="1311876"/>
          </a:xfrm>
        </p:spPr>
        <p:txBody>
          <a:bodyPr>
            <a:normAutofit fontScale="90000"/>
          </a:bodyPr>
          <a:lstStyle/>
          <a:p>
            <a:r>
              <a:rPr lang="tr-TR" sz="4000" dirty="0" smtClean="0">
                <a:latin typeface="+mn-lt"/>
              </a:rPr>
              <a:t>Türkiye Bilimsel Yayın Performansına Bir Bakış:</a:t>
            </a:r>
            <a:br>
              <a:rPr lang="tr-TR" sz="4000" dirty="0" smtClean="0">
                <a:latin typeface="+mn-lt"/>
              </a:rPr>
            </a:br>
            <a:r>
              <a:rPr lang="tr-TR" sz="4000" dirty="0" smtClean="0">
                <a:latin typeface="+mn-lt"/>
              </a:rPr>
              <a:t>Araştırma Üniversiteleri </a:t>
            </a:r>
            <a:r>
              <a:rPr lang="tr-TR" sz="4000" dirty="0" smtClean="0">
                <a:latin typeface="+mn-lt"/>
              </a:rPr>
              <a:t/>
            </a:r>
            <a:br>
              <a:rPr lang="tr-TR" sz="4000" dirty="0" smtClean="0">
                <a:latin typeface="+mn-lt"/>
              </a:rPr>
            </a:br>
            <a:r>
              <a:rPr lang="tr-TR" sz="4000" dirty="0" smtClean="0">
                <a:latin typeface="+mn-lt"/>
              </a:rPr>
              <a:t>(2012-2017</a:t>
            </a:r>
            <a:r>
              <a:rPr lang="tr-TR" sz="4000" dirty="0" smtClean="0">
                <a:latin typeface="+mn-lt"/>
              </a:rPr>
              <a:t>)</a:t>
            </a:r>
            <a:endParaRPr lang="tr-TR" sz="4000" dirty="0">
              <a:latin typeface="+mn-lt"/>
            </a:endParaRPr>
          </a:p>
        </p:txBody>
      </p:sp>
      <p:sp>
        <p:nvSpPr>
          <p:cNvPr id="3" name="Metin kutusu 2"/>
          <p:cNvSpPr txBox="1"/>
          <p:nvPr/>
        </p:nvSpPr>
        <p:spPr>
          <a:xfrm>
            <a:off x="2854409" y="4745591"/>
            <a:ext cx="6483179" cy="1015663"/>
          </a:xfrm>
          <a:prstGeom prst="rect">
            <a:avLst/>
          </a:prstGeom>
          <a:noFill/>
        </p:spPr>
        <p:txBody>
          <a:bodyPr wrap="square" rtlCol="0">
            <a:spAutoFit/>
          </a:bodyPr>
          <a:lstStyle/>
          <a:p>
            <a:pPr algn="ctr"/>
            <a:r>
              <a:rPr lang="tr-TR" b="1" dirty="0" smtClean="0"/>
              <a:t>BİBLİYOMETRİ ÇALIŞTAYI</a:t>
            </a:r>
          </a:p>
          <a:p>
            <a:pPr algn="ctr"/>
            <a:r>
              <a:rPr lang="tr-TR" sz="1400" dirty="0"/>
              <a:t>Süleyman Demirel Kültür Merkezi</a:t>
            </a:r>
          </a:p>
          <a:p>
            <a:pPr algn="ctr"/>
            <a:r>
              <a:rPr lang="tr-TR" sz="1400" dirty="0" smtClean="0"/>
              <a:t>İstanbul Teknik Üniversitesi</a:t>
            </a:r>
          </a:p>
          <a:p>
            <a:pPr algn="ctr"/>
            <a:r>
              <a:rPr lang="tr-TR" sz="1400" dirty="0" smtClean="0"/>
              <a:t>22-23 Ekim 2018-İstanbul</a:t>
            </a:r>
            <a:endParaRPr lang="tr-TR" sz="1400" dirty="0"/>
          </a:p>
        </p:txBody>
      </p:sp>
      <p:sp>
        <p:nvSpPr>
          <p:cNvPr id="6" name="Metin kutusu 5"/>
          <p:cNvSpPr txBox="1"/>
          <p:nvPr/>
        </p:nvSpPr>
        <p:spPr>
          <a:xfrm>
            <a:off x="4743802" y="3790944"/>
            <a:ext cx="2704395" cy="646331"/>
          </a:xfrm>
          <a:prstGeom prst="rect">
            <a:avLst/>
          </a:prstGeom>
          <a:noFill/>
        </p:spPr>
        <p:txBody>
          <a:bodyPr wrap="none" rtlCol="0">
            <a:spAutoFit/>
          </a:bodyPr>
          <a:lstStyle/>
          <a:p>
            <a:pPr algn="ctr"/>
            <a:r>
              <a:rPr lang="tr-TR" b="1" dirty="0"/>
              <a:t>Serpil </a:t>
            </a:r>
            <a:r>
              <a:rPr lang="tr-TR" b="1" dirty="0" smtClean="0"/>
              <a:t>YETGİN, </a:t>
            </a:r>
            <a:r>
              <a:rPr lang="tr-TR" b="1" dirty="0"/>
              <a:t>Erdal AKILLI</a:t>
            </a:r>
          </a:p>
          <a:p>
            <a:pPr algn="ctr"/>
            <a:endParaRPr lang="tr-TR" dirty="0"/>
          </a:p>
        </p:txBody>
      </p:sp>
    </p:spTree>
    <p:extLst>
      <p:ext uri="{BB962C8B-B14F-4D97-AF65-F5344CB8AC3E}">
        <p14:creationId xmlns:p14="http://schemas.microsoft.com/office/powerpoint/2010/main" val="4221763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le 1"/>
          <p:cNvSpPr txBox="1">
            <a:spLocks/>
          </p:cNvSpPr>
          <p:nvPr/>
        </p:nvSpPr>
        <p:spPr>
          <a:xfrm>
            <a:off x="844870" y="328387"/>
            <a:ext cx="9546906" cy="7355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lumMod val="65000"/>
                    <a:lumOff val="35000"/>
                  </a:schemeClr>
                </a:solidFill>
                <a:latin typeface="+mj-lt"/>
                <a:ea typeface="+mj-ea"/>
                <a:cs typeface="+mj-cs"/>
              </a:defRPr>
            </a:lvl1pPr>
          </a:lstStyle>
          <a:p>
            <a:pPr>
              <a:lnSpc>
                <a:spcPct val="100000"/>
              </a:lnSpc>
              <a:spcBef>
                <a:spcPts val="0"/>
              </a:spcBef>
              <a:defRPr/>
            </a:pPr>
            <a:r>
              <a:rPr lang="tr-TR" sz="2800" b="1" kern="0" smtClean="0">
                <a:latin typeface="+mn-lt"/>
              </a:rPr>
              <a:t>Yükseköğretim Sisteminde Değişimler: </a:t>
            </a:r>
            <a:r>
              <a:rPr lang="tr-TR" sz="2800" b="1" kern="0" smtClean="0">
                <a:solidFill>
                  <a:schemeClr val="tx1"/>
                </a:solidFill>
                <a:latin typeface="+mn-lt"/>
              </a:rPr>
              <a:t>Araştırma Üniversiteleri</a:t>
            </a:r>
            <a:endParaRPr lang="tr-TR" sz="2800" b="1" kern="0" dirty="0">
              <a:solidFill>
                <a:schemeClr val="tx1"/>
              </a:solidFill>
              <a:latin typeface="+mn-lt"/>
            </a:endParaRPr>
          </a:p>
        </p:txBody>
      </p:sp>
      <p:sp>
        <p:nvSpPr>
          <p:cNvPr id="65" name="矩形 14"/>
          <p:cNvSpPr/>
          <p:nvPr/>
        </p:nvSpPr>
        <p:spPr>
          <a:xfrm rot="2074258">
            <a:off x="872570" y="1420283"/>
            <a:ext cx="1005298" cy="203200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gradFill flip="none" rotWithShape="1">
            <a:gsLst>
              <a:gs pos="100000">
                <a:srgbClr val="B28200"/>
              </a:gs>
              <a:gs pos="0">
                <a:srgbClr val="FFC000">
                  <a:shade val="30000"/>
                  <a:satMod val="115000"/>
                </a:srgbClr>
              </a:gs>
              <a:gs pos="24000">
                <a:srgbClr val="FFC000">
                  <a:shade val="67500"/>
                  <a:satMod val="115000"/>
                </a:srgbClr>
              </a:gs>
              <a:gs pos="98000">
                <a:srgbClr val="FFC000">
                  <a:shade val="100000"/>
                  <a:satMod val="115000"/>
                </a:srgbClr>
              </a:gs>
            </a:gsLst>
            <a:lin ang="540000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66" name="Metin kutusu 65"/>
          <p:cNvSpPr txBox="1"/>
          <p:nvPr/>
        </p:nvSpPr>
        <p:spPr>
          <a:xfrm>
            <a:off x="2559936" y="1670210"/>
            <a:ext cx="8734140" cy="1938992"/>
          </a:xfrm>
          <a:prstGeom prst="rect">
            <a:avLst/>
          </a:prstGeom>
          <a:noFill/>
        </p:spPr>
        <p:txBody>
          <a:bodyPr wrap="square" rtlCol="0">
            <a:spAutoFit/>
          </a:bodyPr>
          <a:lstStyle/>
          <a:p>
            <a:pPr lvl="0" algn="just"/>
            <a:r>
              <a:rPr lang="tr-TR" sz="2400" dirty="0">
                <a:ea typeface="Times New Roman" panose="02020603050405020304" pitchFamily="18" charset="0"/>
              </a:rPr>
              <a:t>Bilgi üretme, araştırma yapma, meslekî eğitim verme gibi toplumsal hizmetler </a:t>
            </a:r>
            <a:r>
              <a:rPr lang="tr-TR" sz="2400" dirty="0" smtClean="0">
                <a:ea typeface="Times New Roman" panose="02020603050405020304" pitchFamily="18" charset="0"/>
              </a:rPr>
              <a:t>sunan yükseköğretim </a:t>
            </a:r>
            <a:r>
              <a:rPr lang="tr-TR" sz="2400" dirty="0">
                <a:ea typeface="Times New Roman" panose="02020603050405020304" pitchFamily="18" charset="0"/>
              </a:rPr>
              <a:t>kurumları, </a:t>
            </a:r>
            <a:r>
              <a:rPr lang="tr-TR" sz="2400" dirty="0" smtClean="0">
                <a:ea typeface="Times New Roman" panose="02020603050405020304" pitchFamily="18" charset="0"/>
              </a:rPr>
              <a:t>dünyadaki </a:t>
            </a:r>
            <a:r>
              <a:rPr lang="tr-TR" sz="2400" dirty="0">
                <a:ea typeface="Times New Roman" panose="02020603050405020304" pitchFamily="18" charset="0"/>
              </a:rPr>
              <a:t>politik, teknolojik ve ekonomik değişimlerden son derece etkilenmektedirler. (Doğan, 2013, s. 109).</a:t>
            </a:r>
          </a:p>
          <a:p>
            <a:endParaRPr lang="tr-TR" sz="2400" dirty="0"/>
          </a:p>
        </p:txBody>
      </p:sp>
      <p:sp>
        <p:nvSpPr>
          <p:cNvPr id="67" name="Metin kutusu 66"/>
          <p:cNvSpPr txBox="1"/>
          <p:nvPr/>
        </p:nvSpPr>
        <p:spPr>
          <a:xfrm>
            <a:off x="1033761" y="4224434"/>
            <a:ext cx="6224289" cy="995266"/>
          </a:xfrm>
          <a:prstGeom prst="rect">
            <a:avLst/>
          </a:prstGeom>
          <a:noFill/>
        </p:spPr>
        <p:txBody>
          <a:bodyPr wrap="square" rtlCol="0">
            <a:spAutoFit/>
          </a:bodyPr>
          <a:lstStyle/>
          <a:p>
            <a:endParaRPr lang="tr-TR" dirty="0"/>
          </a:p>
        </p:txBody>
      </p:sp>
      <p:sp>
        <p:nvSpPr>
          <p:cNvPr id="68" name="Metin kutusu 67"/>
          <p:cNvSpPr txBox="1"/>
          <p:nvPr/>
        </p:nvSpPr>
        <p:spPr>
          <a:xfrm>
            <a:off x="2559936" y="3814279"/>
            <a:ext cx="8734140" cy="1708160"/>
          </a:xfrm>
          <a:prstGeom prst="rect">
            <a:avLst/>
          </a:prstGeom>
          <a:noFill/>
        </p:spPr>
        <p:txBody>
          <a:bodyPr wrap="square" rtlCol="0">
            <a:spAutoFit/>
          </a:bodyPr>
          <a:lstStyle/>
          <a:p>
            <a:pPr lvl="0" algn="just">
              <a:lnSpc>
                <a:spcPts val="2065"/>
              </a:lnSpc>
              <a:spcBef>
                <a:spcPts val="2700"/>
              </a:spcBef>
              <a:spcAft>
                <a:spcPts val="0"/>
              </a:spcAft>
            </a:pPr>
            <a:r>
              <a:rPr lang="tr-TR" sz="2400" dirty="0">
                <a:ea typeface="Times New Roman" panose="02020603050405020304" pitchFamily="18" charset="0"/>
              </a:rPr>
              <a:t>Son birkaç yıldır; yeni kurum türlerinin ortaya çıkması, finansal ve idari yapılardaki değişimler, değerlendirme ve akreditasyon mekanizmalarının oluşturulması, müfredat reformları ve teknolojik yenilikler dâhil olmak üzere birçok ülkede yükseköğretim sistemlerinde önemli dönüşümlerin yaşandığını görmekteyiz</a:t>
            </a:r>
            <a:r>
              <a:rPr lang="tr-TR" sz="2400" dirty="0" smtClean="0">
                <a:ea typeface="Times New Roman" panose="02020603050405020304" pitchFamily="18" charset="0"/>
              </a:rPr>
              <a:t>.</a:t>
            </a:r>
            <a:r>
              <a:rPr lang="tr-TR" sz="2400" dirty="0"/>
              <a:t> (</a:t>
            </a:r>
            <a:r>
              <a:rPr lang="tr-TR" sz="2400" dirty="0" err="1"/>
              <a:t>Salmi</a:t>
            </a:r>
            <a:r>
              <a:rPr lang="tr-TR" sz="2400" dirty="0"/>
              <a:t>, 2002, s. 9)</a:t>
            </a:r>
            <a:endParaRPr lang="tr-TR" sz="2400" dirty="0">
              <a:ea typeface="Times New Roman" panose="02020603050405020304" pitchFamily="18" charset="0"/>
            </a:endParaRPr>
          </a:p>
        </p:txBody>
      </p:sp>
      <p:sp>
        <p:nvSpPr>
          <p:cNvPr id="69" name="矩形 14"/>
          <p:cNvSpPr/>
          <p:nvPr/>
        </p:nvSpPr>
        <p:spPr>
          <a:xfrm rot="2074258">
            <a:off x="678251" y="3404666"/>
            <a:ext cx="1005298" cy="203200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rgbClr val="92D05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70" name="Rectangle 47"/>
          <p:cNvSpPr/>
          <p:nvPr/>
        </p:nvSpPr>
        <p:spPr>
          <a:xfrm>
            <a:off x="0" y="497210"/>
            <a:ext cx="888875" cy="507127"/>
          </a:xfrm>
          <a:prstGeom prst="rect">
            <a:avLst/>
          </a:prstGeom>
          <a:solidFill>
            <a:srgbClr val="44546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17415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0-#ppt_w/2"/>
                                          </p:val>
                                        </p:tav>
                                        <p:tav tm="100000">
                                          <p:val>
                                            <p:strVal val="#ppt_x"/>
                                          </p:val>
                                        </p:tav>
                                      </p:tavLst>
                                    </p:anim>
                                    <p:anim calcmode="lin" valueType="num">
                                      <p:cBhvr additive="base">
                                        <p:cTn id="8" dur="500" fill="hold"/>
                                        <p:tgtEl>
                                          <p:spTgt spid="6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9"/>
                                        </p:tgtEl>
                                        <p:attrNameLst>
                                          <p:attrName>style.visibility</p:attrName>
                                        </p:attrNameLst>
                                      </p:cBhvr>
                                      <p:to>
                                        <p:strVal val="visible"/>
                                      </p:to>
                                    </p:set>
                                    <p:anim calcmode="lin" valueType="num">
                                      <p:cBhvr additive="base">
                                        <p:cTn id="12" dur="500" fill="hold"/>
                                        <p:tgtEl>
                                          <p:spTgt spid="69"/>
                                        </p:tgtEl>
                                        <p:attrNameLst>
                                          <p:attrName>ppt_x</p:attrName>
                                        </p:attrNameLst>
                                      </p:cBhvr>
                                      <p:tavLst>
                                        <p:tav tm="0">
                                          <p:val>
                                            <p:strVal val="0-#ppt_w/2"/>
                                          </p:val>
                                        </p:tav>
                                        <p:tav tm="100000">
                                          <p:val>
                                            <p:strVal val="#ppt_x"/>
                                          </p:val>
                                        </p:tav>
                                      </p:tavLst>
                                    </p:anim>
                                    <p:anim calcmode="lin" valueType="num">
                                      <p:cBhvr additive="base">
                                        <p:cTn id="13" dur="500" fill="hold"/>
                                        <p:tgtEl>
                                          <p:spTgt spid="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9" name="Group 36"/>
          <p:cNvGrpSpPr/>
          <p:nvPr/>
        </p:nvGrpSpPr>
        <p:grpSpPr>
          <a:xfrm>
            <a:off x="5469363" y="4161939"/>
            <a:ext cx="1378049" cy="2550009"/>
            <a:chOff x="839416" y="2061803"/>
            <a:chExt cx="2016224" cy="3276364"/>
          </a:xfrm>
        </p:grpSpPr>
        <p:sp>
          <p:nvSpPr>
            <p:cNvPr id="30" name="矩形 20"/>
            <p:cNvSpPr/>
            <p:nvPr/>
          </p:nvSpPr>
          <p:spPr>
            <a:xfrm>
              <a:off x="839416" y="2061803"/>
              <a:ext cx="2016224" cy="327636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直角三角形 21"/>
            <p:cNvSpPr/>
            <p:nvPr/>
          </p:nvSpPr>
          <p:spPr>
            <a:xfrm flipH="1">
              <a:off x="839416" y="2061803"/>
              <a:ext cx="2016224" cy="3276364"/>
            </a:xfrm>
            <a:prstGeom prst="rtTriangle">
              <a:avLst/>
            </a:prstGeom>
            <a:solidFill>
              <a:schemeClr val="accent2">
                <a:lumMod val="75000"/>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solidFill>
                  <a:schemeClr val="tx1"/>
                </a:solidFill>
              </a:endParaRPr>
            </a:p>
          </p:txBody>
        </p:sp>
      </p:grpSp>
      <p:sp>
        <p:nvSpPr>
          <p:cNvPr id="12" name="Title 1"/>
          <p:cNvSpPr>
            <a:spLocks noGrp="1"/>
          </p:cNvSpPr>
          <p:nvPr>
            <p:ph type="title"/>
          </p:nvPr>
        </p:nvSpPr>
        <p:spPr>
          <a:xfrm>
            <a:off x="878727" y="359255"/>
            <a:ext cx="5693523" cy="735541"/>
          </a:xfrm>
        </p:spPr>
        <p:txBody>
          <a:bodyPr>
            <a:normAutofit/>
          </a:bodyPr>
          <a:lstStyle/>
          <a:p>
            <a:pPr lvl="0">
              <a:lnSpc>
                <a:spcPct val="100000"/>
              </a:lnSpc>
              <a:spcBef>
                <a:spcPts val="0"/>
              </a:spcBef>
              <a:defRPr/>
            </a:pPr>
            <a:r>
              <a:rPr lang="tr-TR" sz="2800" b="1" kern="0" dirty="0" smtClean="0">
                <a:solidFill>
                  <a:schemeClr val="tx1"/>
                </a:solidFill>
                <a:latin typeface="+mn-lt"/>
              </a:rPr>
              <a:t>Lokomotif (Kalkınma) Üniversiteler</a:t>
            </a:r>
            <a:endParaRPr lang="tr-TR" sz="2800" b="1" kern="0" dirty="0">
              <a:solidFill>
                <a:schemeClr val="tx1"/>
              </a:solidFill>
              <a:latin typeface="+mn-lt"/>
            </a:endParaRPr>
          </a:p>
        </p:txBody>
      </p:sp>
      <p:sp>
        <p:nvSpPr>
          <p:cNvPr id="14" name="等腰三角形 38"/>
          <p:cNvSpPr/>
          <p:nvPr/>
        </p:nvSpPr>
        <p:spPr>
          <a:xfrm>
            <a:off x="8011878" y="-1586987"/>
            <a:ext cx="387912" cy="223946"/>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19" name="Freeform 9"/>
          <p:cNvSpPr/>
          <p:nvPr/>
        </p:nvSpPr>
        <p:spPr bwMode="auto">
          <a:xfrm>
            <a:off x="276733" y="1606591"/>
            <a:ext cx="1114804" cy="815152"/>
          </a:xfrm>
          <a:custGeom>
            <a:avLst/>
            <a:gdLst>
              <a:gd name="connsiteX0" fmla="*/ 0 w 1009650"/>
              <a:gd name="connsiteY0" fmla="*/ 0 h 819150"/>
              <a:gd name="connsiteX1" fmla="*/ 800100 w 1009650"/>
              <a:gd name="connsiteY1" fmla="*/ 0 h 819150"/>
              <a:gd name="connsiteX2" fmla="*/ 1009650 w 1009650"/>
              <a:gd name="connsiteY2" fmla="*/ 400050 h 819150"/>
              <a:gd name="connsiteX3" fmla="*/ 800100 w 1009650"/>
              <a:gd name="connsiteY3" fmla="*/ 819150 h 819150"/>
              <a:gd name="connsiteX4" fmla="*/ 12700 w 1009650"/>
              <a:gd name="connsiteY4" fmla="*/ 819150 h 819150"/>
              <a:gd name="connsiteX5" fmla="*/ 0 w 1009650"/>
              <a:gd name="connsiteY5" fmla="*/ 0 h 819150"/>
              <a:gd name="connsiteX0" fmla="*/ 0 w 1002506"/>
              <a:gd name="connsiteY0" fmla="*/ 0 h 823912"/>
              <a:gd name="connsiteX1" fmla="*/ 792956 w 1002506"/>
              <a:gd name="connsiteY1" fmla="*/ 4762 h 823912"/>
              <a:gd name="connsiteX2" fmla="*/ 1002506 w 1002506"/>
              <a:gd name="connsiteY2" fmla="*/ 404812 h 823912"/>
              <a:gd name="connsiteX3" fmla="*/ 792956 w 1002506"/>
              <a:gd name="connsiteY3" fmla="*/ 823912 h 823912"/>
              <a:gd name="connsiteX4" fmla="*/ 5556 w 1002506"/>
              <a:gd name="connsiteY4" fmla="*/ 823912 h 823912"/>
              <a:gd name="connsiteX5" fmla="*/ 0 w 1002506"/>
              <a:gd name="connsiteY5" fmla="*/ 0 h 823912"/>
              <a:gd name="connsiteX0" fmla="*/ 0 w 997744"/>
              <a:gd name="connsiteY0" fmla="*/ 1 h 819150"/>
              <a:gd name="connsiteX1" fmla="*/ 788194 w 997744"/>
              <a:gd name="connsiteY1" fmla="*/ 0 h 819150"/>
              <a:gd name="connsiteX2" fmla="*/ 997744 w 997744"/>
              <a:gd name="connsiteY2" fmla="*/ 400050 h 819150"/>
              <a:gd name="connsiteX3" fmla="*/ 788194 w 997744"/>
              <a:gd name="connsiteY3" fmla="*/ 819150 h 819150"/>
              <a:gd name="connsiteX4" fmla="*/ 794 w 997744"/>
              <a:gd name="connsiteY4" fmla="*/ 819150 h 819150"/>
              <a:gd name="connsiteX5" fmla="*/ 0 w 997744"/>
              <a:gd name="connsiteY5" fmla="*/ 1 h 819150"/>
              <a:gd name="connsiteX0" fmla="*/ 3980 w 1001724"/>
              <a:gd name="connsiteY0" fmla="*/ 1 h 819150"/>
              <a:gd name="connsiteX1" fmla="*/ 792174 w 1001724"/>
              <a:gd name="connsiteY1" fmla="*/ 0 h 819150"/>
              <a:gd name="connsiteX2" fmla="*/ 1001724 w 1001724"/>
              <a:gd name="connsiteY2" fmla="*/ 400050 h 819150"/>
              <a:gd name="connsiteX3" fmla="*/ 792174 w 1001724"/>
              <a:gd name="connsiteY3" fmla="*/ 819150 h 819150"/>
              <a:gd name="connsiteX4" fmla="*/ 11 w 1001724"/>
              <a:gd name="connsiteY4" fmla="*/ 797719 h 819150"/>
              <a:gd name="connsiteX5" fmla="*/ 3980 w 1001724"/>
              <a:gd name="connsiteY5" fmla="*/ 1 h 819150"/>
              <a:gd name="connsiteX0" fmla="*/ 3980 w 1001724"/>
              <a:gd name="connsiteY0" fmla="*/ 1 h 804862"/>
              <a:gd name="connsiteX1" fmla="*/ 792174 w 1001724"/>
              <a:gd name="connsiteY1" fmla="*/ 0 h 804862"/>
              <a:gd name="connsiteX2" fmla="*/ 1001724 w 1001724"/>
              <a:gd name="connsiteY2" fmla="*/ 400050 h 804862"/>
              <a:gd name="connsiteX3" fmla="*/ 799318 w 1001724"/>
              <a:gd name="connsiteY3" fmla="*/ 804862 h 804862"/>
              <a:gd name="connsiteX4" fmla="*/ 11 w 1001724"/>
              <a:gd name="connsiteY4" fmla="*/ 797719 h 804862"/>
              <a:gd name="connsiteX5" fmla="*/ 3980 w 1001724"/>
              <a:gd name="connsiteY5" fmla="*/ 1 h 804862"/>
              <a:gd name="connsiteX0" fmla="*/ 0 w 1016794"/>
              <a:gd name="connsiteY0" fmla="*/ 0 h 807242"/>
              <a:gd name="connsiteX1" fmla="*/ 807244 w 1016794"/>
              <a:gd name="connsiteY1" fmla="*/ 2380 h 807242"/>
              <a:gd name="connsiteX2" fmla="*/ 1016794 w 1016794"/>
              <a:gd name="connsiteY2" fmla="*/ 402430 h 807242"/>
              <a:gd name="connsiteX3" fmla="*/ 814388 w 1016794"/>
              <a:gd name="connsiteY3" fmla="*/ 807242 h 807242"/>
              <a:gd name="connsiteX4" fmla="*/ 15081 w 1016794"/>
              <a:gd name="connsiteY4" fmla="*/ 800099 h 807242"/>
              <a:gd name="connsiteX5" fmla="*/ 0 w 1016794"/>
              <a:gd name="connsiteY5" fmla="*/ 0 h 807242"/>
              <a:gd name="connsiteX0" fmla="*/ 3981 w 1001725"/>
              <a:gd name="connsiteY0" fmla="*/ 0 h 807242"/>
              <a:gd name="connsiteX1" fmla="*/ 792175 w 1001725"/>
              <a:gd name="connsiteY1" fmla="*/ 2380 h 807242"/>
              <a:gd name="connsiteX2" fmla="*/ 1001725 w 1001725"/>
              <a:gd name="connsiteY2" fmla="*/ 402430 h 807242"/>
              <a:gd name="connsiteX3" fmla="*/ 799319 w 1001725"/>
              <a:gd name="connsiteY3" fmla="*/ 807242 h 807242"/>
              <a:gd name="connsiteX4" fmla="*/ 12 w 1001725"/>
              <a:gd name="connsiteY4" fmla="*/ 800099 h 807242"/>
              <a:gd name="connsiteX5" fmla="*/ 3981 w 1001725"/>
              <a:gd name="connsiteY5" fmla="*/ 0 h 807242"/>
              <a:gd name="connsiteX0" fmla="*/ 0 w 1007269"/>
              <a:gd name="connsiteY0" fmla="*/ 0 h 807242"/>
              <a:gd name="connsiteX1" fmla="*/ 797719 w 1007269"/>
              <a:gd name="connsiteY1" fmla="*/ 2380 h 807242"/>
              <a:gd name="connsiteX2" fmla="*/ 1007269 w 1007269"/>
              <a:gd name="connsiteY2" fmla="*/ 402430 h 807242"/>
              <a:gd name="connsiteX3" fmla="*/ 804863 w 1007269"/>
              <a:gd name="connsiteY3" fmla="*/ 807242 h 807242"/>
              <a:gd name="connsiteX4" fmla="*/ 5556 w 1007269"/>
              <a:gd name="connsiteY4" fmla="*/ 800099 h 807242"/>
              <a:gd name="connsiteX5" fmla="*/ 0 w 1007269"/>
              <a:gd name="connsiteY5" fmla="*/ 0 h 807242"/>
              <a:gd name="connsiteX0" fmla="*/ 1611 w 1001736"/>
              <a:gd name="connsiteY0" fmla="*/ 2383 h 804862"/>
              <a:gd name="connsiteX1" fmla="*/ 792186 w 1001736"/>
              <a:gd name="connsiteY1" fmla="*/ 0 h 804862"/>
              <a:gd name="connsiteX2" fmla="*/ 1001736 w 1001736"/>
              <a:gd name="connsiteY2" fmla="*/ 400050 h 804862"/>
              <a:gd name="connsiteX3" fmla="*/ 799330 w 1001736"/>
              <a:gd name="connsiteY3" fmla="*/ 804862 h 804862"/>
              <a:gd name="connsiteX4" fmla="*/ 23 w 1001736"/>
              <a:gd name="connsiteY4" fmla="*/ 797719 h 804862"/>
              <a:gd name="connsiteX5" fmla="*/ 1611 w 1001736"/>
              <a:gd name="connsiteY5" fmla="*/ 2383 h 80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1736" h="804862">
                <a:moveTo>
                  <a:pt x="1611" y="2383"/>
                </a:moveTo>
                <a:lnTo>
                  <a:pt x="792186" y="0"/>
                </a:lnTo>
                <a:lnTo>
                  <a:pt x="1001736" y="400050"/>
                </a:lnTo>
                <a:lnTo>
                  <a:pt x="799330" y="804862"/>
                </a:lnTo>
                <a:lnTo>
                  <a:pt x="23" y="797719"/>
                </a:lnTo>
                <a:cubicBezTo>
                  <a:pt x="-242" y="524669"/>
                  <a:pt x="1876" y="275433"/>
                  <a:pt x="1611" y="2383"/>
                </a:cubicBezTo>
                <a:close/>
              </a:path>
            </a:pathLst>
          </a:custGeom>
          <a:solidFill>
            <a:schemeClr val="accent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Metin kutusu 9"/>
          <p:cNvSpPr txBox="1"/>
          <p:nvPr/>
        </p:nvSpPr>
        <p:spPr>
          <a:xfrm>
            <a:off x="1452216" y="1460457"/>
            <a:ext cx="9841860" cy="1323439"/>
          </a:xfrm>
          <a:prstGeom prst="rect">
            <a:avLst/>
          </a:prstGeom>
          <a:noFill/>
        </p:spPr>
        <p:txBody>
          <a:bodyPr wrap="square" rtlCol="0">
            <a:spAutoFit/>
          </a:bodyPr>
          <a:lstStyle/>
          <a:p>
            <a:pPr algn="just"/>
            <a:r>
              <a:rPr lang="tr-TR" sz="2000" dirty="0" smtClean="0">
                <a:ea typeface="Times New Roman" panose="02020603050405020304" pitchFamily="18" charset="0"/>
                <a:cs typeface="Arial" panose="020B0604020202020204" pitchFamily="34" charset="0"/>
              </a:rPr>
              <a:t>Yök, bulundukları </a:t>
            </a:r>
            <a:r>
              <a:rPr lang="tr-TR" sz="2000" dirty="0">
                <a:ea typeface="Times New Roman" panose="02020603050405020304" pitchFamily="18" charset="0"/>
                <a:cs typeface="Arial" panose="020B0604020202020204" pitchFamily="34" charset="0"/>
              </a:rPr>
              <a:t>bölgeye olan katkılarını </a:t>
            </a:r>
            <a:r>
              <a:rPr lang="tr-TR" sz="2000" dirty="0" smtClean="0">
                <a:ea typeface="Times New Roman" panose="02020603050405020304" pitchFamily="18" charset="0"/>
                <a:cs typeface="Arial" panose="020B0604020202020204" pitchFamily="34" charset="0"/>
              </a:rPr>
              <a:t>arttırmak, belirli </a:t>
            </a:r>
            <a:r>
              <a:rPr lang="tr-TR" sz="2000" dirty="0">
                <a:ea typeface="Times New Roman" panose="02020603050405020304" pitchFamily="18" charset="0"/>
                <a:cs typeface="Arial" panose="020B0604020202020204" pitchFamily="34" charset="0"/>
              </a:rPr>
              <a:t>alanlarda ihtisaslaşmaya teşvik etmek amacıyla </a:t>
            </a:r>
            <a:r>
              <a:rPr lang="tr-TR" sz="2000" dirty="0" smtClean="0">
                <a:ea typeface="Times New Roman" panose="02020603050405020304" pitchFamily="18" charset="0"/>
                <a:cs typeface="Arial" panose="020B0604020202020204" pitchFamily="34" charset="0"/>
              </a:rPr>
              <a:t>2006 </a:t>
            </a:r>
            <a:r>
              <a:rPr lang="tr-TR" sz="2000" dirty="0">
                <a:ea typeface="Times New Roman" panose="02020603050405020304" pitchFamily="18" charset="0"/>
                <a:cs typeface="Arial" panose="020B0604020202020204" pitchFamily="34" charset="0"/>
              </a:rPr>
              <a:t>yılı sonrasında kurulmuş olan yükseköğretim kurumlarına yönelik </a:t>
            </a:r>
            <a:r>
              <a:rPr lang="tr-TR" sz="2000" dirty="0" smtClean="0">
                <a:ea typeface="Times New Roman" panose="02020603050405020304" pitchFamily="18" charset="0"/>
                <a:cs typeface="Arial" panose="020B0604020202020204" pitchFamily="34" charset="0"/>
              </a:rPr>
              <a:t>"</a:t>
            </a:r>
            <a:r>
              <a:rPr lang="tr-TR" sz="2000" dirty="0">
                <a:solidFill>
                  <a:srgbClr val="FF0000"/>
                </a:solidFill>
                <a:ea typeface="Times New Roman" panose="02020603050405020304" pitchFamily="18" charset="0"/>
                <a:cs typeface="Arial" panose="020B0604020202020204" pitchFamily="34" charset="0"/>
              </a:rPr>
              <a:t>Bölgesel Kalkınma Odaklı Misyon Farklılaşması ve İhtisaslaşması</a:t>
            </a:r>
            <a:r>
              <a:rPr lang="tr-TR" sz="2000" dirty="0">
                <a:ea typeface="Times New Roman" panose="02020603050405020304" pitchFamily="18" charset="0"/>
                <a:cs typeface="Arial" panose="020B0604020202020204" pitchFamily="34" charset="0"/>
              </a:rPr>
              <a:t>" </a:t>
            </a:r>
            <a:r>
              <a:rPr lang="tr-TR" sz="2000" dirty="0" smtClean="0">
                <a:ea typeface="Times New Roman" panose="02020603050405020304" pitchFamily="18" charset="0"/>
                <a:cs typeface="Arial" panose="020B0604020202020204" pitchFamily="34" charset="0"/>
              </a:rPr>
              <a:t>çalışmasını, </a:t>
            </a:r>
            <a:r>
              <a:rPr lang="tr-TR" sz="2000" dirty="0">
                <a:ea typeface="Times New Roman" panose="02020603050405020304" pitchFamily="18" charset="0"/>
                <a:cs typeface="Arial" panose="020B0604020202020204" pitchFamily="34" charset="0"/>
              </a:rPr>
              <a:t>Haziran </a:t>
            </a:r>
            <a:r>
              <a:rPr lang="tr-TR" sz="2000" dirty="0" smtClean="0">
                <a:ea typeface="Times New Roman" panose="02020603050405020304" pitchFamily="18" charset="0"/>
                <a:cs typeface="Arial" panose="020B0604020202020204" pitchFamily="34" charset="0"/>
              </a:rPr>
              <a:t>2015‘ te </a:t>
            </a:r>
            <a:r>
              <a:rPr lang="tr-TR" sz="2000" dirty="0" smtClean="0">
                <a:solidFill>
                  <a:srgbClr val="FF0000"/>
                </a:solidFill>
                <a:ea typeface="Times New Roman" panose="02020603050405020304" pitchFamily="18" charset="0"/>
                <a:cs typeface="Arial" panose="020B0604020202020204" pitchFamily="34" charset="0"/>
              </a:rPr>
              <a:t> </a:t>
            </a:r>
            <a:r>
              <a:rPr lang="tr-TR" sz="2000" dirty="0">
                <a:solidFill>
                  <a:srgbClr val="FF0000"/>
                </a:solidFill>
                <a:ea typeface="Times New Roman" panose="02020603050405020304" pitchFamily="18" charset="0"/>
                <a:cs typeface="Arial" panose="020B0604020202020204" pitchFamily="34" charset="0"/>
              </a:rPr>
              <a:t>Kalkınma Bakanlığının </a:t>
            </a:r>
            <a:r>
              <a:rPr lang="tr-TR" sz="2000" dirty="0">
                <a:ea typeface="Times New Roman" panose="02020603050405020304" pitchFamily="18" charset="0"/>
                <a:cs typeface="Arial" panose="020B0604020202020204" pitchFamily="34" charset="0"/>
              </a:rPr>
              <a:t>işbirliğiyle </a:t>
            </a:r>
            <a:r>
              <a:rPr lang="tr-TR" sz="2000" dirty="0" smtClean="0">
                <a:ea typeface="Times New Roman" panose="02020603050405020304" pitchFamily="18" charset="0"/>
                <a:cs typeface="Arial" panose="020B0604020202020204" pitchFamily="34" charset="0"/>
              </a:rPr>
              <a:t>başlattı.</a:t>
            </a:r>
            <a:endParaRPr lang="tr-TR" sz="2000" dirty="0">
              <a:ea typeface="Times New Roman" panose="02020603050405020304" pitchFamily="18" charset="0"/>
              <a:cs typeface="Arial" panose="020B0604020202020204" pitchFamily="34" charset="0"/>
            </a:endParaRPr>
          </a:p>
        </p:txBody>
      </p:sp>
      <p:sp>
        <p:nvSpPr>
          <p:cNvPr id="21" name="Freeform 9"/>
          <p:cNvSpPr/>
          <p:nvPr/>
        </p:nvSpPr>
        <p:spPr bwMode="auto">
          <a:xfrm>
            <a:off x="324593" y="2971838"/>
            <a:ext cx="1114804" cy="815152"/>
          </a:xfrm>
          <a:custGeom>
            <a:avLst/>
            <a:gdLst>
              <a:gd name="connsiteX0" fmla="*/ 0 w 1009650"/>
              <a:gd name="connsiteY0" fmla="*/ 0 h 819150"/>
              <a:gd name="connsiteX1" fmla="*/ 800100 w 1009650"/>
              <a:gd name="connsiteY1" fmla="*/ 0 h 819150"/>
              <a:gd name="connsiteX2" fmla="*/ 1009650 w 1009650"/>
              <a:gd name="connsiteY2" fmla="*/ 400050 h 819150"/>
              <a:gd name="connsiteX3" fmla="*/ 800100 w 1009650"/>
              <a:gd name="connsiteY3" fmla="*/ 819150 h 819150"/>
              <a:gd name="connsiteX4" fmla="*/ 12700 w 1009650"/>
              <a:gd name="connsiteY4" fmla="*/ 819150 h 819150"/>
              <a:gd name="connsiteX5" fmla="*/ 0 w 1009650"/>
              <a:gd name="connsiteY5" fmla="*/ 0 h 819150"/>
              <a:gd name="connsiteX0" fmla="*/ 0 w 1002506"/>
              <a:gd name="connsiteY0" fmla="*/ 0 h 823912"/>
              <a:gd name="connsiteX1" fmla="*/ 792956 w 1002506"/>
              <a:gd name="connsiteY1" fmla="*/ 4762 h 823912"/>
              <a:gd name="connsiteX2" fmla="*/ 1002506 w 1002506"/>
              <a:gd name="connsiteY2" fmla="*/ 404812 h 823912"/>
              <a:gd name="connsiteX3" fmla="*/ 792956 w 1002506"/>
              <a:gd name="connsiteY3" fmla="*/ 823912 h 823912"/>
              <a:gd name="connsiteX4" fmla="*/ 5556 w 1002506"/>
              <a:gd name="connsiteY4" fmla="*/ 823912 h 823912"/>
              <a:gd name="connsiteX5" fmla="*/ 0 w 1002506"/>
              <a:gd name="connsiteY5" fmla="*/ 0 h 823912"/>
              <a:gd name="connsiteX0" fmla="*/ 0 w 997744"/>
              <a:gd name="connsiteY0" fmla="*/ 1 h 819150"/>
              <a:gd name="connsiteX1" fmla="*/ 788194 w 997744"/>
              <a:gd name="connsiteY1" fmla="*/ 0 h 819150"/>
              <a:gd name="connsiteX2" fmla="*/ 997744 w 997744"/>
              <a:gd name="connsiteY2" fmla="*/ 400050 h 819150"/>
              <a:gd name="connsiteX3" fmla="*/ 788194 w 997744"/>
              <a:gd name="connsiteY3" fmla="*/ 819150 h 819150"/>
              <a:gd name="connsiteX4" fmla="*/ 794 w 997744"/>
              <a:gd name="connsiteY4" fmla="*/ 819150 h 819150"/>
              <a:gd name="connsiteX5" fmla="*/ 0 w 997744"/>
              <a:gd name="connsiteY5" fmla="*/ 1 h 819150"/>
              <a:gd name="connsiteX0" fmla="*/ 3980 w 1001724"/>
              <a:gd name="connsiteY0" fmla="*/ 1 h 819150"/>
              <a:gd name="connsiteX1" fmla="*/ 792174 w 1001724"/>
              <a:gd name="connsiteY1" fmla="*/ 0 h 819150"/>
              <a:gd name="connsiteX2" fmla="*/ 1001724 w 1001724"/>
              <a:gd name="connsiteY2" fmla="*/ 400050 h 819150"/>
              <a:gd name="connsiteX3" fmla="*/ 792174 w 1001724"/>
              <a:gd name="connsiteY3" fmla="*/ 819150 h 819150"/>
              <a:gd name="connsiteX4" fmla="*/ 11 w 1001724"/>
              <a:gd name="connsiteY4" fmla="*/ 797719 h 819150"/>
              <a:gd name="connsiteX5" fmla="*/ 3980 w 1001724"/>
              <a:gd name="connsiteY5" fmla="*/ 1 h 819150"/>
              <a:gd name="connsiteX0" fmla="*/ 3980 w 1001724"/>
              <a:gd name="connsiteY0" fmla="*/ 1 h 804862"/>
              <a:gd name="connsiteX1" fmla="*/ 792174 w 1001724"/>
              <a:gd name="connsiteY1" fmla="*/ 0 h 804862"/>
              <a:gd name="connsiteX2" fmla="*/ 1001724 w 1001724"/>
              <a:gd name="connsiteY2" fmla="*/ 400050 h 804862"/>
              <a:gd name="connsiteX3" fmla="*/ 799318 w 1001724"/>
              <a:gd name="connsiteY3" fmla="*/ 804862 h 804862"/>
              <a:gd name="connsiteX4" fmla="*/ 11 w 1001724"/>
              <a:gd name="connsiteY4" fmla="*/ 797719 h 804862"/>
              <a:gd name="connsiteX5" fmla="*/ 3980 w 1001724"/>
              <a:gd name="connsiteY5" fmla="*/ 1 h 804862"/>
              <a:gd name="connsiteX0" fmla="*/ 0 w 1016794"/>
              <a:gd name="connsiteY0" fmla="*/ 0 h 807242"/>
              <a:gd name="connsiteX1" fmla="*/ 807244 w 1016794"/>
              <a:gd name="connsiteY1" fmla="*/ 2380 h 807242"/>
              <a:gd name="connsiteX2" fmla="*/ 1016794 w 1016794"/>
              <a:gd name="connsiteY2" fmla="*/ 402430 h 807242"/>
              <a:gd name="connsiteX3" fmla="*/ 814388 w 1016794"/>
              <a:gd name="connsiteY3" fmla="*/ 807242 h 807242"/>
              <a:gd name="connsiteX4" fmla="*/ 15081 w 1016794"/>
              <a:gd name="connsiteY4" fmla="*/ 800099 h 807242"/>
              <a:gd name="connsiteX5" fmla="*/ 0 w 1016794"/>
              <a:gd name="connsiteY5" fmla="*/ 0 h 807242"/>
              <a:gd name="connsiteX0" fmla="*/ 3981 w 1001725"/>
              <a:gd name="connsiteY0" fmla="*/ 0 h 807242"/>
              <a:gd name="connsiteX1" fmla="*/ 792175 w 1001725"/>
              <a:gd name="connsiteY1" fmla="*/ 2380 h 807242"/>
              <a:gd name="connsiteX2" fmla="*/ 1001725 w 1001725"/>
              <a:gd name="connsiteY2" fmla="*/ 402430 h 807242"/>
              <a:gd name="connsiteX3" fmla="*/ 799319 w 1001725"/>
              <a:gd name="connsiteY3" fmla="*/ 807242 h 807242"/>
              <a:gd name="connsiteX4" fmla="*/ 12 w 1001725"/>
              <a:gd name="connsiteY4" fmla="*/ 800099 h 807242"/>
              <a:gd name="connsiteX5" fmla="*/ 3981 w 1001725"/>
              <a:gd name="connsiteY5" fmla="*/ 0 h 807242"/>
              <a:gd name="connsiteX0" fmla="*/ 0 w 1007269"/>
              <a:gd name="connsiteY0" fmla="*/ 0 h 807242"/>
              <a:gd name="connsiteX1" fmla="*/ 797719 w 1007269"/>
              <a:gd name="connsiteY1" fmla="*/ 2380 h 807242"/>
              <a:gd name="connsiteX2" fmla="*/ 1007269 w 1007269"/>
              <a:gd name="connsiteY2" fmla="*/ 402430 h 807242"/>
              <a:gd name="connsiteX3" fmla="*/ 804863 w 1007269"/>
              <a:gd name="connsiteY3" fmla="*/ 807242 h 807242"/>
              <a:gd name="connsiteX4" fmla="*/ 5556 w 1007269"/>
              <a:gd name="connsiteY4" fmla="*/ 800099 h 807242"/>
              <a:gd name="connsiteX5" fmla="*/ 0 w 1007269"/>
              <a:gd name="connsiteY5" fmla="*/ 0 h 807242"/>
              <a:gd name="connsiteX0" fmla="*/ 1611 w 1001736"/>
              <a:gd name="connsiteY0" fmla="*/ 2383 h 804862"/>
              <a:gd name="connsiteX1" fmla="*/ 792186 w 1001736"/>
              <a:gd name="connsiteY1" fmla="*/ 0 h 804862"/>
              <a:gd name="connsiteX2" fmla="*/ 1001736 w 1001736"/>
              <a:gd name="connsiteY2" fmla="*/ 400050 h 804862"/>
              <a:gd name="connsiteX3" fmla="*/ 799330 w 1001736"/>
              <a:gd name="connsiteY3" fmla="*/ 804862 h 804862"/>
              <a:gd name="connsiteX4" fmla="*/ 23 w 1001736"/>
              <a:gd name="connsiteY4" fmla="*/ 797719 h 804862"/>
              <a:gd name="connsiteX5" fmla="*/ 1611 w 1001736"/>
              <a:gd name="connsiteY5" fmla="*/ 2383 h 80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1736" h="804862">
                <a:moveTo>
                  <a:pt x="1611" y="2383"/>
                </a:moveTo>
                <a:lnTo>
                  <a:pt x="792186" y="0"/>
                </a:lnTo>
                <a:lnTo>
                  <a:pt x="1001736" y="400050"/>
                </a:lnTo>
                <a:lnTo>
                  <a:pt x="799330" y="804862"/>
                </a:lnTo>
                <a:lnTo>
                  <a:pt x="23" y="797719"/>
                </a:lnTo>
                <a:cubicBezTo>
                  <a:pt x="-242" y="524669"/>
                  <a:pt x="1876" y="275433"/>
                  <a:pt x="1611" y="2383"/>
                </a:cubicBezTo>
                <a:close/>
              </a:path>
            </a:pathLst>
          </a:cu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Metin kutusu 21"/>
          <p:cNvSpPr txBox="1"/>
          <p:nvPr/>
        </p:nvSpPr>
        <p:spPr>
          <a:xfrm>
            <a:off x="1539954" y="2936325"/>
            <a:ext cx="9427902" cy="707886"/>
          </a:xfrm>
          <a:prstGeom prst="rect">
            <a:avLst/>
          </a:prstGeom>
          <a:noFill/>
        </p:spPr>
        <p:txBody>
          <a:bodyPr wrap="none" rtlCol="0">
            <a:spAutoFit/>
          </a:bodyPr>
          <a:lstStyle/>
          <a:p>
            <a:endParaRPr lang="tr-TR" sz="2000" dirty="0" smtClean="0">
              <a:latin typeface="Arial" panose="020B0604020202020204" pitchFamily="34" charset="0"/>
              <a:ea typeface="Times New Roman" panose="02020603050405020304" pitchFamily="18" charset="0"/>
              <a:cs typeface="Arial" panose="020B0604020202020204" pitchFamily="34" charset="0"/>
            </a:endParaRPr>
          </a:p>
          <a:p>
            <a:r>
              <a:rPr lang="tr-TR" sz="2000" dirty="0" smtClean="0">
                <a:ea typeface="Times New Roman" panose="02020603050405020304" pitchFamily="18" charset="0"/>
                <a:cs typeface="Arial" panose="020B0604020202020204" pitchFamily="34" charset="0"/>
              </a:rPr>
              <a:t>YÖK,</a:t>
            </a:r>
            <a:r>
              <a:rPr lang="tr-TR" sz="2000" dirty="0" smtClean="0">
                <a:cs typeface="Arial" panose="020B0604020202020204" pitchFamily="34" charset="0"/>
              </a:rPr>
              <a:t> </a:t>
            </a:r>
            <a:r>
              <a:rPr lang="tr-TR" sz="2000" dirty="0">
                <a:ea typeface="Times New Roman" panose="02020603050405020304" pitchFamily="18" charset="0"/>
                <a:cs typeface="Arial" panose="020B0604020202020204" pitchFamily="34" charset="0"/>
              </a:rPr>
              <a:t>2016 yılında aldığı yeni bir kararla </a:t>
            </a:r>
            <a:r>
              <a:rPr lang="tr-TR" sz="2000" dirty="0" smtClean="0">
                <a:ea typeface="Times New Roman" panose="02020603050405020304" pitchFamily="18" charset="0"/>
                <a:cs typeface="Arial" panose="020B0604020202020204" pitchFamily="34" charset="0"/>
              </a:rPr>
              <a:t>5 </a:t>
            </a:r>
            <a:r>
              <a:rPr lang="tr-TR" sz="2000" dirty="0">
                <a:ea typeface="Times New Roman" panose="02020603050405020304" pitchFamily="18" charset="0"/>
                <a:cs typeface="Arial" panose="020B0604020202020204" pitchFamily="34" charset="0"/>
              </a:rPr>
              <a:t>üniversiteyi</a:t>
            </a:r>
            <a:r>
              <a:rPr lang="tr-TR" sz="2000" dirty="0" smtClean="0">
                <a:ea typeface="Times New Roman" panose="02020603050405020304" pitchFamily="18" charset="0"/>
                <a:cs typeface="Arial" panose="020B0604020202020204" pitchFamily="34" charset="0"/>
              </a:rPr>
              <a:t> “</a:t>
            </a:r>
            <a:r>
              <a:rPr lang="tr-TR" sz="2000" dirty="0">
                <a:solidFill>
                  <a:srgbClr val="E20613"/>
                </a:solidFill>
                <a:ea typeface="Times New Roman" panose="02020603050405020304" pitchFamily="18" charset="0"/>
                <a:cs typeface="Arial" panose="020B0604020202020204" pitchFamily="34" charset="0"/>
              </a:rPr>
              <a:t>Lokomotif üniversite</a:t>
            </a:r>
            <a:r>
              <a:rPr lang="tr-TR" sz="2000" dirty="0">
                <a:ea typeface="Times New Roman" panose="02020603050405020304" pitchFamily="18" charset="0"/>
                <a:cs typeface="Arial" panose="020B0604020202020204" pitchFamily="34" charset="0"/>
              </a:rPr>
              <a:t>” olarak seçti. </a:t>
            </a:r>
          </a:p>
        </p:txBody>
      </p:sp>
      <p:pic>
        <p:nvPicPr>
          <p:cNvPr id="3" name="Resim 2"/>
          <p:cNvPicPr>
            <a:picLocks noChangeAspect="1"/>
          </p:cNvPicPr>
          <p:nvPr/>
        </p:nvPicPr>
        <p:blipFill>
          <a:blip r:embed="rId3"/>
          <a:stretch>
            <a:fillRect/>
          </a:stretch>
        </p:blipFill>
        <p:spPr>
          <a:xfrm>
            <a:off x="5459838" y="4293478"/>
            <a:ext cx="1374873" cy="1317268"/>
          </a:xfrm>
          <a:prstGeom prst="rect">
            <a:avLst/>
          </a:prstGeom>
        </p:spPr>
      </p:pic>
      <p:grpSp>
        <p:nvGrpSpPr>
          <p:cNvPr id="32" name="Group 36"/>
          <p:cNvGrpSpPr/>
          <p:nvPr/>
        </p:nvGrpSpPr>
        <p:grpSpPr>
          <a:xfrm>
            <a:off x="3686918" y="4170193"/>
            <a:ext cx="1378049" cy="2541756"/>
            <a:chOff x="839416" y="2061803"/>
            <a:chExt cx="2016224" cy="3276364"/>
          </a:xfrm>
        </p:grpSpPr>
        <p:sp>
          <p:nvSpPr>
            <p:cNvPr id="33" name="矩形 20"/>
            <p:cNvSpPr/>
            <p:nvPr/>
          </p:nvSpPr>
          <p:spPr>
            <a:xfrm>
              <a:off x="839416" y="2061803"/>
              <a:ext cx="2016224" cy="327636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直角三角形 21"/>
            <p:cNvSpPr/>
            <p:nvPr/>
          </p:nvSpPr>
          <p:spPr>
            <a:xfrm flipH="1">
              <a:off x="839416" y="2061803"/>
              <a:ext cx="2016224" cy="3276364"/>
            </a:xfrm>
            <a:prstGeom prst="rtTriangle">
              <a:avLst/>
            </a:prstGeom>
            <a:solidFill>
              <a:schemeClr val="accent1">
                <a:lumMod val="40000"/>
                <a:lumOff val="60000"/>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Resim 3"/>
          <p:cNvPicPr>
            <a:picLocks noChangeAspect="1"/>
          </p:cNvPicPr>
          <p:nvPr/>
        </p:nvPicPr>
        <p:blipFill>
          <a:blip r:embed="rId4"/>
          <a:stretch>
            <a:fillRect/>
          </a:stretch>
        </p:blipFill>
        <p:spPr>
          <a:xfrm>
            <a:off x="3674218" y="4318878"/>
            <a:ext cx="1378049" cy="1317268"/>
          </a:xfrm>
          <a:prstGeom prst="rect">
            <a:avLst/>
          </a:prstGeom>
        </p:spPr>
      </p:pic>
      <p:grpSp>
        <p:nvGrpSpPr>
          <p:cNvPr id="35" name="Group 36"/>
          <p:cNvGrpSpPr/>
          <p:nvPr/>
        </p:nvGrpSpPr>
        <p:grpSpPr>
          <a:xfrm>
            <a:off x="7021938" y="4201945"/>
            <a:ext cx="1378049" cy="2513180"/>
            <a:chOff x="839416" y="2061803"/>
            <a:chExt cx="2016224" cy="3276364"/>
          </a:xfrm>
        </p:grpSpPr>
        <p:sp>
          <p:nvSpPr>
            <p:cNvPr id="36" name="矩形 20"/>
            <p:cNvSpPr/>
            <p:nvPr/>
          </p:nvSpPr>
          <p:spPr>
            <a:xfrm>
              <a:off x="839416" y="2061803"/>
              <a:ext cx="2016224" cy="32763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直角三角形 21"/>
            <p:cNvSpPr/>
            <p:nvPr/>
          </p:nvSpPr>
          <p:spPr>
            <a:xfrm flipH="1">
              <a:off x="839416" y="2061803"/>
              <a:ext cx="2016224" cy="3276364"/>
            </a:xfrm>
            <a:prstGeom prst="rtTriangle">
              <a:avLst/>
            </a:prstGeom>
            <a:solidFill>
              <a:schemeClr val="accent2">
                <a:lumMod val="75000"/>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 name="Resim 4"/>
          <p:cNvPicPr>
            <a:picLocks noChangeAspect="1"/>
          </p:cNvPicPr>
          <p:nvPr/>
        </p:nvPicPr>
        <p:blipFill>
          <a:blip r:embed="rId5"/>
          <a:stretch>
            <a:fillRect/>
          </a:stretch>
        </p:blipFill>
        <p:spPr>
          <a:xfrm>
            <a:off x="7021938" y="4330700"/>
            <a:ext cx="1378049" cy="1368946"/>
          </a:xfrm>
          <a:prstGeom prst="rect">
            <a:avLst/>
          </a:prstGeom>
        </p:spPr>
      </p:pic>
      <p:grpSp>
        <p:nvGrpSpPr>
          <p:cNvPr id="38" name="Group 36"/>
          <p:cNvGrpSpPr/>
          <p:nvPr/>
        </p:nvGrpSpPr>
        <p:grpSpPr>
          <a:xfrm>
            <a:off x="1879165" y="4170194"/>
            <a:ext cx="1433713" cy="2541754"/>
            <a:chOff x="839416" y="2061803"/>
            <a:chExt cx="2016224" cy="3276364"/>
          </a:xfrm>
        </p:grpSpPr>
        <p:sp>
          <p:nvSpPr>
            <p:cNvPr id="39" name="矩形 20"/>
            <p:cNvSpPr/>
            <p:nvPr/>
          </p:nvSpPr>
          <p:spPr>
            <a:xfrm>
              <a:off x="839416" y="2061803"/>
              <a:ext cx="2016224" cy="32763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直角三角形 21"/>
            <p:cNvSpPr/>
            <p:nvPr/>
          </p:nvSpPr>
          <p:spPr>
            <a:xfrm flipH="1">
              <a:off x="839416" y="2061803"/>
              <a:ext cx="2016224" cy="3276364"/>
            </a:xfrm>
            <a:prstGeom prst="rtTriangle">
              <a:avLst/>
            </a:prstGeom>
            <a:solidFill>
              <a:schemeClr val="accent2">
                <a:lumMod val="75000"/>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Resim 5"/>
          <p:cNvPicPr>
            <a:picLocks noChangeAspect="1"/>
          </p:cNvPicPr>
          <p:nvPr/>
        </p:nvPicPr>
        <p:blipFill>
          <a:blip r:embed="rId6"/>
          <a:stretch>
            <a:fillRect/>
          </a:stretch>
        </p:blipFill>
        <p:spPr>
          <a:xfrm>
            <a:off x="1860957" y="4318879"/>
            <a:ext cx="1438401" cy="1317267"/>
          </a:xfrm>
          <a:prstGeom prst="rect">
            <a:avLst/>
          </a:prstGeom>
        </p:spPr>
      </p:pic>
      <p:grpSp>
        <p:nvGrpSpPr>
          <p:cNvPr id="41" name="Group 36"/>
          <p:cNvGrpSpPr/>
          <p:nvPr/>
        </p:nvGrpSpPr>
        <p:grpSpPr>
          <a:xfrm>
            <a:off x="8653129" y="4201944"/>
            <a:ext cx="1378049" cy="2490955"/>
            <a:chOff x="839416" y="2061803"/>
            <a:chExt cx="2016224" cy="3276364"/>
          </a:xfrm>
        </p:grpSpPr>
        <p:sp>
          <p:nvSpPr>
            <p:cNvPr id="42" name="矩形 20"/>
            <p:cNvSpPr/>
            <p:nvPr/>
          </p:nvSpPr>
          <p:spPr>
            <a:xfrm>
              <a:off x="839416" y="2061803"/>
              <a:ext cx="2016224" cy="327636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直角三角形 21"/>
            <p:cNvSpPr/>
            <p:nvPr/>
          </p:nvSpPr>
          <p:spPr>
            <a:xfrm flipH="1">
              <a:off x="839416" y="2061803"/>
              <a:ext cx="2016224" cy="3276364"/>
            </a:xfrm>
            <a:prstGeom prst="rtTriangle">
              <a:avLst/>
            </a:prstGeom>
            <a:solidFill>
              <a:schemeClr val="accent2">
                <a:lumMod val="75000"/>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Resim 6"/>
          <p:cNvPicPr>
            <a:picLocks noChangeAspect="1"/>
          </p:cNvPicPr>
          <p:nvPr/>
        </p:nvPicPr>
        <p:blipFill>
          <a:blip r:embed="rId7"/>
          <a:stretch>
            <a:fillRect/>
          </a:stretch>
        </p:blipFill>
        <p:spPr>
          <a:xfrm>
            <a:off x="8653129" y="4356978"/>
            <a:ext cx="1378049" cy="1342667"/>
          </a:xfrm>
          <a:prstGeom prst="rect">
            <a:avLst/>
          </a:prstGeom>
        </p:spPr>
      </p:pic>
      <p:sp>
        <p:nvSpPr>
          <p:cNvPr id="44" name="Metin kutusu 43"/>
          <p:cNvSpPr txBox="1"/>
          <p:nvPr/>
        </p:nvSpPr>
        <p:spPr>
          <a:xfrm>
            <a:off x="3648818" y="5784408"/>
            <a:ext cx="1380382" cy="553998"/>
          </a:xfrm>
          <a:prstGeom prst="rect">
            <a:avLst/>
          </a:prstGeom>
          <a:noFill/>
        </p:spPr>
        <p:txBody>
          <a:bodyPr wrap="square" rtlCol="0">
            <a:spAutoFit/>
          </a:bodyPr>
          <a:lstStyle/>
          <a:p>
            <a:pPr algn="ctr"/>
            <a:r>
              <a:rPr lang="tr-TR" sz="1000" b="1" dirty="0">
                <a:latin typeface="Arial" panose="020B0604020202020204" pitchFamily="34" charset="0"/>
                <a:ea typeface="Times New Roman" panose="02020603050405020304" pitchFamily="18" charset="0"/>
              </a:rPr>
              <a:t>Burdur Mehmet Akif Ersoy </a:t>
            </a:r>
            <a:r>
              <a:rPr lang="tr-TR" sz="1000" b="1" dirty="0" smtClean="0">
                <a:latin typeface="Arial" panose="020B0604020202020204" pitchFamily="34" charset="0"/>
                <a:ea typeface="Times New Roman" panose="02020603050405020304" pitchFamily="18" charset="0"/>
              </a:rPr>
              <a:t>                 Üniversitesi</a:t>
            </a:r>
            <a:endParaRPr lang="zh-CN" altLang="en-US" sz="1000" b="1" dirty="0"/>
          </a:p>
        </p:txBody>
      </p:sp>
      <p:sp>
        <p:nvSpPr>
          <p:cNvPr id="45" name="Metin kutusu 44"/>
          <p:cNvSpPr txBox="1"/>
          <p:nvPr/>
        </p:nvSpPr>
        <p:spPr>
          <a:xfrm>
            <a:off x="5434438" y="5836478"/>
            <a:ext cx="1380382" cy="246221"/>
          </a:xfrm>
          <a:prstGeom prst="rect">
            <a:avLst/>
          </a:prstGeom>
          <a:noFill/>
        </p:spPr>
        <p:txBody>
          <a:bodyPr wrap="square" rtlCol="0">
            <a:spAutoFit/>
          </a:bodyPr>
          <a:lstStyle/>
          <a:p>
            <a:pPr algn="ctr"/>
            <a:r>
              <a:rPr lang="tr-TR" sz="1000" b="1" dirty="0" smtClean="0">
                <a:latin typeface="Arial" panose="020B0604020202020204" pitchFamily="34" charset="0"/>
                <a:ea typeface="Times New Roman" panose="02020603050405020304" pitchFamily="18" charset="0"/>
              </a:rPr>
              <a:t>Düzce Üniversitesi</a:t>
            </a:r>
            <a:endParaRPr lang="zh-CN" altLang="en-US" sz="1000" b="1" dirty="0"/>
          </a:p>
        </p:txBody>
      </p:sp>
      <p:sp>
        <p:nvSpPr>
          <p:cNvPr id="46" name="Metin kutusu 45"/>
          <p:cNvSpPr txBox="1"/>
          <p:nvPr/>
        </p:nvSpPr>
        <p:spPr>
          <a:xfrm>
            <a:off x="7034638" y="5841558"/>
            <a:ext cx="1365349" cy="400110"/>
          </a:xfrm>
          <a:prstGeom prst="rect">
            <a:avLst/>
          </a:prstGeom>
          <a:noFill/>
        </p:spPr>
        <p:txBody>
          <a:bodyPr wrap="square" rtlCol="0">
            <a:spAutoFit/>
          </a:bodyPr>
          <a:lstStyle/>
          <a:p>
            <a:pPr algn="ctr"/>
            <a:r>
              <a:rPr lang="tr-TR" sz="1000" b="1" dirty="0" smtClean="0">
                <a:latin typeface="Arial" panose="020B0604020202020204" pitchFamily="34" charset="0"/>
                <a:ea typeface="Times New Roman" panose="02020603050405020304" pitchFamily="18" charset="0"/>
              </a:rPr>
              <a:t>Kırşehir Ahi Evran Üniversitesi</a:t>
            </a:r>
            <a:endParaRPr lang="zh-CN" altLang="en-US" sz="1000" b="1" dirty="0"/>
          </a:p>
        </p:txBody>
      </p:sp>
      <p:sp>
        <p:nvSpPr>
          <p:cNvPr id="47" name="Metin kutusu 46"/>
          <p:cNvSpPr txBox="1"/>
          <p:nvPr/>
        </p:nvSpPr>
        <p:spPr>
          <a:xfrm>
            <a:off x="1872815" y="5822508"/>
            <a:ext cx="1433713" cy="246221"/>
          </a:xfrm>
          <a:prstGeom prst="rect">
            <a:avLst/>
          </a:prstGeom>
          <a:noFill/>
        </p:spPr>
        <p:txBody>
          <a:bodyPr wrap="square" rtlCol="0">
            <a:spAutoFit/>
          </a:bodyPr>
          <a:lstStyle/>
          <a:p>
            <a:pPr algn="ctr"/>
            <a:r>
              <a:rPr lang="tr-TR" sz="1000" b="1" dirty="0" smtClean="0">
                <a:latin typeface="Arial" panose="020B0604020202020204" pitchFamily="34" charset="0"/>
                <a:ea typeface="Times New Roman" panose="02020603050405020304" pitchFamily="18" charset="0"/>
              </a:rPr>
              <a:t>Bingöl Üniversitesi</a:t>
            </a:r>
            <a:endParaRPr lang="zh-CN" altLang="en-US" sz="1000" b="1" dirty="0"/>
          </a:p>
        </p:txBody>
      </p:sp>
      <p:sp>
        <p:nvSpPr>
          <p:cNvPr id="48" name="Metin kutusu 47"/>
          <p:cNvSpPr txBox="1"/>
          <p:nvPr/>
        </p:nvSpPr>
        <p:spPr>
          <a:xfrm>
            <a:off x="8660965" y="5860608"/>
            <a:ext cx="1433713" cy="246221"/>
          </a:xfrm>
          <a:prstGeom prst="rect">
            <a:avLst/>
          </a:prstGeom>
          <a:noFill/>
        </p:spPr>
        <p:txBody>
          <a:bodyPr wrap="square" rtlCol="0">
            <a:spAutoFit/>
          </a:bodyPr>
          <a:lstStyle/>
          <a:p>
            <a:pPr algn="ctr"/>
            <a:r>
              <a:rPr lang="tr-TR" sz="1000" b="1" dirty="0" smtClean="0">
                <a:latin typeface="Arial" panose="020B0604020202020204" pitchFamily="34" charset="0"/>
                <a:ea typeface="Times New Roman" panose="02020603050405020304" pitchFamily="18" charset="0"/>
              </a:rPr>
              <a:t>Uşak Üniversitesi</a:t>
            </a:r>
            <a:endParaRPr lang="zh-CN" altLang="en-US" sz="1000" b="1" dirty="0"/>
          </a:p>
        </p:txBody>
      </p:sp>
      <p:sp>
        <p:nvSpPr>
          <p:cNvPr id="49" name="Dikdörtgen 48"/>
          <p:cNvSpPr/>
          <p:nvPr/>
        </p:nvSpPr>
        <p:spPr>
          <a:xfrm>
            <a:off x="230623" y="1715280"/>
            <a:ext cx="1061509" cy="452432"/>
          </a:xfrm>
          <a:prstGeom prst="rect">
            <a:avLst/>
          </a:prstGeom>
        </p:spPr>
        <p:txBody>
          <a:bodyPr wrap="none">
            <a:spAutoFit/>
          </a:bodyPr>
          <a:lstStyle/>
          <a:p>
            <a:pPr lvl="0" algn="ctr">
              <a:lnSpc>
                <a:spcPct val="130000"/>
              </a:lnSpc>
              <a:defRPr/>
            </a:pPr>
            <a:r>
              <a:rPr lang="tr-TR" altLang="zh-CN" b="1" kern="0" dirty="0" smtClean="0">
                <a:solidFill>
                  <a:sysClr val="window" lastClr="FFFFFF"/>
                </a:solidFill>
                <a:effectLst>
                  <a:innerShdw blurRad="63500" dist="50800" dir="13500000">
                    <a:prstClr val="black">
                      <a:alpha val="50000"/>
                    </a:prstClr>
                  </a:innerShdw>
                </a:effectLst>
                <a:ea typeface="微软雅黑" pitchFamily="34" charset="-122"/>
              </a:rPr>
              <a:t>1. Aşama</a:t>
            </a:r>
            <a:endParaRPr lang="zh-CN" altLang="en-US" b="1" kern="0" dirty="0">
              <a:solidFill>
                <a:sysClr val="window" lastClr="FFFFFF"/>
              </a:solidFill>
              <a:effectLst>
                <a:innerShdw blurRad="63500" dist="50800" dir="13500000">
                  <a:prstClr val="black">
                    <a:alpha val="50000"/>
                  </a:prstClr>
                </a:innerShdw>
              </a:effectLst>
              <a:ea typeface="微软雅黑" pitchFamily="34" charset="-122"/>
            </a:endParaRPr>
          </a:p>
        </p:txBody>
      </p:sp>
      <p:sp>
        <p:nvSpPr>
          <p:cNvPr id="50" name="Dikdörtgen 49"/>
          <p:cNvSpPr/>
          <p:nvPr/>
        </p:nvSpPr>
        <p:spPr>
          <a:xfrm>
            <a:off x="275929" y="3128070"/>
            <a:ext cx="1061508" cy="423321"/>
          </a:xfrm>
          <a:prstGeom prst="rect">
            <a:avLst/>
          </a:prstGeom>
        </p:spPr>
        <p:txBody>
          <a:bodyPr wrap="none">
            <a:spAutoFit/>
          </a:bodyPr>
          <a:lstStyle/>
          <a:p>
            <a:pPr lvl="0" algn="ctr">
              <a:lnSpc>
                <a:spcPct val="130000"/>
              </a:lnSpc>
              <a:defRPr/>
            </a:pPr>
            <a:r>
              <a:rPr lang="tr-TR" altLang="zh-CN" b="1" kern="0" dirty="0">
                <a:effectLst>
                  <a:innerShdw blurRad="63500" dist="50800" dir="13500000">
                    <a:prstClr val="black">
                      <a:alpha val="50000"/>
                    </a:prstClr>
                  </a:innerShdw>
                </a:effectLst>
                <a:ea typeface="微软雅黑" pitchFamily="34" charset="-122"/>
              </a:rPr>
              <a:t>2</a:t>
            </a:r>
            <a:r>
              <a:rPr lang="tr-TR" altLang="zh-CN" b="1" kern="0" dirty="0" smtClean="0">
                <a:effectLst>
                  <a:innerShdw blurRad="63500" dist="50800" dir="13500000">
                    <a:prstClr val="black">
                      <a:alpha val="50000"/>
                    </a:prstClr>
                  </a:innerShdw>
                </a:effectLst>
                <a:ea typeface="微软雅黑" pitchFamily="34" charset="-122"/>
              </a:rPr>
              <a:t>. Aşama</a:t>
            </a:r>
            <a:endParaRPr lang="zh-CN" altLang="en-US" b="1" kern="0" dirty="0">
              <a:effectLst>
                <a:innerShdw blurRad="63500" dist="50800" dir="13500000">
                  <a:prstClr val="black">
                    <a:alpha val="50000"/>
                  </a:prstClr>
                </a:innerShdw>
              </a:effectLst>
              <a:ea typeface="微软雅黑" pitchFamily="34" charset="-122"/>
            </a:endParaRPr>
          </a:p>
        </p:txBody>
      </p:sp>
      <p:sp>
        <p:nvSpPr>
          <p:cNvPr id="52" name="Rectangle 47"/>
          <p:cNvSpPr/>
          <p:nvPr/>
        </p:nvSpPr>
        <p:spPr>
          <a:xfrm>
            <a:off x="0" y="497210"/>
            <a:ext cx="888875" cy="507127"/>
          </a:xfrm>
          <a:prstGeom prst="rect">
            <a:avLst/>
          </a:prstGeom>
          <a:solidFill>
            <a:srgbClr val="44546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2904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p:tgtEl>
                                          <p:spTgt spid="29"/>
                                        </p:tgtEl>
                                        <p:attrNameLst>
                                          <p:attrName>ppt_x</p:attrName>
                                        </p:attrNameLst>
                                      </p:cBhvr>
                                      <p:tavLst>
                                        <p:tav tm="0">
                                          <p:val>
                                            <p:strVal val="#ppt_x-#ppt_w*1.125000"/>
                                          </p:val>
                                        </p:tav>
                                        <p:tav tm="100000">
                                          <p:val>
                                            <p:strVal val="#ppt_x"/>
                                          </p:val>
                                        </p:tav>
                                      </p:tavLst>
                                    </p:anim>
                                    <p:animEffect transition="in" filter="wipe(right)">
                                      <p:cBhvr>
                                        <p:cTn id="8" dur="500"/>
                                        <p:tgtEl>
                                          <p:spTgt spid="29"/>
                                        </p:tgtEl>
                                      </p:cBhvr>
                                    </p:animEffect>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p:tgtEl>
                                          <p:spTgt spid="32"/>
                                        </p:tgtEl>
                                        <p:attrNameLst>
                                          <p:attrName>ppt_x</p:attrName>
                                        </p:attrNameLst>
                                      </p:cBhvr>
                                      <p:tavLst>
                                        <p:tav tm="0">
                                          <p:val>
                                            <p:strVal val="#ppt_x-#ppt_w*1.125000"/>
                                          </p:val>
                                        </p:tav>
                                        <p:tav tm="100000">
                                          <p:val>
                                            <p:strVal val="#ppt_x"/>
                                          </p:val>
                                        </p:tav>
                                      </p:tavLst>
                                    </p:anim>
                                    <p:animEffect transition="in" filter="wipe(right)">
                                      <p:cBhvr>
                                        <p:cTn id="13" dur="500"/>
                                        <p:tgtEl>
                                          <p:spTgt spid="32"/>
                                        </p:tgtEl>
                                      </p:cBhvr>
                                    </p:animEffect>
                                  </p:childTnLst>
                                </p:cTn>
                              </p:par>
                            </p:childTnLst>
                          </p:cTn>
                        </p:par>
                        <p:par>
                          <p:cTn id="14" fill="hold">
                            <p:stCondLst>
                              <p:cond delay="1000"/>
                            </p:stCondLst>
                            <p:childTnLst>
                              <p:par>
                                <p:cTn id="15" presetID="12" presetClass="entr" presetSubtype="8"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p:tgtEl>
                                          <p:spTgt spid="35"/>
                                        </p:tgtEl>
                                        <p:attrNameLst>
                                          <p:attrName>ppt_x</p:attrName>
                                        </p:attrNameLst>
                                      </p:cBhvr>
                                      <p:tavLst>
                                        <p:tav tm="0">
                                          <p:val>
                                            <p:strVal val="#ppt_x-#ppt_w*1.125000"/>
                                          </p:val>
                                        </p:tav>
                                        <p:tav tm="100000">
                                          <p:val>
                                            <p:strVal val="#ppt_x"/>
                                          </p:val>
                                        </p:tav>
                                      </p:tavLst>
                                    </p:anim>
                                    <p:animEffect transition="in" filter="wipe(right)">
                                      <p:cBhvr>
                                        <p:cTn id="18" dur="500"/>
                                        <p:tgtEl>
                                          <p:spTgt spid="35"/>
                                        </p:tgtEl>
                                      </p:cBhvr>
                                    </p:animEffect>
                                  </p:childTnLst>
                                </p:cTn>
                              </p:par>
                            </p:childTnLst>
                          </p:cTn>
                        </p:par>
                        <p:par>
                          <p:cTn id="19" fill="hold">
                            <p:stCondLst>
                              <p:cond delay="1500"/>
                            </p:stCondLst>
                            <p:childTnLst>
                              <p:par>
                                <p:cTn id="20" presetID="12" presetClass="entr" presetSubtype="8" fill="hold" nodeType="after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500"/>
                                        <p:tgtEl>
                                          <p:spTgt spid="38"/>
                                        </p:tgtEl>
                                        <p:attrNameLst>
                                          <p:attrName>ppt_x</p:attrName>
                                        </p:attrNameLst>
                                      </p:cBhvr>
                                      <p:tavLst>
                                        <p:tav tm="0">
                                          <p:val>
                                            <p:strVal val="#ppt_x-#ppt_w*1.125000"/>
                                          </p:val>
                                        </p:tav>
                                        <p:tav tm="100000">
                                          <p:val>
                                            <p:strVal val="#ppt_x"/>
                                          </p:val>
                                        </p:tav>
                                      </p:tavLst>
                                    </p:anim>
                                    <p:animEffect transition="in" filter="wipe(right)">
                                      <p:cBhvr>
                                        <p:cTn id="23" dur="500"/>
                                        <p:tgtEl>
                                          <p:spTgt spid="38"/>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p:tgtEl>
                                          <p:spTgt spid="41"/>
                                        </p:tgtEl>
                                        <p:attrNameLst>
                                          <p:attrName>ppt_x</p:attrName>
                                        </p:attrNameLst>
                                      </p:cBhvr>
                                      <p:tavLst>
                                        <p:tav tm="0">
                                          <p:val>
                                            <p:strVal val="#ppt_x-#ppt_w*1.125000"/>
                                          </p:val>
                                        </p:tav>
                                        <p:tav tm="100000">
                                          <p:val>
                                            <p:strVal val="#ppt_x"/>
                                          </p:val>
                                        </p:tav>
                                      </p:tavLst>
                                    </p:anim>
                                    <p:animEffect transition="in" filter="wipe(right)">
                                      <p:cBhvr>
                                        <p:cTn id="2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txBox="1">
            <a:spLocks/>
          </p:cNvSpPr>
          <p:nvPr/>
        </p:nvSpPr>
        <p:spPr>
          <a:xfrm>
            <a:off x="888875" y="357922"/>
            <a:ext cx="10801351" cy="7355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0" cap="none" spc="0" normalizeH="0" baseline="0" noProof="0" smtClean="0">
                <a:ln>
                  <a:noFill/>
                </a:ln>
                <a:solidFill>
                  <a:sysClr val="windowText" lastClr="000000"/>
                </a:solidFill>
                <a:effectLst/>
                <a:uLnTx/>
                <a:uFillTx/>
                <a:latin typeface="Calibri"/>
              </a:rPr>
              <a:t>Araştırma Üniversiteleri Seçim Süreci</a:t>
            </a:r>
            <a:endParaRPr kumimoji="0" lang="tr-TR" sz="2800" b="1" i="0" u="none" strike="noStrike" kern="0" cap="none" spc="0" normalizeH="0" baseline="0" noProof="0" dirty="0">
              <a:ln>
                <a:noFill/>
              </a:ln>
              <a:solidFill>
                <a:sysClr val="windowText" lastClr="000000"/>
              </a:solidFill>
              <a:effectLst/>
              <a:uLnTx/>
              <a:uFillTx/>
              <a:latin typeface="Calibri"/>
            </a:endParaRPr>
          </a:p>
        </p:txBody>
      </p:sp>
      <p:grpSp>
        <p:nvGrpSpPr>
          <p:cNvPr id="30" name="Group 25"/>
          <p:cNvGrpSpPr/>
          <p:nvPr/>
        </p:nvGrpSpPr>
        <p:grpSpPr>
          <a:xfrm>
            <a:off x="8210769" y="2041703"/>
            <a:ext cx="2319798" cy="2829092"/>
            <a:chOff x="7435505" y="2374017"/>
            <a:chExt cx="2319798" cy="2829092"/>
          </a:xfrm>
        </p:grpSpPr>
        <p:sp>
          <p:nvSpPr>
            <p:cNvPr id="31" name="椭圆 24"/>
            <p:cNvSpPr/>
            <p:nvPr/>
          </p:nvSpPr>
          <p:spPr>
            <a:xfrm>
              <a:off x="7435505" y="2883311"/>
              <a:ext cx="2319798" cy="2319798"/>
            </a:xfrm>
            <a:prstGeom prst="ellipse">
              <a:avLst/>
            </a:prstGeom>
            <a:gradFill flip="none" rotWithShape="1">
              <a:gsLst>
                <a:gs pos="0">
                  <a:srgbClr val="FFC000">
                    <a:lumMod val="50000"/>
                  </a:srgbClr>
                </a:gs>
                <a:gs pos="50000">
                  <a:srgbClr val="FFC000">
                    <a:lumMod val="75000"/>
                  </a:srgbClr>
                </a:gs>
                <a:gs pos="100000">
                  <a:srgbClr val="FFC000"/>
                </a:gs>
              </a:gsLst>
              <a:lin ang="0" scaled="1"/>
              <a:tileRect/>
            </a:gradFill>
            <a:ln w="2540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1270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sp>
          <p:nvSpPr>
            <p:cNvPr id="32" name="椭圆 25"/>
            <p:cNvSpPr/>
            <p:nvPr/>
          </p:nvSpPr>
          <p:spPr>
            <a:xfrm>
              <a:off x="7607276" y="3051373"/>
              <a:ext cx="2045203" cy="2045203"/>
            </a:xfrm>
            <a:prstGeom prst="ellipse">
              <a:avLst/>
            </a:prstGeom>
            <a:solidFill>
              <a:sysClr val="window" lastClr="FFFFFF"/>
            </a:solidFill>
            <a:ln w="25400" cap="flat" cmpd="sng" algn="ctr">
              <a:noFill/>
              <a:prstDash val="solid"/>
            </a:ln>
            <a:effectLst>
              <a:innerShdw blurRad="63500" dist="50800" dir="162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sp>
          <p:nvSpPr>
            <p:cNvPr id="33" name="椭圆 34"/>
            <p:cNvSpPr/>
            <p:nvPr/>
          </p:nvSpPr>
          <p:spPr>
            <a:xfrm>
              <a:off x="8174659" y="2374017"/>
              <a:ext cx="900365" cy="900365"/>
            </a:xfrm>
            <a:prstGeom prst="ellipse">
              <a:avLst/>
            </a:prstGeom>
            <a:gradFill flip="none" rotWithShape="1">
              <a:gsLst>
                <a:gs pos="0">
                  <a:srgbClr val="FFC000">
                    <a:lumMod val="50000"/>
                  </a:srgbClr>
                </a:gs>
                <a:gs pos="50000">
                  <a:srgbClr val="FFC000">
                    <a:lumMod val="75000"/>
                  </a:srgbClr>
                </a:gs>
                <a:gs pos="100000">
                  <a:srgbClr val="FFC000"/>
                </a:gs>
              </a:gsLst>
              <a:lin ang="0" scaled="1"/>
              <a:tileRect/>
            </a:gradFill>
            <a:ln w="2540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1270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grpSp>
      <p:grpSp>
        <p:nvGrpSpPr>
          <p:cNvPr id="34" name="Group 17"/>
          <p:cNvGrpSpPr/>
          <p:nvPr/>
        </p:nvGrpSpPr>
        <p:grpSpPr>
          <a:xfrm rot="327383">
            <a:off x="4651873" y="1976646"/>
            <a:ext cx="2847055" cy="3083225"/>
            <a:chOff x="4855328" y="3024892"/>
            <a:chExt cx="2847055" cy="3083225"/>
          </a:xfrm>
        </p:grpSpPr>
        <p:sp>
          <p:nvSpPr>
            <p:cNvPr id="35" name="椭圆 5"/>
            <p:cNvSpPr/>
            <p:nvPr/>
          </p:nvSpPr>
          <p:spPr>
            <a:xfrm rot="19406748">
              <a:off x="4855328" y="3361301"/>
              <a:ext cx="2847055" cy="2746816"/>
            </a:xfrm>
            <a:custGeom>
              <a:avLst/>
              <a:gdLst/>
              <a:ahLst/>
              <a:cxnLst/>
              <a:rect l="l" t="t" r="r" b="b"/>
              <a:pathLst>
                <a:path w="2474483" h="2387362">
                  <a:moveTo>
                    <a:pt x="1023374" y="0"/>
                  </a:moveTo>
                  <a:cubicBezTo>
                    <a:pt x="1588568" y="0"/>
                    <a:pt x="2046748" y="458180"/>
                    <a:pt x="2046748" y="1023374"/>
                  </a:cubicBezTo>
                  <a:cubicBezTo>
                    <a:pt x="2046748" y="1223242"/>
                    <a:pt x="1989452" y="1409727"/>
                    <a:pt x="1889481" y="1566731"/>
                  </a:cubicBezTo>
                  <a:lnTo>
                    <a:pt x="2190488" y="1759978"/>
                  </a:lnTo>
                  <a:lnTo>
                    <a:pt x="2324749" y="1550850"/>
                  </a:lnTo>
                  <a:lnTo>
                    <a:pt x="2474483" y="2237628"/>
                  </a:lnTo>
                  <a:lnTo>
                    <a:pt x="1787705" y="2387362"/>
                  </a:lnTo>
                  <a:lnTo>
                    <a:pt x="1921966" y="2178234"/>
                  </a:lnTo>
                  <a:lnTo>
                    <a:pt x="1518160" y="1918989"/>
                  </a:lnTo>
                  <a:cubicBezTo>
                    <a:pt x="1371651" y="2000515"/>
                    <a:pt x="1202912" y="2046748"/>
                    <a:pt x="1023374" y="2046748"/>
                  </a:cubicBezTo>
                  <a:cubicBezTo>
                    <a:pt x="458180" y="2046748"/>
                    <a:pt x="0" y="1588568"/>
                    <a:pt x="0" y="1023374"/>
                  </a:cubicBezTo>
                  <a:cubicBezTo>
                    <a:pt x="0" y="458180"/>
                    <a:pt x="458180" y="0"/>
                    <a:pt x="1023374" y="0"/>
                  </a:cubicBezTo>
                  <a:close/>
                </a:path>
              </a:pathLst>
            </a:custGeom>
            <a:gradFill flip="none" rotWithShape="1">
              <a:gsLst>
                <a:gs pos="0">
                  <a:srgbClr val="ED7D31">
                    <a:lumMod val="50000"/>
                  </a:srgbClr>
                </a:gs>
                <a:gs pos="50000">
                  <a:srgbClr val="ED7D31">
                    <a:lumMod val="75000"/>
                  </a:srgbClr>
                </a:gs>
                <a:gs pos="100000">
                  <a:srgbClr val="ED7D31"/>
                </a:gs>
              </a:gsLst>
              <a:lin ang="0" scaled="1"/>
              <a:tileRect/>
            </a:gradFill>
            <a:ln w="2540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1270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sp>
          <p:nvSpPr>
            <p:cNvPr id="36" name="椭圆 27"/>
            <p:cNvSpPr/>
            <p:nvPr/>
          </p:nvSpPr>
          <p:spPr>
            <a:xfrm rot="19406748">
              <a:off x="4866002" y="3670032"/>
              <a:ext cx="2154098" cy="2154098"/>
            </a:xfrm>
            <a:prstGeom prst="ellipse">
              <a:avLst/>
            </a:prstGeom>
            <a:solidFill>
              <a:sysClr val="window" lastClr="FFFFFF"/>
            </a:solidFill>
            <a:ln w="25400" cap="flat" cmpd="sng" algn="ctr">
              <a:noFill/>
              <a:prstDash val="solid"/>
            </a:ln>
            <a:effectLst>
              <a:innerShdw blurRad="63500" dist="50800" dir="162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sp>
          <p:nvSpPr>
            <p:cNvPr id="37" name="椭圆 32"/>
            <p:cNvSpPr/>
            <p:nvPr/>
          </p:nvSpPr>
          <p:spPr>
            <a:xfrm>
              <a:off x="5462102" y="3024892"/>
              <a:ext cx="900365" cy="900365"/>
            </a:xfrm>
            <a:prstGeom prst="ellipse">
              <a:avLst/>
            </a:prstGeom>
            <a:gradFill flip="none" rotWithShape="1">
              <a:gsLst>
                <a:gs pos="0">
                  <a:srgbClr val="ED7D31">
                    <a:lumMod val="50000"/>
                  </a:srgbClr>
                </a:gs>
                <a:gs pos="50000">
                  <a:srgbClr val="ED7D31">
                    <a:lumMod val="75000"/>
                  </a:srgbClr>
                </a:gs>
                <a:gs pos="100000">
                  <a:srgbClr val="ED7D31"/>
                </a:gs>
              </a:gsLst>
              <a:lin ang="0" scaled="1"/>
              <a:tileRect/>
            </a:gradFill>
            <a:ln w="2540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1270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grpSp>
      <p:grpSp>
        <p:nvGrpSpPr>
          <p:cNvPr id="38" name="Group 15"/>
          <p:cNvGrpSpPr/>
          <p:nvPr/>
        </p:nvGrpSpPr>
        <p:grpSpPr>
          <a:xfrm rot="19643226">
            <a:off x="910731" y="1867004"/>
            <a:ext cx="2847055" cy="3215466"/>
            <a:chOff x="2195835" y="1516327"/>
            <a:chExt cx="2847055" cy="3215466"/>
          </a:xfrm>
        </p:grpSpPr>
        <p:sp>
          <p:nvSpPr>
            <p:cNvPr id="39" name="椭圆 5"/>
            <p:cNvSpPr/>
            <p:nvPr/>
          </p:nvSpPr>
          <p:spPr>
            <a:xfrm>
              <a:off x="2195835" y="1984977"/>
              <a:ext cx="2847055" cy="2746816"/>
            </a:xfrm>
            <a:custGeom>
              <a:avLst/>
              <a:gdLst/>
              <a:ahLst/>
              <a:cxnLst/>
              <a:rect l="l" t="t" r="r" b="b"/>
              <a:pathLst>
                <a:path w="2474483" h="2387362">
                  <a:moveTo>
                    <a:pt x="1023374" y="0"/>
                  </a:moveTo>
                  <a:cubicBezTo>
                    <a:pt x="1588568" y="0"/>
                    <a:pt x="2046748" y="458180"/>
                    <a:pt x="2046748" y="1023374"/>
                  </a:cubicBezTo>
                  <a:cubicBezTo>
                    <a:pt x="2046748" y="1223242"/>
                    <a:pt x="1989452" y="1409727"/>
                    <a:pt x="1889481" y="1566731"/>
                  </a:cubicBezTo>
                  <a:lnTo>
                    <a:pt x="2190488" y="1759978"/>
                  </a:lnTo>
                  <a:lnTo>
                    <a:pt x="2324749" y="1550850"/>
                  </a:lnTo>
                  <a:lnTo>
                    <a:pt x="2474483" y="2237628"/>
                  </a:lnTo>
                  <a:lnTo>
                    <a:pt x="1787705" y="2387362"/>
                  </a:lnTo>
                  <a:lnTo>
                    <a:pt x="1921966" y="2178234"/>
                  </a:lnTo>
                  <a:lnTo>
                    <a:pt x="1518160" y="1918989"/>
                  </a:lnTo>
                  <a:cubicBezTo>
                    <a:pt x="1371651" y="2000515"/>
                    <a:pt x="1202912" y="2046748"/>
                    <a:pt x="1023374" y="2046748"/>
                  </a:cubicBezTo>
                  <a:cubicBezTo>
                    <a:pt x="458180" y="2046748"/>
                    <a:pt x="0" y="1588568"/>
                    <a:pt x="0" y="1023374"/>
                  </a:cubicBezTo>
                  <a:cubicBezTo>
                    <a:pt x="0" y="458180"/>
                    <a:pt x="458180" y="0"/>
                    <a:pt x="1023374" y="0"/>
                  </a:cubicBezTo>
                  <a:close/>
                </a:path>
              </a:pathLst>
            </a:custGeom>
            <a:gradFill flip="none" rotWithShape="1">
              <a:gsLst>
                <a:gs pos="0">
                  <a:srgbClr val="A5A5A5">
                    <a:lumMod val="50000"/>
                  </a:srgbClr>
                </a:gs>
                <a:gs pos="50000">
                  <a:srgbClr val="A5A5A5">
                    <a:lumMod val="75000"/>
                  </a:srgbClr>
                </a:gs>
                <a:gs pos="100000">
                  <a:srgbClr val="A5A5A5"/>
                </a:gs>
              </a:gsLst>
              <a:lin ang="0" scaled="1"/>
              <a:tileRect/>
            </a:gradFill>
            <a:ln w="2540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1270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sp>
          <p:nvSpPr>
            <p:cNvPr id="40" name="椭圆 29"/>
            <p:cNvSpPr/>
            <p:nvPr/>
          </p:nvSpPr>
          <p:spPr>
            <a:xfrm>
              <a:off x="2290359" y="2033780"/>
              <a:ext cx="2154098" cy="2154098"/>
            </a:xfrm>
            <a:prstGeom prst="ellipse">
              <a:avLst/>
            </a:prstGeom>
            <a:solidFill>
              <a:sysClr val="window" lastClr="FFFFFF"/>
            </a:solidFill>
            <a:ln w="25400" cap="flat" cmpd="sng" algn="ctr">
              <a:noFill/>
              <a:prstDash val="solid"/>
            </a:ln>
            <a:effectLst>
              <a:innerShdw blurRad="63500" dist="50800" dir="135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sp>
          <p:nvSpPr>
            <p:cNvPr id="41" name="椭圆 30"/>
            <p:cNvSpPr/>
            <p:nvPr/>
          </p:nvSpPr>
          <p:spPr>
            <a:xfrm>
              <a:off x="3225154" y="1516327"/>
              <a:ext cx="900365" cy="900365"/>
            </a:xfrm>
            <a:prstGeom prst="ellipse">
              <a:avLst/>
            </a:prstGeom>
            <a:gradFill flip="none" rotWithShape="1">
              <a:gsLst>
                <a:gs pos="0">
                  <a:srgbClr val="A5A5A5">
                    <a:lumMod val="50000"/>
                  </a:srgbClr>
                </a:gs>
                <a:gs pos="50000">
                  <a:srgbClr val="A5A5A5">
                    <a:lumMod val="75000"/>
                  </a:srgbClr>
                </a:gs>
                <a:gs pos="100000">
                  <a:srgbClr val="A5A5A5"/>
                </a:gs>
              </a:gsLst>
              <a:lin ang="0" scaled="1"/>
              <a:tileRect/>
            </a:gradFill>
            <a:ln w="2540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1270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ea typeface="宋体"/>
              </a:endParaRPr>
            </a:p>
          </p:txBody>
        </p:sp>
      </p:grpSp>
      <p:sp>
        <p:nvSpPr>
          <p:cNvPr id="42" name="TextBox 10"/>
          <p:cNvSpPr txBox="1"/>
          <p:nvPr/>
        </p:nvSpPr>
        <p:spPr>
          <a:xfrm>
            <a:off x="1325305" y="1803579"/>
            <a:ext cx="833868" cy="1052596"/>
          </a:xfrm>
          <a:prstGeom prst="rect">
            <a:avLst/>
          </a:prstGeom>
          <a:noFill/>
        </p:spPr>
        <p:txBody>
          <a:bodyPr wrap="square" rtlCol="0">
            <a:spAutoFit/>
          </a:bodyPr>
          <a:lstStyle/>
          <a:p>
            <a:pPr algn="ctr">
              <a:lnSpc>
                <a:spcPct val="130000"/>
              </a:lnSpc>
              <a:defRPr/>
            </a:pPr>
            <a:r>
              <a:rPr lang="en-US" altLang="zh-CN" sz="4800" b="1" kern="0" dirty="0" smtClean="0">
                <a:solidFill>
                  <a:sysClr val="window" lastClr="FFFFFF"/>
                </a:solidFill>
                <a:effectLst>
                  <a:innerShdw blurRad="63500" dist="50800" dir="13500000">
                    <a:prstClr val="black">
                      <a:alpha val="50000"/>
                    </a:prstClr>
                  </a:innerShdw>
                </a:effectLst>
                <a:latin typeface="Calibri Light"/>
                <a:ea typeface="微软雅黑" pitchFamily="34" charset="-122"/>
              </a:rPr>
              <a:t>1</a:t>
            </a:r>
            <a:endParaRPr lang="zh-CN" altLang="en-US" sz="4800" b="1" kern="0" dirty="0">
              <a:solidFill>
                <a:sysClr val="window" lastClr="FFFFFF"/>
              </a:solidFill>
              <a:effectLst>
                <a:innerShdw blurRad="63500" dist="50800" dir="13500000">
                  <a:prstClr val="black">
                    <a:alpha val="50000"/>
                  </a:prstClr>
                </a:innerShdw>
              </a:effectLst>
              <a:latin typeface="Calibri Light"/>
              <a:ea typeface="微软雅黑" pitchFamily="34" charset="-122"/>
            </a:endParaRPr>
          </a:p>
        </p:txBody>
      </p:sp>
      <p:sp>
        <p:nvSpPr>
          <p:cNvPr id="43" name="TextBox 12"/>
          <p:cNvSpPr txBox="1"/>
          <p:nvPr/>
        </p:nvSpPr>
        <p:spPr>
          <a:xfrm>
            <a:off x="5385091" y="1783474"/>
            <a:ext cx="833868" cy="1052596"/>
          </a:xfrm>
          <a:prstGeom prst="rect">
            <a:avLst/>
          </a:prstGeom>
          <a:noFill/>
        </p:spPr>
        <p:txBody>
          <a:bodyPr wrap="square" rtlCol="0">
            <a:spAutoFit/>
          </a:bodyPr>
          <a:lstStyle/>
          <a:p>
            <a:pPr algn="ctr">
              <a:lnSpc>
                <a:spcPct val="130000"/>
              </a:lnSpc>
              <a:defRPr/>
            </a:pPr>
            <a:r>
              <a:rPr lang="en-US" altLang="zh-CN" sz="4800" b="1" kern="0" dirty="0" smtClean="0">
                <a:solidFill>
                  <a:sysClr val="window" lastClr="FFFFFF"/>
                </a:solidFill>
                <a:effectLst>
                  <a:innerShdw blurRad="63500" dist="50800" dir="13500000">
                    <a:prstClr val="black">
                      <a:alpha val="50000"/>
                    </a:prstClr>
                  </a:innerShdw>
                </a:effectLst>
                <a:latin typeface="Calibri Light"/>
                <a:ea typeface="微软雅黑" pitchFamily="34" charset="-122"/>
              </a:rPr>
              <a:t>2</a:t>
            </a:r>
            <a:endParaRPr lang="zh-CN" altLang="en-US" sz="4800" b="1" kern="0" dirty="0">
              <a:solidFill>
                <a:sysClr val="window" lastClr="FFFFFF"/>
              </a:solidFill>
              <a:effectLst>
                <a:innerShdw blurRad="63500" dist="50800" dir="13500000">
                  <a:prstClr val="black">
                    <a:alpha val="50000"/>
                  </a:prstClr>
                </a:innerShdw>
              </a:effectLst>
              <a:latin typeface="Calibri Light"/>
              <a:ea typeface="微软雅黑" pitchFamily="34" charset="-122"/>
            </a:endParaRPr>
          </a:p>
        </p:txBody>
      </p:sp>
      <p:sp>
        <p:nvSpPr>
          <p:cNvPr id="44" name="TextBox 14"/>
          <p:cNvSpPr txBox="1"/>
          <p:nvPr/>
        </p:nvSpPr>
        <p:spPr>
          <a:xfrm>
            <a:off x="8953491" y="1878992"/>
            <a:ext cx="833868" cy="1052596"/>
          </a:xfrm>
          <a:prstGeom prst="rect">
            <a:avLst/>
          </a:prstGeom>
          <a:noFill/>
        </p:spPr>
        <p:txBody>
          <a:bodyPr wrap="square" rtlCol="0">
            <a:spAutoFit/>
          </a:bodyPr>
          <a:lstStyle/>
          <a:p>
            <a:pPr algn="ctr">
              <a:lnSpc>
                <a:spcPct val="130000"/>
              </a:lnSpc>
              <a:defRPr/>
            </a:pPr>
            <a:r>
              <a:rPr lang="en-US" altLang="zh-CN" sz="4800" b="1" kern="0" dirty="0" smtClean="0">
                <a:solidFill>
                  <a:sysClr val="window" lastClr="FFFFFF"/>
                </a:solidFill>
                <a:effectLst>
                  <a:innerShdw blurRad="63500" dist="50800" dir="13500000">
                    <a:prstClr val="black">
                      <a:alpha val="50000"/>
                    </a:prstClr>
                  </a:innerShdw>
                </a:effectLst>
                <a:latin typeface="Calibri Light"/>
                <a:ea typeface="微软雅黑" pitchFamily="34" charset="-122"/>
              </a:rPr>
              <a:t>3</a:t>
            </a:r>
            <a:endParaRPr lang="zh-CN" altLang="en-US" sz="4800" b="1" kern="0" dirty="0">
              <a:solidFill>
                <a:sysClr val="window" lastClr="FFFFFF"/>
              </a:solidFill>
              <a:effectLst>
                <a:innerShdw blurRad="63500" dist="50800" dir="13500000">
                  <a:prstClr val="black">
                    <a:alpha val="50000"/>
                  </a:prstClr>
                </a:innerShdw>
              </a:effectLst>
              <a:latin typeface="Calibri Light"/>
              <a:ea typeface="微软雅黑" pitchFamily="34" charset="-122"/>
            </a:endParaRPr>
          </a:p>
        </p:txBody>
      </p:sp>
      <p:sp>
        <p:nvSpPr>
          <p:cNvPr id="45" name="Rectangle 16"/>
          <p:cNvSpPr/>
          <p:nvPr/>
        </p:nvSpPr>
        <p:spPr>
          <a:xfrm>
            <a:off x="1090936" y="3190567"/>
            <a:ext cx="2027830" cy="685059"/>
          </a:xfrm>
          <a:prstGeom prst="rect">
            <a:avLst/>
          </a:prstGeom>
        </p:spPr>
        <p:txBody>
          <a:bodyPr wrap="square">
            <a:spAutoFit/>
          </a:bodyPr>
          <a:lstStyle/>
          <a:p>
            <a:pPr algn="ctr">
              <a:lnSpc>
                <a:spcPct val="107000"/>
              </a:lnSpc>
            </a:pPr>
            <a:r>
              <a:rPr lang="tr-TR" b="1" dirty="0" smtClean="0">
                <a:solidFill>
                  <a:srgbClr val="FF0000"/>
                </a:solidFill>
                <a:ea typeface="Calibri" panose="020F0502020204030204" pitchFamily="34" charset="0"/>
                <a:cs typeface="Times New Roman" panose="02020603050405020304" pitchFamily="18" charset="0"/>
              </a:rPr>
              <a:t>İlk </a:t>
            </a:r>
            <a:r>
              <a:rPr lang="tr-TR" b="1" dirty="0">
                <a:solidFill>
                  <a:srgbClr val="FF0000"/>
                </a:solidFill>
                <a:ea typeface="Calibri" panose="020F0502020204030204" pitchFamily="34" charset="0"/>
                <a:cs typeface="Times New Roman" panose="02020603050405020304" pitchFamily="18" charset="0"/>
              </a:rPr>
              <a:t>25 üniversite </a:t>
            </a:r>
            <a:r>
              <a:rPr lang="tr-TR" b="1" dirty="0" smtClean="0">
                <a:solidFill>
                  <a:srgbClr val="FF0000"/>
                </a:solidFill>
                <a:ea typeface="Calibri" panose="020F0502020204030204" pitchFamily="34" charset="0"/>
                <a:cs typeface="Times New Roman" panose="02020603050405020304" pitchFamily="18" charset="0"/>
              </a:rPr>
              <a:t>belirlenmiş</a:t>
            </a:r>
            <a:endParaRPr lang="tr-TR" b="1" dirty="0">
              <a:solidFill>
                <a:prstClr val="black"/>
              </a:solidFill>
              <a:ea typeface="Calibri" panose="020F0502020204030204" pitchFamily="34" charset="0"/>
              <a:cs typeface="Times New Roman" panose="02020603050405020304" pitchFamily="18" charset="0"/>
            </a:endParaRPr>
          </a:p>
        </p:txBody>
      </p:sp>
      <p:sp>
        <p:nvSpPr>
          <p:cNvPr id="46" name="Rectangle 16"/>
          <p:cNvSpPr/>
          <p:nvPr/>
        </p:nvSpPr>
        <p:spPr>
          <a:xfrm>
            <a:off x="4696429" y="3159616"/>
            <a:ext cx="2027830" cy="981423"/>
          </a:xfrm>
          <a:prstGeom prst="rect">
            <a:avLst/>
          </a:prstGeom>
        </p:spPr>
        <p:txBody>
          <a:bodyPr wrap="square">
            <a:spAutoFit/>
          </a:bodyPr>
          <a:lstStyle/>
          <a:p>
            <a:pPr algn="ctr">
              <a:lnSpc>
                <a:spcPct val="107000"/>
              </a:lnSpc>
            </a:pPr>
            <a:r>
              <a:rPr lang="tr-TR" b="1" dirty="0" smtClean="0">
                <a:solidFill>
                  <a:srgbClr val="FF0000"/>
                </a:solidFill>
                <a:ea typeface="Calibri" panose="020F0502020204030204" pitchFamily="34" charset="0"/>
                <a:cs typeface="Times New Roman" panose="02020603050405020304" pitchFamily="18" charset="0"/>
              </a:rPr>
              <a:t>Öz Değerlendirme Raporu sonucu 19 Üniversite</a:t>
            </a:r>
            <a:endParaRPr lang="tr-TR" b="1" dirty="0">
              <a:solidFill>
                <a:prstClr val="black"/>
              </a:solidFill>
              <a:ea typeface="Calibri" panose="020F0502020204030204" pitchFamily="34" charset="0"/>
              <a:cs typeface="Times New Roman" panose="02020603050405020304" pitchFamily="18" charset="0"/>
            </a:endParaRPr>
          </a:p>
        </p:txBody>
      </p:sp>
      <p:sp>
        <p:nvSpPr>
          <p:cNvPr id="47" name="Rectangle 16"/>
          <p:cNvSpPr/>
          <p:nvPr/>
        </p:nvSpPr>
        <p:spPr>
          <a:xfrm>
            <a:off x="8399913" y="3186855"/>
            <a:ext cx="2027830" cy="981423"/>
          </a:xfrm>
          <a:prstGeom prst="rect">
            <a:avLst/>
          </a:prstGeom>
        </p:spPr>
        <p:txBody>
          <a:bodyPr wrap="square">
            <a:spAutoFit/>
          </a:bodyPr>
          <a:lstStyle/>
          <a:p>
            <a:pPr algn="ctr">
              <a:lnSpc>
                <a:spcPct val="107000"/>
              </a:lnSpc>
            </a:pPr>
            <a:r>
              <a:rPr lang="tr-TR" b="1" dirty="0" smtClean="0">
                <a:solidFill>
                  <a:srgbClr val="FF0000"/>
                </a:solidFill>
                <a:ea typeface="Calibri" panose="020F0502020204030204" pitchFamily="34" charset="0"/>
                <a:cs typeface="Times New Roman" panose="02020603050405020304" pitchFamily="18" charset="0"/>
              </a:rPr>
              <a:t>10 Asil, 5 aday olmak üzere süreç sonuçlanmıştır.</a:t>
            </a:r>
            <a:endParaRPr lang="tr-TR" b="1" dirty="0">
              <a:solidFill>
                <a:prstClr val="black"/>
              </a:solidFill>
              <a:ea typeface="Calibri" panose="020F0502020204030204" pitchFamily="34" charset="0"/>
              <a:cs typeface="Times New Roman" panose="02020603050405020304" pitchFamily="18" charset="0"/>
            </a:endParaRPr>
          </a:p>
        </p:txBody>
      </p:sp>
      <p:sp>
        <p:nvSpPr>
          <p:cNvPr id="48" name="Rectangle 47"/>
          <p:cNvSpPr/>
          <p:nvPr/>
        </p:nvSpPr>
        <p:spPr>
          <a:xfrm>
            <a:off x="0" y="497210"/>
            <a:ext cx="888875" cy="507127"/>
          </a:xfrm>
          <a:prstGeom prst="rect">
            <a:avLst/>
          </a:prstGeom>
          <a:solidFill>
            <a:srgbClr val="44546A"/>
          </a:solidFill>
          <a:ln w="12700" cap="flat" cmpd="sng" algn="ctr">
            <a:noFill/>
            <a:prstDash val="solid"/>
            <a:miter lim="800000"/>
          </a:ln>
          <a:effectLst/>
        </p:spPr>
        <p:txBody>
          <a:bodyPr rtlCol="0" anchor="ctr"/>
          <a:lstStyle/>
          <a:p>
            <a:pPr algn="ctr">
              <a:defRPr/>
            </a:pPr>
            <a:endParaRPr lang="en-US" kern="0" dirty="0" smtClean="0">
              <a:solidFill>
                <a:prstClr val="white"/>
              </a:solidFill>
              <a:latin typeface="Calibri Light" panose="020F0302020204030204"/>
            </a:endParaRPr>
          </a:p>
        </p:txBody>
      </p:sp>
    </p:spTree>
    <p:extLst>
      <p:ext uri="{BB962C8B-B14F-4D97-AF65-F5344CB8AC3E}">
        <p14:creationId xmlns:p14="http://schemas.microsoft.com/office/powerpoint/2010/main" val="368979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0-#ppt_w/2"/>
                                          </p:val>
                                        </p:tav>
                                        <p:tav tm="100000">
                                          <p:val>
                                            <p:strVal val="#ppt_x"/>
                                          </p:val>
                                        </p:tav>
                                      </p:tavLst>
                                    </p:anim>
                                    <p:anim calcmode="lin" valueType="num">
                                      <p:cBhvr additive="base">
                                        <p:cTn id="8" dur="500" fill="hold"/>
                                        <p:tgtEl>
                                          <p:spTgt spid="3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randombar(horizontal)">
                                      <p:cBhvr>
                                        <p:cTn id="12" dur="500"/>
                                        <p:tgtEl>
                                          <p:spTgt spid="42"/>
                                        </p:tgtEl>
                                      </p:cBhvr>
                                    </p:animEffect>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34"/>
                                        </p:tgtEl>
                                        <p:attrNameLst>
                                          <p:attrName>style.visibility</p:attrName>
                                        </p:attrNameLst>
                                      </p:cBhvr>
                                      <p:to>
                                        <p:strVal val="visible"/>
                                      </p:to>
                                    </p:set>
                                    <p:anim calcmode="lin" valueType="num">
                                      <p:cBhvr additive="base">
                                        <p:cTn id="16" dur="500" fill="hold"/>
                                        <p:tgtEl>
                                          <p:spTgt spid="34"/>
                                        </p:tgtEl>
                                        <p:attrNameLst>
                                          <p:attrName>ppt_x</p:attrName>
                                        </p:attrNameLst>
                                      </p:cBhvr>
                                      <p:tavLst>
                                        <p:tav tm="0">
                                          <p:val>
                                            <p:strVal val="0-#ppt_w/2"/>
                                          </p:val>
                                        </p:tav>
                                        <p:tav tm="100000">
                                          <p:val>
                                            <p:strVal val="#ppt_x"/>
                                          </p:val>
                                        </p:tav>
                                      </p:tavLst>
                                    </p:anim>
                                    <p:anim calcmode="lin" valueType="num">
                                      <p:cBhvr additive="base">
                                        <p:cTn id="17" dur="500" fill="hold"/>
                                        <p:tgtEl>
                                          <p:spTgt spid="34"/>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14" presetClass="entr" presetSubtype="10" fill="hold" grpId="0" nodeType="after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randombar(horizontal)">
                                      <p:cBhvr>
                                        <p:cTn id="21" dur="500"/>
                                        <p:tgtEl>
                                          <p:spTgt spid="43"/>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animEffect transition="in" filter="fade">
                                      <p:cBhvr>
                                        <p:cTn id="27" dur="500"/>
                                        <p:tgtEl>
                                          <p:spTgt spid="30"/>
                                        </p:tgtEl>
                                      </p:cBhvr>
                                    </p:animEffect>
                                  </p:childTnLst>
                                </p:cTn>
                              </p:par>
                            </p:childTnLst>
                          </p:cTn>
                        </p:par>
                        <p:par>
                          <p:cTn id="28" fill="hold">
                            <p:stCondLst>
                              <p:cond delay="2500"/>
                            </p:stCondLst>
                            <p:childTnLst>
                              <p:par>
                                <p:cTn id="29" presetID="14" presetClass="entr" presetSubtype="10" fill="hold" grpId="0"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randombar(horizontal)">
                                      <p:cBhvr>
                                        <p:cTn id="31" dur="500"/>
                                        <p:tgtEl>
                                          <p:spTgt spid="44"/>
                                        </p:tgtEl>
                                      </p:cBhvr>
                                    </p:animEffect>
                                  </p:childTnLst>
                                </p:cTn>
                              </p:par>
                            </p:childTnLst>
                          </p:cTn>
                        </p:par>
                        <p:par>
                          <p:cTn id="32" fill="hold">
                            <p:stCondLst>
                              <p:cond delay="3000"/>
                            </p:stCondLst>
                            <p:childTnLst>
                              <p:par>
                                <p:cTn id="33" presetID="12" presetClass="entr" presetSubtype="1"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p:tgtEl>
                                          <p:spTgt spid="45"/>
                                        </p:tgtEl>
                                        <p:attrNameLst>
                                          <p:attrName>ppt_y</p:attrName>
                                        </p:attrNameLst>
                                      </p:cBhvr>
                                      <p:tavLst>
                                        <p:tav tm="0">
                                          <p:val>
                                            <p:strVal val="#ppt_y-#ppt_h*1.125000"/>
                                          </p:val>
                                        </p:tav>
                                        <p:tav tm="100000">
                                          <p:val>
                                            <p:strVal val="#ppt_y"/>
                                          </p:val>
                                        </p:tav>
                                      </p:tavLst>
                                    </p:anim>
                                    <p:animEffect transition="in" filter="wipe(down)">
                                      <p:cBhvr>
                                        <p:cTn id="36" dur="500"/>
                                        <p:tgtEl>
                                          <p:spTgt spid="45"/>
                                        </p:tgtEl>
                                      </p:cBhvr>
                                    </p:animEffect>
                                  </p:childTnLst>
                                </p:cTn>
                              </p:par>
                            </p:childTnLst>
                          </p:cTn>
                        </p:par>
                        <p:par>
                          <p:cTn id="37" fill="hold">
                            <p:stCondLst>
                              <p:cond delay="3500"/>
                            </p:stCondLst>
                            <p:childTnLst>
                              <p:par>
                                <p:cTn id="38" presetID="12" presetClass="entr" presetSubtype="1" fill="hold" grpId="0" nodeType="afterEffect">
                                  <p:stCondLst>
                                    <p:cond delay="0"/>
                                  </p:stCondLst>
                                  <p:childTnLst>
                                    <p:set>
                                      <p:cBhvr>
                                        <p:cTn id="39" dur="1" fill="hold">
                                          <p:stCondLst>
                                            <p:cond delay="0"/>
                                          </p:stCondLst>
                                        </p:cTn>
                                        <p:tgtEl>
                                          <p:spTgt spid="46"/>
                                        </p:tgtEl>
                                        <p:attrNameLst>
                                          <p:attrName>style.visibility</p:attrName>
                                        </p:attrNameLst>
                                      </p:cBhvr>
                                      <p:to>
                                        <p:strVal val="visible"/>
                                      </p:to>
                                    </p:set>
                                    <p:anim calcmode="lin" valueType="num">
                                      <p:cBhvr additive="base">
                                        <p:cTn id="40" dur="500"/>
                                        <p:tgtEl>
                                          <p:spTgt spid="46"/>
                                        </p:tgtEl>
                                        <p:attrNameLst>
                                          <p:attrName>ppt_y</p:attrName>
                                        </p:attrNameLst>
                                      </p:cBhvr>
                                      <p:tavLst>
                                        <p:tav tm="0">
                                          <p:val>
                                            <p:strVal val="#ppt_y-#ppt_h*1.125000"/>
                                          </p:val>
                                        </p:tav>
                                        <p:tav tm="100000">
                                          <p:val>
                                            <p:strVal val="#ppt_y"/>
                                          </p:val>
                                        </p:tav>
                                      </p:tavLst>
                                    </p:anim>
                                    <p:animEffect transition="in" filter="wipe(down)">
                                      <p:cBhvr>
                                        <p:cTn id="41" dur="500"/>
                                        <p:tgtEl>
                                          <p:spTgt spid="46"/>
                                        </p:tgtEl>
                                      </p:cBhvr>
                                    </p:animEffect>
                                  </p:childTnLst>
                                </p:cTn>
                              </p:par>
                            </p:childTnLst>
                          </p:cTn>
                        </p:par>
                        <p:par>
                          <p:cTn id="42" fill="hold">
                            <p:stCondLst>
                              <p:cond delay="4000"/>
                            </p:stCondLst>
                            <p:childTnLst>
                              <p:par>
                                <p:cTn id="43" presetID="12" presetClass="entr" presetSubtype="1" fill="hold" grpId="0" nodeType="afterEffect">
                                  <p:stCondLst>
                                    <p:cond delay="0"/>
                                  </p:stCondLst>
                                  <p:childTnLst>
                                    <p:set>
                                      <p:cBhvr>
                                        <p:cTn id="44" dur="1" fill="hold">
                                          <p:stCondLst>
                                            <p:cond delay="0"/>
                                          </p:stCondLst>
                                        </p:cTn>
                                        <p:tgtEl>
                                          <p:spTgt spid="47"/>
                                        </p:tgtEl>
                                        <p:attrNameLst>
                                          <p:attrName>style.visibility</p:attrName>
                                        </p:attrNameLst>
                                      </p:cBhvr>
                                      <p:to>
                                        <p:strVal val="visible"/>
                                      </p:to>
                                    </p:set>
                                    <p:anim calcmode="lin" valueType="num">
                                      <p:cBhvr additive="base">
                                        <p:cTn id="45" dur="500"/>
                                        <p:tgtEl>
                                          <p:spTgt spid="47"/>
                                        </p:tgtEl>
                                        <p:attrNameLst>
                                          <p:attrName>ppt_y</p:attrName>
                                        </p:attrNameLst>
                                      </p:cBhvr>
                                      <p:tavLst>
                                        <p:tav tm="0">
                                          <p:val>
                                            <p:strVal val="#ppt_y-#ppt_h*1.125000"/>
                                          </p:val>
                                        </p:tav>
                                        <p:tav tm="100000">
                                          <p:val>
                                            <p:strVal val="#ppt_y"/>
                                          </p:val>
                                        </p:tav>
                                      </p:tavLst>
                                    </p:anim>
                                    <p:animEffect transition="in" filter="wipe(down)">
                                      <p:cBhvr>
                                        <p:cTn id="4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P spid="46" grpId="0"/>
      <p:bldP spid="4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上弧形箭头 30"/>
          <p:cNvSpPr/>
          <p:nvPr/>
        </p:nvSpPr>
        <p:spPr>
          <a:xfrm>
            <a:off x="5853562" y="1676549"/>
            <a:ext cx="5561197" cy="1621909"/>
          </a:xfrm>
          <a:prstGeom prst="curvedDownArrow">
            <a:avLst/>
          </a:prstGeom>
          <a:solidFill>
            <a:srgbClr val="CC3300"/>
          </a:solidFill>
          <a:ln w="25400" cap="flat" cmpd="sng" algn="ctr">
            <a:solidFill>
              <a:schemeClr val="accent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28" name="上弧形箭头 30"/>
          <p:cNvSpPr/>
          <p:nvPr/>
        </p:nvSpPr>
        <p:spPr>
          <a:xfrm>
            <a:off x="5895629" y="1634627"/>
            <a:ext cx="4536151" cy="1673425"/>
          </a:xfrm>
          <a:prstGeom prst="curvedDownArrow">
            <a:avLst/>
          </a:prstGeom>
          <a:solidFill>
            <a:srgbClr val="009999"/>
          </a:solidFill>
          <a:ln w="25400" cap="flat" cmpd="sng" algn="ctr">
            <a:solidFill>
              <a:schemeClr val="accent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25" name="上弧形箭头 34"/>
          <p:cNvSpPr/>
          <p:nvPr/>
        </p:nvSpPr>
        <p:spPr>
          <a:xfrm flipH="1">
            <a:off x="1191578" y="1502930"/>
            <a:ext cx="5166040" cy="1875588"/>
          </a:xfrm>
          <a:prstGeom prst="curvedDownArrow">
            <a:avLst>
              <a:gd name="adj1" fmla="val 31278"/>
              <a:gd name="adj2" fmla="val 50000"/>
              <a:gd name="adj3" fmla="val 25000"/>
            </a:avLst>
          </a:prstGeom>
          <a:gradFill flip="none" rotWithShape="1">
            <a:gsLst>
              <a:gs pos="0">
                <a:schemeClr val="accent2">
                  <a:lumMod val="50000"/>
                </a:schemeClr>
              </a:gs>
              <a:gs pos="50000">
                <a:schemeClr val="accent2">
                  <a:lumMod val="75000"/>
                </a:schemeClr>
              </a:gs>
              <a:gs pos="100000">
                <a:schemeClr val="accent2"/>
              </a:gs>
            </a:gsLst>
            <a:lin ang="16200000" scaled="1"/>
            <a:tileRect/>
          </a:gra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12" name="Title 1"/>
          <p:cNvSpPr>
            <a:spLocks noGrp="1"/>
          </p:cNvSpPr>
          <p:nvPr>
            <p:ph type="title"/>
          </p:nvPr>
        </p:nvSpPr>
        <p:spPr>
          <a:xfrm>
            <a:off x="854267" y="420451"/>
            <a:ext cx="4025033"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pic>
        <p:nvPicPr>
          <p:cNvPr id="2" name="Resim 1"/>
          <p:cNvPicPr>
            <a:picLocks noChangeAspect="1"/>
          </p:cNvPicPr>
          <p:nvPr/>
        </p:nvPicPr>
        <p:blipFill>
          <a:blip r:embed="rId3"/>
          <a:stretch>
            <a:fillRect/>
          </a:stretch>
        </p:blipFill>
        <p:spPr>
          <a:xfrm>
            <a:off x="1244109" y="3362474"/>
            <a:ext cx="815340" cy="824538"/>
          </a:xfrm>
          <a:prstGeom prst="rect">
            <a:avLst/>
          </a:prstGeom>
          <a:ln>
            <a:noFill/>
          </a:ln>
          <a:effectLst>
            <a:outerShdw blurRad="292100" dist="139700" dir="2700000" algn="tl" rotWithShape="0">
              <a:srgbClr val="333333">
                <a:alpha val="65000"/>
              </a:srgbClr>
            </a:outerShdw>
          </a:effectLst>
        </p:spPr>
      </p:pic>
      <p:grpSp>
        <p:nvGrpSpPr>
          <p:cNvPr id="8" name="Group 19"/>
          <p:cNvGrpSpPr/>
          <p:nvPr/>
        </p:nvGrpSpPr>
        <p:grpSpPr>
          <a:xfrm>
            <a:off x="2196471" y="1648163"/>
            <a:ext cx="7362211" cy="4556473"/>
            <a:chOff x="2189386" y="2020308"/>
            <a:chExt cx="7362211" cy="4556473"/>
          </a:xfrm>
        </p:grpSpPr>
        <p:sp>
          <p:nvSpPr>
            <p:cNvPr id="9" name="Oval 65"/>
            <p:cNvSpPr>
              <a:spLocks noChangeArrowheads="1"/>
            </p:cNvSpPr>
            <p:nvPr/>
          </p:nvSpPr>
          <p:spPr bwMode="auto">
            <a:xfrm>
              <a:off x="4872215" y="6105110"/>
              <a:ext cx="2324121" cy="471671"/>
            </a:xfrm>
            <a:prstGeom prst="ellipse">
              <a:avLst/>
            </a:prstGeom>
            <a:gradFill rotWithShape="1">
              <a:gsLst>
                <a:gs pos="0">
                  <a:sysClr val="windowText" lastClr="000000">
                    <a:lumMod val="75000"/>
                    <a:lumOff val="25000"/>
                  </a:sysClr>
                </a:gs>
                <a:gs pos="100000">
                  <a:srgbClr val="EEECE1">
                    <a:alpha val="0"/>
                  </a:srgbClr>
                </a:gs>
              </a:gsLst>
              <a:path path="shape">
                <a:fillToRect l="50000" t="50000" r="50000" b="50000"/>
              </a:path>
            </a:gradFill>
            <a:ln w="9525">
              <a:no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pitchFamily="34" charset="0"/>
                <a:ea typeface="宋体"/>
              </a:endParaRPr>
            </a:p>
          </p:txBody>
        </p:sp>
        <p:grpSp>
          <p:nvGrpSpPr>
            <p:cNvPr id="10" name="组合 27"/>
            <p:cNvGrpSpPr/>
            <p:nvPr/>
          </p:nvGrpSpPr>
          <p:grpSpPr>
            <a:xfrm>
              <a:off x="5846477" y="2020308"/>
              <a:ext cx="3705120" cy="1673583"/>
              <a:chOff x="3491880" y="2420684"/>
              <a:chExt cx="5845858" cy="2160444"/>
            </a:xfrm>
          </p:grpSpPr>
          <p:sp>
            <p:nvSpPr>
              <p:cNvPr id="21" name="上弧形箭头 28"/>
              <p:cNvSpPr/>
              <p:nvPr/>
            </p:nvSpPr>
            <p:spPr>
              <a:xfrm>
                <a:off x="3657105" y="2420684"/>
                <a:ext cx="5680633" cy="2160240"/>
              </a:xfrm>
              <a:prstGeom prst="curvedDownArrow">
                <a:avLst/>
              </a:prstGeom>
              <a:solidFill>
                <a:srgbClr val="FFC000"/>
              </a:soli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22" name="上弧形箭头 29"/>
              <p:cNvSpPr/>
              <p:nvPr/>
            </p:nvSpPr>
            <p:spPr>
              <a:xfrm>
                <a:off x="3491880" y="2420888"/>
                <a:ext cx="4317280" cy="2160240"/>
              </a:xfrm>
              <a:prstGeom prst="curvedDownArrow">
                <a:avLst/>
              </a:prstGeom>
              <a:gradFill flip="none" rotWithShape="1">
                <a:gsLst>
                  <a:gs pos="0">
                    <a:schemeClr val="accent3">
                      <a:lumMod val="50000"/>
                    </a:schemeClr>
                  </a:gs>
                  <a:gs pos="50000">
                    <a:schemeClr val="accent3">
                      <a:lumMod val="75000"/>
                    </a:schemeClr>
                  </a:gs>
                  <a:gs pos="100000">
                    <a:schemeClr val="accent3"/>
                  </a:gs>
                </a:gsLst>
                <a:lin ang="16200000" scaled="1"/>
                <a:tileRect/>
              </a:gradFill>
              <a:ln w="2540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23" name="上弧形箭头 30"/>
              <p:cNvSpPr/>
              <p:nvPr/>
            </p:nvSpPr>
            <p:spPr>
              <a:xfrm>
                <a:off x="3491880" y="2420888"/>
                <a:ext cx="2808312" cy="2160240"/>
              </a:xfrm>
              <a:prstGeom prst="curvedDownArrow">
                <a:avLst/>
              </a:prstGeom>
              <a:gradFill flip="none" rotWithShape="1">
                <a:gsLst>
                  <a:gs pos="0">
                    <a:schemeClr val="accent1">
                      <a:lumMod val="50000"/>
                    </a:schemeClr>
                  </a:gs>
                  <a:gs pos="50000">
                    <a:schemeClr val="accent1">
                      <a:lumMod val="75000"/>
                    </a:schemeClr>
                  </a:gs>
                  <a:gs pos="100000">
                    <a:schemeClr val="accent1"/>
                  </a:gs>
                </a:gsLst>
                <a:lin ang="16200000" scaled="1"/>
                <a:tileRect/>
              </a:gradFill>
              <a:ln w="25400" cap="flat" cmpd="sng" algn="ctr">
                <a:solidFill>
                  <a:schemeClr val="accent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grpSp>
        <p:grpSp>
          <p:nvGrpSpPr>
            <p:cNvPr id="13" name="组合 31"/>
            <p:cNvGrpSpPr/>
            <p:nvPr/>
          </p:nvGrpSpPr>
          <p:grpSpPr>
            <a:xfrm flipH="1">
              <a:off x="2189386" y="2020308"/>
              <a:ext cx="4161147" cy="1673582"/>
              <a:chOff x="3491880" y="2420685"/>
              <a:chExt cx="6565367" cy="2160443"/>
            </a:xfrm>
          </p:grpSpPr>
          <p:sp>
            <p:nvSpPr>
              <p:cNvPr id="18" name="上弧形箭头 32"/>
              <p:cNvSpPr/>
              <p:nvPr/>
            </p:nvSpPr>
            <p:spPr>
              <a:xfrm>
                <a:off x="3685324" y="2420685"/>
                <a:ext cx="6371923" cy="2160240"/>
              </a:xfrm>
              <a:prstGeom prst="curvedDownArrow">
                <a:avLst/>
              </a:prstGeom>
              <a:gradFill flip="none" rotWithShape="1">
                <a:gsLst>
                  <a:gs pos="0">
                    <a:schemeClr val="accent6">
                      <a:lumMod val="50000"/>
                    </a:schemeClr>
                  </a:gs>
                  <a:gs pos="50000">
                    <a:schemeClr val="accent6">
                      <a:lumMod val="75000"/>
                    </a:schemeClr>
                  </a:gs>
                  <a:gs pos="100000">
                    <a:schemeClr val="accent6"/>
                  </a:gs>
                </a:gsLst>
                <a:lin ang="16200000" scaled="1"/>
                <a:tileRect/>
              </a:grad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19" name="上弧形箭头 33"/>
              <p:cNvSpPr/>
              <p:nvPr/>
            </p:nvSpPr>
            <p:spPr>
              <a:xfrm>
                <a:off x="3491880" y="2420888"/>
                <a:ext cx="5145198" cy="2160240"/>
              </a:xfrm>
              <a:prstGeom prst="curvedDownArrow">
                <a:avLst/>
              </a:prstGeom>
              <a:solidFill>
                <a:schemeClr val="accent3">
                  <a:lumMod val="50000"/>
                </a:schemeClr>
              </a:solidFill>
              <a:ln w="25400" cap="flat" cmpd="sng" algn="ctr">
                <a:solidFill>
                  <a:schemeClr val="accent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20" name="上弧形箭头 34"/>
              <p:cNvSpPr/>
              <p:nvPr/>
            </p:nvSpPr>
            <p:spPr>
              <a:xfrm>
                <a:off x="3530824" y="2420889"/>
                <a:ext cx="3671048" cy="2145107"/>
              </a:xfrm>
              <a:prstGeom prst="curvedDownArrow">
                <a:avLst/>
              </a:prstGeom>
              <a:solidFill>
                <a:schemeClr val="accent4">
                  <a:lumMod val="75000"/>
                </a:schemeClr>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grpSp>
        <p:sp>
          <p:nvSpPr>
            <p:cNvPr id="14" name="圆柱形 35"/>
            <p:cNvSpPr/>
            <p:nvPr/>
          </p:nvSpPr>
          <p:spPr>
            <a:xfrm>
              <a:off x="5748555" y="3682168"/>
              <a:ext cx="637147" cy="2647055"/>
            </a:xfrm>
            <a:prstGeom prst="can">
              <a:avLst>
                <a:gd name="adj" fmla="val 2705"/>
              </a:avLst>
            </a:prstGeom>
            <a:gradFill flip="none" rotWithShape="1">
              <a:gsLst>
                <a:gs pos="2500">
                  <a:sysClr val="windowText" lastClr="000000">
                    <a:lumMod val="50000"/>
                    <a:lumOff val="50000"/>
                  </a:sysClr>
                </a:gs>
                <a:gs pos="9000">
                  <a:sysClr val="windowText" lastClr="000000">
                    <a:lumMod val="85000"/>
                    <a:lumOff val="15000"/>
                  </a:sysClr>
                </a:gs>
                <a:gs pos="75000">
                  <a:sysClr val="windowText" lastClr="000000">
                    <a:lumMod val="50000"/>
                    <a:lumOff val="50000"/>
                  </a:sysClr>
                </a:gs>
                <a:gs pos="65000">
                  <a:sysClr val="windowText" lastClr="000000">
                    <a:lumMod val="50000"/>
                    <a:lumOff val="50000"/>
                  </a:sysClr>
                </a:gs>
                <a:gs pos="42000">
                  <a:sysClr val="window" lastClr="FFFFFF"/>
                </a:gs>
                <a:gs pos="40000">
                  <a:sysClr val="window" lastClr="FFFFFF">
                    <a:lumMod val="85000"/>
                  </a:sysClr>
                </a:gs>
                <a:gs pos="100000">
                  <a:sysClr val="windowText" lastClr="000000">
                    <a:lumMod val="75000"/>
                    <a:lumOff val="25000"/>
                  </a:sysClr>
                </a:gs>
              </a:gsLst>
              <a:lin ang="0" scaled="1"/>
              <a:tileRect/>
            </a:gradFill>
            <a:ln w="25400" cap="flat" cmpd="sng" algn="ctr">
              <a:noFill/>
              <a:prstDash val="solid"/>
            </a:ln>
            <a:effectLst>
              <a:outerShdw blurRad="50800" dist="38100" dir="5400000" algn="t" rotWithShape="0">
                <a:prstClr val="black">
                  <a:alpha val="40000"/>
                </a:prstClr>
              </a:outerShdw>
              <a:reflection blurRad="6350" stA="52000" endA="300" endPos="3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24" name="上弧形箭头 34"/>
          <p:cNvSpPr/>
          <p:nvPr/>
        </p:nvSpPr>
        <p:spPr>
          <a:xfrm flipH="1">
            <a:off x="4917959" y="1507032"/>
            <a:ext cx="1336984" cy="1797519"/>
          </a:xfrm>
          <a:prstGeom prst="curvedDownArrow">
            <a:avLst>
              <a:gd name="adj1" fmla="val 31278"/>
              <a:gd name="adj2" fmla="val 50000"/>
              <a:gd name="adj3" fmla="val 25000"/>
            </a:avLst>
          </a:prstGeom>
          <a:solidFill>
            <a:schemeClr val="tx2">
              <a:lumMod val="60000"/>
              <a:lumOff val="40000"/>
            </a:schemeClr>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pic>
        <p:nvPicPr>
          <p:cNvPr id="3" name="Resim 2"/>
          <p:cNvPicPr>
            <a:picLocks noChangeAspect="1"/>
          </p:cNvPicPr>
          <p:nvPr/>
        </p:nvPicPr>
        <p:blipFill>
          <a:blip r:embed="rId4"/>
          <a:stretch>
            <a:fillRect/>
          </a:stretch>
        </p:blipFill>
        <p:spPr>
          <a:xfrm>
            <a:off x="2132406" y="3379763"/>
            <a:ext cx="812849" cy="812849"/>
          </a:xfrm>
          <a:prstGeom prst="rect">
            <a:avLst/>
          </a:prstGeom>
          <a:ln>
            <a:noFill/>
          </a:ln>
          <a:effectLst>
            <a:outerShdw blurRad="292100" dist="139700" dir="2700000" algn="tl" rotWithShape="0">
              <a:srgbClr val="333333">
                <a:alpha val="65000"/>
              </a:srgbClr>
            </a:outerShdw>
          </a:effectLst>
        </p:spPr>
      </p:pic>
      <p:pic>
        <p:nvPicPr>
          <p:cNvPr id="4" name="Resim 3"/>
          <p:cNvPicPr>
            <a:picLocks noChangeAspect="1"/>
          </p:cNvPicPr>
          <p:nvPr/>
        </p:nvPicPr>
        <p:blipFill>
          <a:blip r:embed="rId5"/>
          <a:stretch>
            <a:fillRect/>
          </a:stretch>
        </p:blipFill>
        <p:spPr>
          <a:xfrm>
            <a:off x="3018212" y="3378518"/>
            <a:ext cx="836354" cy="815340"/>
          </a:xfrm>
          <a:prstGeom prst="rect">
            <a:avLst/>
          </a:prstGeom>
          <a:ln>
            <a:noFill/>
          </a:ln>
          <a:effectLst>
            <a:outerShdw blurRad="292100" dist="139700" dir="2700000" algn="tl" rotWithShape="0">
              <a:srgbClr val="333333">
                <a:alpha val="65000"/>
              </a:srgbClr>
            </a:outerShdw>
          </a:effectLst>
        </p:spPr>
      </p:pic>
      <p:pic>
        <p:nvPicPr>
          <p:cNvPr id="5" name="Resim 4"/>
          <p:cNvPicPr>
            <a:picLocks noChangeAspect="1"/>
          </p:cNvPicPr>
          <p:nvPr/>
        </p:nvPicPr>
        <p:blipFill>
          <a:blip r:embed="rId6"/>
          <a:stretch>
            <a:fillRect/>
          </a:stretch>
        </p:blipFill>
        <p:spPr>
          <a:xfrm>
            <a:off x="3927523" y="3378518"/>
            <a:ext cx="811561" cy="811561"/>
          </a:xfrm>
          <a:prstGeom prst="rect">
            <a:avLst/>
          </a:prstGeom>
          <a:ln>
            <a:noFill/>
          </a:ln>
          <a:effectLst>
            <a:outerShdw blurRad="292100" dist="139700" dir="2700000" algn="tl" rotWithShape="0">
              <a:srgbClr val="333333">
                <a:alpha val="65000"/>
              </a:srgbClr>
            </a:outerShdw>
          </a:effectLst>
        </p:spPr>
      </p:pic>
      <p:pic>
        <p:nvPicPr>
          <p:cNvPr id="6" name="Resim 5"/>
          <p:cNvPicPr>
            <a:picLocks noChangeAspect="1"/>
          </p:cNvPicPr>
          <p:nvPr/>
        </p:nvPicPr>
        <p:blipFill>
          <a:blip r:embed="rId7"/>
          <a:stretch>
            <a:fillRect/>
          </a:stretch>
        </p:blipFill>
        <p:spPr>
          <a:xfrm>
            <a:off x="4812041" y="3478947"/>
            <a:ext cx="916558" cy="721042"/>
          </a:xfrm>
          <a:prstGeom prst="rect">
            <a:avLst/>
          </a:prstGeom>
          <a:ln>
            <a:noFill/>
          </a:ln>
          <a:effectLst>
            <a:outerShdw blurRad="292100" dist="139700" dir="2700000" algn="tl" rotWithShape="0">
              <a:srgbClr val="333333">
                <a:alpha val="65000"/>
              </a:srgbClr>
            </a:outerShdw>
          </a:effectLst>
        </p:spPr>
      </p:pic>
      <p:pic>
        <p:nvPicPr>
          <p:cNvPr id="7" name="Resim 6"/>
          <p:cNvPicPr>
            <a:picLocks noChangeAspect="1"/>
          </p:cNvPicPr>
          <p:nvPr/>
        </p:nvPicPr>
        <p:blipFill>
          <a:blip r:embed="rId8"/>
          <a:stretch>
            <a:fillRect/>
          </a:stretch>
        </p:blipFill>
        <p:spPr>
          <a:xfrm>
            <a:off x="6963929" y="3378518"/>
            <a:ext cx="553337" cy="811561"/>
          </a:xfrm>
          <a:prstGeom prst="rect">
            <a:avLst/>
          </a:prstGeom>
          <a:ln>
            <a:noFill/>
          </a:ln>
          <a:effectLst>
            <a:outerShdw blurRad="292100" dist="139700" dir="2700000" algn="tl" rotWithShape="0">
              <a:srgbClr val="333333">
                <a:alpha val="65000"/>
              </a:srgbClr>
            </a:outerShdw>
          </a:effectLst>
        </p:spPr>
      </p:pic>
      <p:pic>
        <p:nvPicPr>
          <p:cNvPr id="26" name="Resim 25"/>
          <p:cNvPicPr>
            <a:picLocks noChangeAspect="1"/>
          </p:cNvPicPr>
          <p:nvPr/>
        </p:nvPicPr>
        <p:blipFill>
          <a:blip r:embed="rId9"/>
          <a:stretch>
            <a:fillRect/>
          </a:stretch>
        </p:blipFill>
        <p:spPr>
          <a:xfrm>
            <a:off x="8617320" y="3362475"/>
            <a:ext cx="831383" cy="831383"/>
          </a:xfrm>
          <a:prstGeom prst="rect">
            <a:avLst/>
          </a:prstGeom>
          <a:ln>
            <a:noFill/>
          </a:ln>
          <a:effectLst>
            <a:outerShdw blurRad="292100" dist="139700" dir="2700000" algn="tl" rotWithShape="0">
              <a:srgbClr val="333333">
                <a:alpha val="65000"/>
              </a:srgbClr>
            </a:outerShdw>
          </a:effectLst>
        </p:spPr>
      </p:pic>
      <p:pic>
        <p:nvPicPr>
          <p:cNvPr id="27" name="Resim 26"/>
          <p:cNvPicPr>
            <a:picLocks noChangeAspect="1"/>
          </p:cNvPicPr>
          <p:nvPr/>
        </p:nvPicPr>
        <p:blipFill>
          <a:blip r:embed="rId10"/>
          <a:stretch>
            <a:fillRect/>
          </a:stretch>
        </p:blipFill>
        <p:spPr>
          <a:xfrm>
            <a:off x="7813545" y="3367429"/>
            <a:ext cx="624958" cy="821473"/>
          </a:xfrm>
          <a:prstGeom prst="rect">
            <a:avLst/>
          </a:prstGeom>
          <a:ln>
            <a:noFill/>
          </a:ln>
          <a:effectLst>
            <a:outerShdw blurRad="292100" dist="139700" dir="2700000" algn="tl" rotWithShape="0">
              <a:srgbClr val="333333">
                <a:alpha val="65000"/>
              </a:srgbClr>
            </a:outerShdw>
          </a:effectLst>
        </p:spPr>
      </p:pic>
      <p:pic>
        <p:nvPicPr>
          <p:cNvPr id="29" name="Resim 28"/>
          <p:cNvPicPr>
            <a:picLocks noChangeAspect="1"/>
          </p:cNvPicPr>
          <p:nvPr/>
        </p:nvPicPr>
        <p:blipFill>
          <a:blip r:embed="rId11"/>
          <a:stretch>
            <a:fillRect/>
          </a:stretch>
        </p:blipFill>
        <p:spPr>
          <a:xfrm>
            <a:off x="9646318" y="3378518"/>
            <a:ext cx="797251" cy="821471"/>
          </a:xfrm>
          <a:prstGeom prst="rect">
            <a:avLst/>
          </a:prstGeom>
          <a:ln>
            <a:noFill/>
          </a:ln>
          <a:effectLst>
            <a:outerShdw blurRad="292100" dist="139700" dir="2700000" algn="tl" rotWithShape="0">
              <a:srgbClr val="333333">
                <a:alpha val="65000"/>
              </a:srgbClr>
            </a:outerShdw>
          </a:effectLst>
        </p:spPr>
      </p:pic>
      <p:pic>
        <p:nvPicPr>
          <p:cNvPr id="31" name="Resim 30"/>
          <p:cNvPicPr>
            <a:picLocks noChangeAspect="1"/>
          </p:cNvPicPr>
          <p:nvPr/>
        </p:nvPicPr>
        <p:blipFill>
          <a:blip r:embed="rId12"/>
          <a:stretch>
            <a:fillRect/>
          </a:stretch>
        </p:blipFill>
        <p:spPr>
          <a:xfrm>
            <a:off x="10653418" y="3362474"/>
            <a:ext cx="854841" cy="831383"/>
          </a:xfrm>
          <a:prstGeom prst="rect">
            <a:avLst/>
          </a:prstGeom>
          <a:ln>
            <a:noFill/>
          </a:ln>
          <a:effectLst>
            <a:outerShdw blurRad="292100" dist="139700" dir="2700000" algn="tl" rotWithShape="0">
              <a:srgbClr val="333333">
                <a:alpha val="65000"/>
              </a:srgbClr>
            </a:outerShdw>
          </a:effectLst>
        </p:spPr>
      </p:pic>
      <p:sp>
        <p:nvSpPr>
          <p:cNvPr id="32" name="Rectangle 47"/>
          <p:cNvSpPr/>
          <p:nvPr/>
        </p:nvSpPr>
        <p:spPr>
          <a:xfrm>
            <a:off x="0" y="497210"/>
            <a:ext cx="888875" cy="507127"/>
          </a:xfrm>
          <a:prstGeom prst="rect">
            <a:avLst/>
          </a:prstGeom>
          <a:solidFill>
            <a:srgbClr val="44546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82461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Metin kutusu 18"/>
          <p:cNvSpPr txBox="1"/>
          <p:nvPr/>
        </p:nvSpPr>
        <p:spPr>
          <a:xfrm>
            <a:off x="4386040" y="1451680"/>
            <a:ext cx="7513860" cy="4524315"/>
          </a:xfrm>
          <a:prstGeom prst="rect">
            <a:avLst/>
          </a:prstGeom>
          <a:noFill/>
        </p:spPr>
        <p:txBody>
          <a:bodyPr wrap="square" rtlCol="0">
            <a:spAutoFit/>
          </a:bodyPr>
          <a:lstStyle/>
          <a:p>
            <a:pPr lvl="0" algn="just"/>
            <a:r>
              <a:rPr lang="tr-TR" sz="1600" dirty="0" smtClean="0"/>
              <a:t>Araştırma </a:t>
            </a:r>
            <a:r>
              <a:rPr lang="tr-TR" sz="1600" dirty="0"/>
              <a:t>üniversiteleri, bilimin </a:t>
            </a:r>
            <a:r>
              <a:rPr lang="tr-TR" sz="1600" dirty="0" smtClean="0"/>
              <a:t>gelişmesinde </a:t>
            </a:r>
            <a:r>
              <a:rPr lang="tr-TR" sz="1600" dirty="0"/>
              <a:t>büyük rolü olan </a:t>
            </a:r>
            <a:r>
              <a:rPr lang="tr-TR" sz="1600" dirty="0" smtClean="0"/>
              <a:t>araştırma </a:t>
            </a:r>
            <a:r>
              <a:rPr lang="tr-TR" sz="1600" dirty="0"/>
              <a:t>çıktıları ile birlikte</a:t>
            </a:r>
            <a:r>
              <a:rPr lang="tr-TR" sz="1600" dirty="0" smtClean="0"/>
              <a:t>, eğitim-öğretimden </a:t>
            </a:r>
            <a:r>
              <a:rPr lang="tr-TR" sz="1600" dirty="0"/>
              <a:t>bilgi transferi faaliyetlerine, kamu ve sanayi ile </a:t>
            </a:r>
            <a:r>
              <a:rPr lang="tr-TR" sz="1600" dirty="0" smtClean="0"/>
              <a:t>işbirliğinden </a:t>
            </a:r>
            <a:r>
              <a:rPr lang="tr-TR" sz="1600" dirty="0"/>
              <a:t>uluslararası </a:t>
            </a:r>
            <a:r>
              <a:rPr lang="tr-TR" sz="1600" dirty="0" smtClean="0"/>
              <a:t>işbirliklerine </a:t>
            </a:r>
            <a:r>
              <a:rPr lang="tr-TR" sz="1600" dirty="0"/>
              <a:t>kadar yansıyan </a:t>
            </a:r>
            <a:r>
              <a:rPr lang="tr-TR" sz="1600" dirty="0" smtClean="0"/>
              <a:t>araştırma önceliğine </a:t>
            </a:r>
            <a:r>
              <a:rPr lang="tr-TR" sz="1600" dirty="0"/>
              <a:t>ve </a:t>
            </a:r>
            <a:r>
              <a:rPr lang="tr-TR" sz="1600" dirty="0" smtClean="0"/>
              <a:t>araştırma </a:t>
            </a:r>
            <a:r>
              <a:rPr lang="tr-TR" sz="1600" dirty="0"/>
              <a:t>kültürüne sahip </a:t>
            </a:r>
            <a:r>
              <a:rPr lang="tr-TR" sz="1600" dirty="0" smtClean="0"/>
              <a:t>üniversitelerdir. </a:t>
            </a:r>
            <a:r>
              <a:rPr lang="tr-TR" sz="1600" dirty="0"/>
              <a:t>(</a:t>
            </a:r>
            <a:r>
              <a:rPr lang="tr-TR" sz="1600" dirty="0" smtClean="0"/>
              <a:t>TÜAG</a:t>
            </a:r>
            <a:r>
              <a:rPr lang="tr-TR" sz="1600" dirty="0"/>
              <a:t>, 2016</a:t>
            </a:r>
            <a:r>
              <a:rPr lang="tr-TR" sz="1600" dirty="0" smtClean="0"/>
              <a:t>)</a:t>
            </a:r>
          </a:p>
          <a:p>
            <a:pPr lvl="0" algn="just"/>
            <a:endParaRPr lang="tr-TR" sz="1600" dirty="0"/>
          </a:p>
          <a:p>
            <a:pPr algn="just"/>
            <a:r>
              <a:rPr lang="tr-TR" sz="1600" dirty="0" smtClean="0"/>
              <a:t>Araştırma- </a:t>
            </a:r>
            <a:r>
              <a:rPr lang="tr-TR" sz="1600" dirty="0"/>
              <a:t>üretme misyonuna sahip üniversiteye araştırma üniversitesi </a:t>
            </a:r>
            <a:r>
              <a:rPr lang="tr-TR" sz="1600" dirty="0" smtClean="0"/>
              <a:t>denmektedir. </a:t>
            </a:r>
            <a:r>
              <a:rPr lang="tr-TR" sz="1600" dirty="0"/>
              <a:t>(</a:t>
            </a:r>
            <a:r>
              <a:rPr lang="tr-TR" sz="1600" dirty="0" err="1"/>
              <a:t>Andreatta</a:t>
            </a:r>
            <a:r>
              <a:rPr lang="tr-TR" sz="1600" dirty="0"/>
              <a:t>, 2012, s. 2</a:t>
            </a:r>
            <a:r>
              <a:rPr lang="tr-TR" sz="1600" dirty="0" smtClean="0"/>
              <a:t>) </a:t>
            </a:r>
          </a:p>
          <a:p>
            <a:pPr algn="just"/>
            <a:endParaRPr lang="tr-TR" sz="1600" dirty="0"/>
          </a:p>
          <a:p>
            <a:pPr algn="just"/>
            <a:r>
              <a:rPr lang="tr-TR" sz="1600" dirty="0" err="1" smtClean="0"/>
              <a:t>Crow</a:t>
            </a:r>
            <a:r>
              <a:rPr lang="tr-TR" sz="1600" dirty="0" smtClean="0"/>
              <a:t> </a:t>
            </a:r>
            <a:r>
              <a:rPr lang="tr-TR" sz="1600" dirty="0"/>
              <a:t>(2009, s. 1)’a göre ise araştırma üniversitesi keşfe, yaratıcılığa ve yeniliğe kendisini adamış kapsamlı bir bilgi kuruluşu olarak </a:t>
            </a:r>
            <a:r>
              <a:rPr lang="tr-TR" sz="1600" dirty="0" smtClean="0"/>
              <a:t>tanımlanmaktadır.</a:t>
            </a:r>
            <a:endParaRPr lang="tr-TR" sz="1600" dirty="0"/>
          </a:p>
          <a:p>
            <a:pPr lvl="0" algn="just"/>
            <a:endParaRPr lang="tr-TR" sz="1600" dirty="0" smtClean="0"/>
          </a:p>
          <a:p>
            <a:pPr lvl="0" algn="just"/>
            <a:r>
              <a:rPr lang="tr-TR" sz="1600" dirty="0" smtClean="0"/>
              <a:t>Carnegie </a:t>
            </a:r>
            <a:r>
              <a:rPr lang="tr-TR" sz="1600" dirty="0"/>
              <a:t>Vakfı, 1994’te yaptığı yüksekokul ve üniversite sınıflandırma sisteminde araştırma üniversitesini şöyle </a:t>
            </a:r>
            <a:r>
              <a:rPr lang="tr-TR" sz="1600" dirty="0" smtClean="0"/>
              <a:t>tanımlamaktadır: </a:t>
            </a:r>
            <a:endParaRPr lang="tr-TR" sz="1600" dirty="0"/>
          </a:p>
          <a:p>
            <a:pPr marL="742950" lvl="1" indent="-285750" algn="just">
              <a:buFont typeface="Arial" panose="020B0604020202020204" pitchFamily="34" charset="0"/>
              <a:buChar char="•"/>
            </a:pPr>
            <a:r>
              <a:rPr lang="tr-TR" sz="1600" dirty="0"/>
              <a:t>Araştırmalara yüksek öncelik verir,</a:t>
            </a:r>
          </a:p>
          <a:p>
            <a:pPr marL="742950" lvl="1" indent="-285750" algn="just">
              <a:buFont typeface="Arial" panose="020B0604020202020204" pitchFamily="34" charset="0"/>
              <a:buChar char="•"/>
            </a:pPr>
            <a:r>
              <a:rPr lang="tr-TR" sz="1600" dirty="0"/>
              <a:t>Her yıl elli veya daha fazla doktora derecesi verir,</a:t>
            </a:r>
          </a:p>
          <a:p>
            <a:pPr marL="742950" lvl="1" indent="-285750" algn="just">
              <a:buFont typeface="Arial" panose="020B0604020202020204" pitchFamily="34" charset="0"/>
              <a:buChar char="•"/>
            </a:pPr>
            <a:r>
              <a:rPr lang="tr-TR" sz="1600" dirty="0"/>
              <a:t>Her yıl en az 15.5 milyon dolar devlet desteği </a:t>
            </a:r>
            <a:r>
              <a:rPr lang="tr-TR" sz="1600" dirty="0" smtClean="0"/>
              <a:t>alır</a:t>
            </a:r>
            <a:r>
              <a:rPr lang="tr-TR" sz="1600" dirty="0"/>
              <a:t>.</a:t>
            </a:r>
          </a:p>
          <a:p>
            <a:pPr lvl="0" algn="just"/>
            <a:endParaRPr lang="tr-TR" sz="1600" dirty="0"/>
          </a:p>
          <a:p>
            <a:pPr algn="just"/>
            <a:r>
              <a:rPr lang="tr-TR" sz="1600" b="1" dirty="0" smtClean="0">
                <a:solidFill>
                  <a:srgbClr val="CC0000"/>
                </a:solidFill>
              </a:rPr>
              <a:t> </a:t>
            </a:r>
            <a:endParaRPr lang="tr-TR" sz="1600" i="1" dirty="0">
              <a:solidFill>
                <a:srgbClr val="CC0000"/>
              </a:solidFill>
            </a:endParaRPr>
          </a:p>
        </p:txBody>
      </p:sp>
      <p:grpSp>
        <p:nvGrpSpPr>
          <p:cNvPr id="14" name="Group 3"/>
          <p:cNvGrpSpPr/>
          <p:nvPr/>
        </p:nvGrpSpPr>
        <p:grpSpPr>
          <a:xfrm>
            <a:off x="811625" y="1278525"/>
            <a:ext cx="2891696" cy="4550775"/>
            <a:chOff x="4513262" y="1136725"/>
            <a:chExt cx="3302001" cy="5313363"/>
          </a:xfrm>
        </p:grpSpPr>
        <p:grpSp>
          <p:nvGrpSpPr>
            <p:cNvPr id="18" name="组合 208"/>
            <p:cNvGrpSpPr/>
            <p:nvPr/>
          </p:nvGrpSpPr>
          <p:grpSpPr>
            <a:xfrm>
              <a:off x="6096000" y="4322838"/>
              <a:ext cx="184150" cy="644525"/>
              <a:chOff x="2752726" y="4344988"/>
              <a:chExt cx="184150" cy="644525"/>
            </a:xfrm>
            <a:solidFill>
              <a:schemeClr val="accent4">
                <a:lumMod val="60000"/>
                <a:lumOff val="40000"/>
              </a:schemeClr>
            </a:solidFill>
          </p:grpSpPr>
          <p:sp>
            <p:nvSpPr>
              <p:cNvPr id="223" name="Freeform 101"/>
              <p:cNvSpPr>
                <a:spLocks/>
              </p:cNvSpPr>
              <p:nvPr/>
            </p:nvSpPr>
            <p:spPr bwMode="auto">
              <a:xfrm>
                <a:off x="2762251" y="4427538"/>
                <a:ext cx="174625" cy="519113"/>
              </a:xfrm>
              <a:custGeom>
                <a:avLst/>
                <a:gdLst>
                  <a:gd name="T0" fmla="*/ 34 w 110"/>
                  <a:gd name="T1" fmla="*/ 267 h 327"/>
                  <a:gd name="T2" fmla="*/ 67 w 110"/>
                  <a:gd name="T3" fmla="*/ 327 h 327"/>
                  <a:gd name="T4" fmla="*/ 95 w 110"/>
                  <a:gd name="T5" fmla="*/ 323 h 327"/>
                  <a:gd name="T6" fmla="*/ 110 w 110"/>
                  <a:gd name="T7" fmla="*/ 256 h 327"/>
                  <a:gd name="T8" fmla="*/ 76 w 110"/>
                  <a:gd name="T9" fmla="*/ 0 h 327"/>
                  <a:gd name="T10" fmla="*/ 0 w 110"/>
                  <a:gd name="T11" fmla="*/ 10 h 327"/>
                  <a:gd name="T12" fmla="*/ 34 w 110"/>
                  <a:gd name="T13" fmla="*/ 267 h 327"/>
                </a:gdLst>
                <a:ahLst/>
                <a:cxnLst>
                  <a:cxn ang="0">
                    <a:pos x="T0" y="T1"/>
                  </a:cxn>
                  <a:cxn ang="0">
                    <a:pos x="T2" y="T3"/>
                  </a:cxn>
                  <a:cxn ang="0">
                    <a:pos x="T4" y="T5"/>
                  </a:cxn>
                  <a:cxn ang="0">
                    <a:pos x="T6" y="T7"/>
                  </a:cxn>
                  <a:cxn ang="0">
                    <a:pos x="T8" y="T9"/>
                  </a:cxn>
                  <a:cxn ang="0">
                    <a:pos x="T10" y="T11"/>
                  </a:cxn>
                  <a:cxn ang="0">
                    <a:pos x="T12" y="T13"/>
                  </a:cxn>
                </a:cxnLst>
                <a:rect l="0" t="0" r="r" b="b"/>
                <a:pathLst>
                  <a:path w="110" h="327">
                    <a:moveTo>
                      <a:pt x="34" y="267"/>
                    </a:moveTo>
                    <a:lnTo>
                      <a:pt x="67" y="327"/>
                    </a:lnTo>
                    <a:lnTo>
                      <a:pt x="95" y="323"/>
                    </a:lnTo>
                    <a:lnTo>
                      <a:pt x="110" y="256"/>
                    </a:lnTo>
                    <a:lnTo>
                      <a:pt x="76" y="0"/>
                    </a:lnTo>
                    <a:lnTo>
                      <a:pt x="0" y="10"/>
                    </a:lnTo>
                    <a:lnTo>
                      <a:pt x="34" y="2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Freeform 102"/>
              <p:cNvSpPr>
                <a:spLocks/>
              </p:cNvSpPr>
              <p:nvPr/>
            </p:nvSpPr>
            <p:spPr bwMode="auto">
              <a:xfrm>
                <a:off x="2754313" y="4344988"/>
                <a:ext cx="128588" cy="146050"/>
              </a:xfrm>
              <a:custGeom>
                <a:avLst/>
                <a:gdLst>
                  <a:gd name="T0" fmla="*/ 5 w 81"/>
                  <a:gd name="T1" fmla="*/ 58 h 92"/>
                  <a:gd name="T2" fmla="*/ 5 w 81"/>
                  <a:gd name="T3" fmla="*/ 58 h 92"/>
                  <a:gd name="T4" fmla="*/ 7 w 81"/>
                  <a:gd name="T5" fmla="*/ 66 h 92"/>
                  <a:gd name="T6" fmla="*/ 10 w 81"/>
                  <a:gd name="T7" fmla="*/ 73 h 92"/>
                  <a:gd name="T8" fmla="*/ 15 w 81"/>
                  <a:gd name="T9" fmla="*/ 78 h 92"/>
                  <a:gd name="T10" fmla="*/ 20 w 81"/>
                  <a:gd name="T11" fmla="*/ 84 h 92"/>
                  <a:gd name="T12" fmla="*/ 26 w 81"/>
                  <a:gd name="T13" fmla="*/ 88 h 92"/>
                  <a:gd name="T14" fmla="*/ 33 w 81"/>
                  <a:gd name="T15" fmla="*/ 90 h 92"/>
                  <a:gd name="T16" fmla="*/ 39 w 81"/>
                  <a:gd name="T17" fmla="*/ 92 h 92"/>
                  <a:gd name="T18" fmla="*/ 47 w 81"/>
                  <a:gd name="T19" fmla="*/ 90 h 92"/>
                  <a:gd name="T20" fmla="*/ 49 w 81"/>
                  <a:gd name="T21" fmla="*/ 90 h 92"/>
                  <a:gd name="T22" fmla="*/ 49 w 81"/>
                  <a:gd name="T23" fmla="*/ 90 h 92"/>
                  <a:gd name="T24" fmla="*/ 56 w 81"/>
                  <a:gd name="T25" fmla="*/ 89 h 92"/>
                  <a:gd name="T26" fmla="*/ 62 w 81"/>
                  <a:gd name="T27" fmla="*/ 86 h 92"/>
                  <a:gd name="T28" fmla="*/ 69 w 81"/>
                  <a:gd name="T29" fmla="*/ 81 h 92"/>
                  <a:gd name="T30" fmla="*/ 73 w 81"/>
                  <a:gd name="T31" fmla="*/ 77 h 92"/>
                  <a:gd name="T32" fmla="*/ 77 w 81"/>
                  <a:gd name="T33" fmla="*/ 70 h 92"/>
                  <a:gd name="T34" fmla="*/ 80 w 81"/>
                  <a:gd name="T35" fmla="*/ 63 h 92"/>
                  <a:gd name="T36" fmla="*/ 81 w 81"/>
                  <a:gd name="T37" fmla="*/ 56 h 92"/>
                  <a:gd name="T38" fmla="*/ 81 w 81"/>
                  <a:gd name="T39" fmla="*/ 48 h 92"/>
                  <a:gd name="T40" fmla="*/ 76 w 81"/>
                  <a:gd name="T41" fmla="*/ 13 h 92"/>
                  <a:gd name="T42" fmla="*/ 76 w 81"/>
                  <a:gd name="T43" fmla="*/ 13 h 92"/>
                  <a:gd name="T44" fmla="*/ 75 w 81"/>
                  <a:gd name="T45" fmla="*/ 8 h 92"/>
                  <a:gd name="T46" fmla="*/ 72 w 81"/>
                  <a:gd name="T47" fmla="*/ 2 h 92"/>
                  <a:gd name="T48" fmla="*/ 68 w 81"/>
                  <a:gd name="T49" fmla="*/ 1 h 92"/>
                  <a:gd name="T50" fmla="*/ 64 w 81"/>
                  <a:gd name="T51" fmla="*/ 0 h 92"/>
                  <a:gd name="T52" fmla="*/ 51 w 81"/>
                  <a:gd name="T53" fmla="*/ 0 h 92"/>
                  <a:gd name="T54" fmla="*/ 37 w 81"/>
                  <a:gd name="T55" fmla="*/ 2 h 92"/>
                  <a:gd name="T56" fmla="*/ 35 w 81"/>
                  <a:gd name="T57" fmla="*/ 2 h 92"/>
                  <a:gd name="T58" fmla="*/ 35 w 81"/>
                  <a:gd name="T59" fmla="*/ 2 h 92"/>
                  <a:gd name="T60" fmla="*/ 22 w 81"/>
                  <a:gd name="T61" fmla="*/ 4 h 92"/>
                  <a:gd name="T62" fmla="*/ 10 w 81"/>
                  <a:gd name="T63" fmla="*/ 6 h 92"/>
                  <a:gd name="T64" fmla="*/ 5 w 81"/>
                  <a:gd name="T65" fmla="*/ 9 h 92"/>
                  <a:gd name="T66" fmla="*/ 3 w 81"/>
                  <a:gd name="T67" fmla="*/ 12 h 92"/>
                  <a:gd name="T68" fmla="*/ 0 w 81"/>
                  <a:gd name="T69" fmla="*/ 17 h 92"/>
                  <a:gd name="T70" fmla="*/ 0 w 81"/>
                  <a:gd name="T71" fmla="*/ 24 h 92"/>
                  <a:gd name="T72" fmla="*/ 5 w 81"/>
                  <a:gd name="T73" fmla="*/ 5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2">
                    <a:moveTo>
                      <a:pt x="5" y="58"/>
                    </a:moveTo>
                    <a:lnTo>
                      <a:pt x="5" y="58"/>
                    </a:lnTo>
                    <a:lnTo>
                      <a:pt x="7" y="66"/>
                    </a:lnTo>
                    <a:lnTo>
                      <a:pt x="10" y="73"/>
                    </a:lnTo>
                    <a:lnTo>
                      <a:pt x="15" y="78"/>
                    </a:lnTo>
                    <a:lnTo>
                      <a:pt x="20" y="84"/>
                    </a:lnTo>
                    <a:lnTo>
                      <a:pt x="26" y="88"/>
                    </a:lnTo>
                    <a:lnTo>
                      <a:pt x="33" y="90"/>
                    </a:lnTo>
                    <a:lnTo>
                      <a:pt x="39" y="92"/>
                    </a:lnTo>
                    <a:lnTo>
                      <a:pt x="47" y="90"/>
                    </a:lnTo>
                    <a:lnTo>
                      <a:pt x="49" y="90"/>
                    </a:lnTo>
                    <a:lnTo>
                      <a:pt x="49" y="90"/>
                    </a:lnTo>
                    <a:lnTo>
                      <a:pt x="56" y="89"/>
                    </a:lnTo>
                    <a:lnTo>
                      <a:pt x="62" y="86"/>
                    </a:lnTo>
                    <a:lnTo>
                      <a:pt x="69" y="81"/>
                    </a:lnTo>
                    <a:lnTo>
                      <a:pt x="73" y="77"/>
                    </a:lnTo>
                    <a:lnTo>
                      <a:pt x="77" y="70"/>
                    </a:lnTo>
                    <a:lnTo>
                      <a:pt x="80" y="63"/>
                    </a:lnTo>
                    <a:lnTo>
                      <a:pt x="81" y="56"/>
                    </a:lnTo>
                    <a:lnTo>
                      <a:pt x="81" y="48"/>
                    </a:lnTo>
                    <a:lnTo>
                      <a:pt x="76" y="13"/>
                    </a:lnTo>
                    <a:lnTo>
                      <a:pt x="76" y="13"/>
                    </a:lnTo>
                    <a:lnTo>
                      <a:pt x="75" y="8"/>
                    </a:lnTo>
                    <a:lnTo>
                      <a:pt x="72" y="2"/>
                    </a:lnTo>
                    <a:lnTo>
                      <a:pt x="68" y="1"/>
                    </a:lnTo>
                    <a:lnTo>
                      <a:pt x="64" y="0"/>
                    </a:lnTo>
                    <a:lnTo>
                      <a:pt x="51" y="0"/>
                    </a:lnTo>
                    <a:lnTo>
                      <a:pt x="37" y="2"/>
                    </a:lnTo>
                    <a:lnTo>
                      <a:pt x="35" y="2"/>
                    </a:lnTo>
                    <a:lnTo>
                      <a:pt x="35" y="2"/>
                    </a:lnTo>
                    <a:lnTo>
                      <a:pt x="22" y="4"/>
                    </a:lnTo>
                    <a:lnTo>
                      <a:pt x="10" y="6"/>
                    </a:lnTo>
                    <a:lnTo>
                      <a:pt x="5" y="9"/>
                    </a:lnTo>
                    <a:lnTo>
                      <a:pt x="3" y="12"/>
                    </a:lnTo>
                    <a:lnTo>
                      <a:pt x="0" y="17"/>
                    </a:lnTo>
                    <a:lnTo>
                      <a:pt x="0" y="24"/>
                    </a:lnTo>
                    <a:lnTo>
                      <a:pt x="5"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103"/>
              <p:cNvSpPr>
                <a:spLocks/>
              </p:cNvSpPr>
              <p:nvPr/>
            </p:nvSpPr>
            <p:spPr bwMode="auto">
              <a:xfrm>
                <a:off x="2752726" y="4394200"/>
                <a:ext cx="149225" cy="142875"/>
              </a:xfrm>
              <a:custGeom>
                <a:avLst/>
                <a:gdLst>
                  <a:gd name="T0" fmla="*/ 11 w 94"/>
                  <a:gd name="T1" fmla="*/ 90 h 90"/>
                  <a:gd name="T2" fmla="*/ 94 w 94"/>
                  <a:gd name="T3" fmla="*/ 80 h 90"/>
                  <a:gd name="T4" fmla="*/ 84 w 94"/>
                  <a:gd name="T5" fmla="*/ 0 h 90"/>
                  <a:gd name="T6" fmla="*/ 0 w 94"/>
                  <a:gd name="T7" fmla="*/ 11 h 90"/>
                  <a:gd name="T8" fmla="*/ 11 w 94"/>
                  <a:gd name="T9" fmla="*/ 90 h 90"/>
                </a:gdLst>
                <a:ahLst/>
                <a:cxnLst>
                  <a:cxn ang="0">
                    <a:pos x="T0" y="T1"/>
                  </a:cxn>
                  <a:cxn ang="0">
                    <a:pos x="T2" y="T3"/>
                  </a:cxn>
                  <a:cxn ang="0">
                    <a:pos x="T4" y="T5"/>
                  </a:cxn>
                  <a:cxn ang="0">
                    <a:pos x="T6" y="T7"/>
                  </a:cxn>
                  <a:cxn ang="0">
                    <a:pos x="T8" y="T9"/>
                  </a:cxn>
                </a:cxnLst>
                <a:rect l="0" t="0" r="r" b="b"/>
                <a:pathLst>
                  <a:path w="94" h="90">
                    <a:moveTo>
                      <a:pt x="11" y="90"/>
                    </a:moveTo>
                    <a:lnTo>
                      <a:pt x="94" y="80"/>
                    </a:lnTo>
                    <a:lnTo>
                      <a:pt x="84" y="0"/>
                    </a:lnTo>
                    <a:lnTo>
                      <a:pt x="0" y="11"/>
                    </a:lnTo>
                    <a:lnTo>
                      <a:pt x="11" y="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104"/>
              <p:cNvSpPr>
                <a:spLocks/>
              </p:cNvSpPr>
              <p:nvPr/>
            </p:nvSpPr>
            <p:spPr bwMode="auto">
              <a:xfrm>
                <a:off x="2868613" y="4933950"/>
                <a:ext cx="44450" cy="55563"/>
              </a:xfrm>
              <a:custGeom>
                <a:avLst/>
                <a:gdLst>
                  <a:gd name="T0" fmla="*/ 28 w 28"/>
                  <a:gd name="T1" fmla="*/ 2 h 35"/>
                  <a:gd name="T2" fmla="*/ 28 w 28"/>
                  <a:gd name="T3" fmla="*/ 2 h 35"/>
                  <a:gd name="T4" fmla="*/ 27 w 28"/>
                  <a:gd name="T5" fmla="*/ 14 h 35"/>
                  <a:gd name="T6" fmla="*/ 21 w 28"/>
                  <a:gd name="T7" fmla="*/ 31 h 35"/>
                  <a:gd name="T8" fmla="*/ 21 w 28"/>
                  <a:gd name="T9" fmla="*/ 31 h 35"/>
                  <a:gd name="T10" fmla="*/ 20 w 28"/>
                  <a:gd name="T11" fmla="*/ 35 h 35"/>
                  <a:gd name="T12" fmla="*/ 19 w 28"/>
                  <a:gd name="T13" fmla="*/ 35 h 35"/>
                  <a:gd name="T14" fmla="*/ 16 w 28"/>
                  <a:gd name="T15" fmla="*/ 35 h 35"/>
                  <a:gd name="T16" fmla="*/ 13 w 28"/>
                  <a:gd name="T17" fmla="*/ 32 h 35"/>
                  <a:gd name="T18" fmla="*/ 11 w 28"/>
                  <a:gd name="T19" fmla="*/ 27 h 35"/>
                  <a:gd name="T20" fmla="*/ 0 w 28"/>
                  <a:gd name="T21" fmla="*/ 8 h 35"/>
                  <a:gd name="T22" fmla="*/ 0 w 28"/>
                  <a:gd name="T23" fmla="*/ 8 h 35"/>
                  <a:gd name="T24" fmla="*/ 3 w 28"/>
                  <a:gd name="T25" fmla="*/ 5 h 35"/>
                  <a:gd name="T26" fmla="*/ 8 w 28"/>
                  <a:gd name="T27" fmla="*/ 2 h 35"/>
                  <a:gd name="T28" fmla="*/ 12 w 28"/>
                  <a:gd name="T29" fmla="*/ 1 h 35"/>
                  <a:gd name="T30" fmla="*/ 16 w 28"/>
                  <a:gd name="T31" fmla="*/ 0 h 35"/>
                  <a:gd name="T32" fmla="*/ 23 w 28"/>
                  <a:gd name="T33" fmla="*/ 0 h 35"/>
                  <a:gd name="T34" fmla="*/ 28 w 28"/>
                  <a:gd name="T35" fmla="*/ 2 h 35"/>
                  <a:gd name="T36" fmla="*/ 28 w 28"/>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5">
                    <a:moveTo>
                      <a:pt x="28" y="2"/>
                    </a:moveTo>
                    <a:lnTo>
                      <a:pt x="28" y="2"/>
                    </a:lnTo>
                    <a:lnTo>
                      <a:pt x="27" y="14"/>
                    </a:lnTo>
                    <a:lnTo>
                      <a:pt x="21" y="31"/>
                    </a:lnTo>
                    <a:lnTo>
                      <a:pt x="21" y="31"/>
                    </a:lnTo>
                    <a:lnTo>
                      <a:pt x="20" y="35"/>
                    </a:lnTo>
                    <a:lnTo>
                      <a:pt x="19" y="35"/>
                    </a:lnTo>
                    <a:lnTo>
                      <a:pt x="16" y="35"/>
                    </a:lnTo>
                    <a:lnTo>
                      <a:pt x="13" y="32"/>
                    </a:lnTo>
                    <a:lnTo>
                      <a:pt x="11" y="27"/>
                    </a:lnTo>
                    <a:lnTo>
                      <a:pt x="0" y="8"/>
                    </a:lnTo>
                    <a:lnTo>
                      <a:pt x="0" y="8"/>
                    </a:lnTo>
                    <a:lnTo>
                      <a:pt x="3" y="5"/>
                    </a:lnTo>
                    <a:lnTo>
                      <a:pt x="8" y="2"/>
                    </a:lnTo>
                    <a:lnTo>
                      <a:pt x="12" y="1"/>
                    </a:lnTo>
                    <a:lnTo>
                      <a:pt x="16" y="0"/>
                    </a:lnTo>
                    <a:lnTo>
                      <a:pt x="23" y="0"/>
                    </a:lnTo>
                    <a:lnTo>
                      <a:pt x="28" y="2"/>
                    </a:lnTo>
                    <a:lnTo>
                      <a:pt x="28"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0" name="组合 215"/>
            <p:cNvGrpSpPr/>
            <p:nvPr/>
          </p:nvGrpSpPr>
          <p:grpSpPr>
            <a:xfrm>
              <a:off x="5486400" y="4908625"/>
              <a:ext cx="1414463" cy="1541463"/>
              <a:chOff x="2143126" y="4930775"/>
              <a:chExt cx="1414463" cy="1541463"/>
            </a:xfrm>
          </p:grpSpPr>
          <p:sp>
            <p:nvSpPr>
              <p:cNvPr id="126" name="Freeform 5"/>
              <p:cNvSpPr>
                <a:spLocks/>
              </p:cNvSpPr>
              <p:nvPr/>
            </p:nvSpPr>
            <p:spPr bwMode="auto">
              <a:xfrm>
                <a:off x="2143126" y="5083175"/>
                <a:ext cx="1414463" cy="1257300"/>
              </a:xfrm>
              <a:custGeom>
                <a:avLst/>
                <a:gdLst>
                  <a:gd name="T0" fmla="*/ 334 w 891"/>
                  <a:gd name="T1" fmla="*/ 790 h 792"/>
                  <a:gd name="T2" fmla="*/ 228 w 891"/>
                  <a:gd name="T3" fmla="*/ 775 h 792"/>
                  <a:gd name="T4" fmla="*/ 212 w 891"/>
                  <a:gd name="T5" fmla="*/ 764 h 792"/>
                  <a:gd name="T6" fmla="*/ 190 w 891"/>
                  <a:gd name="T7" fmla="*/ 734 h 792"/>
                  <a:gd name="T8" fmla="*/ 110 w 891"/>
                  <a:gd name="T9" fmla="*/ 683 h 792"/>
                  <a:gd name="T10" fmla="*/ 65 w 891"/>
                  <a:gd name="T11" fmla="*/ 631 h 792"/>
                  <a:gd name="T12" fmla="*/ 56 w 891"/>
                  <a:gd name="T13" fmla="*/ 597 h 792"/>
                  <a:gd name="T14" fmla="*/ 61 w 891"/>
                  <a:gd name="T15" fmla="*/ 560 h 792"/>
                  <a:gd name="T16" fmla="*/ 45 w 891"/>
                  <a:gd name="T17" fmla="*/ 545 h 792"/>
                  <a:gd name="T18" fmla="*/ 26 w 891"/>
                  <a:gd name="T19" fmla="*/ 528 h 792"/>
                  <a:gd name="T20" fmla="*/ 48 w 891"/>
                  <a:gd name="T21" fmla="*/ 513 h 792"/>
                  <a:gd name="T22" fmla="*/ 61 w 891"/>
                  <a:gd name="T23" fmla="*/ 501 h 792"/>
                  <a:gd name="T24" fmla="*/ 56 w 891"/>
                  <a:gd name="T25" fmla="*/ 465 h 792"/>
                  <a:gd name="T26" fmla="*/ 65 w 891"/>
                  <a:gd name="T27" fmla="*/ 442 h 792"/>
                  <a:gd name="T28" fmla="*/ 48 w 891"/>
                  <a:gd name="T29" fmla="*/ 435 h 792"/>
                  <a:gd name="T30" fmla="*/ 23 w 891"/>
                  <a:gd name="T31" fmla="*/ 425 h 792"/>
                  <a:gd name="T32" fmla="*/ 34 w 891"/>
                  <a:gd name="T33" fmla="*/ 405 h 792"/>
                  <a:gd name="T34" fmla="*/ 56 w 891"/>
                  <a:gd name="T35" fmla="*/ 393 h 792"/>
                  <a:gd name="T36" fmla="*/ 55 w 891"/>
                  <a:gd name="T37" fmla="*/ 365 h 792"/>
                  <a:gd name="T38" fmla="*/ 56 w 891"/>
                  <a:gd name="T39" fmla="*/ 343 h 792"/>
                  <a:gd name="T40" fmla="*/ 53 w 891"/>
                  <a:gd name="T41" fmla="*/ 320 h 792"/>
                  <a:gd name="T42" fmla="*/ 32 w 891"/>
                  <a:gd name="T43" fmla="*/ 310 h 792"/>
                  <a:gd name="T44" fmla="*/ 36 w 891"/>
                  <a:gd name="T45" fmla="*/ 291 h 792"/>
                  <a:gd name="T46" fmla="*/ 60 w 891"/>
                  <a:gd name="T47" fmla="*/ 281 h 792"/>
                  <a:gd name="T48" fmla="*/ 64 w 891"/>
                  <a:gd name="T49" fmla="*/ 262 h 792"/>
                  <a:gd name="T50" fmla="*/ 61 w 891"/>
                  <a:gd name="T51" fmla="*/ 245 h 792"/>
                  <a:gd name="T52" fmla="*/ 71 w 891"/>
                  <a:gd name="T53" fmla="*/ 218 h 792"/>
                  <a:gd name="T54" fmla="*/ 59 w 891"/>
                  <a:gd name="T55" fmla="*/ 214 h 792"/>
                  <a:gd name="T56" fmla="*/ 34 w 891"/>
                  <a:gd name="T57" fmla="*/ 203 h 792"/>
                  <a:gd name="T58" fmla="*/ 0 w 891"/>
                  <a:gd name="T59" fmla="*/ 0 h 792"/>
                  <a:gd name="T60" fmla="*/ 873 w 891"/>
                  <a:gd name="T61" fmla="*/ 147 h 792"/>
                  <a:gd name="T62" fmla="*/ 854 w 891"/>
                  <a:gd name="T63" fmla="*/ 164 h 792"/>
                  <a:gd name="T64" fmla="*/ 835 w 891"/>
                  <a:gd name="T65" fmla="*/ 168 h 792"/>
                  <a:gd name="T66" fmla="*/ 832 w 891"/>
                  <a:gd name="T67" fmla="*/ 180 h 792"/>
                  <a:gd name="T68" fmla="*/ 839 w 891"/>
                  <a:gd name="T69" fmla="*/ 205 h 792"/>
                  <a:gd name="T70" fmla="*/ 832 w 891"/>
                  <a:gd name="T71" fmla="*/ 228 h 792"/>
                  <a:gd name="T72" fmla="*/ 848 w 891"/>
                  <a:gd name="T73" fmla="*/ 237 h 792"/>
                  <a:gd name="T74" fmla="*/ 871 w 891"/>
                  <a:gd name="T75" fmla="*/ 254 h 792"/>
                  <a:gd name="T76" fmla="*/ 854 w 891"/>
                  <a:gd name="T77" fmla="*/ 271 h 792"/>
                  <a:gd name="T78" fmla="*/ 841 w 891"/>
                  <a:gd name="T79" fmla="*/ 281 h 792"/>
                  <a:gd name="T80" fmla="*/ 845 w 891"/>
                  <a:gd name="T81" fmla="*/ 310 h 792"/>
                  <a:gd name="T82" fmla="*/ 841 w 891"/>
                  <a:gd name="T83" fmla="*/ 336 h 792"/>
                  <a:gd name="T84" fmla="*/ 856 w 891"/>
                  <a:gd name="T85" fmla="*/ 355 h 792"/>
                  <a:gd name="T86" fmla="*/ 877 w 891"/>
                  <a:gd name="T87" fmla="*/ 369 h 792"/>
                  <a:gd name="T88" fmla="*/ 863 w 891"/>
                  <a:gd name="T89" fmla="*/ 386 h 792"/>
                  <a:gd name="T90" fmla="*/ 836 w 891"/>
                  <a:gd name="T91" fmla="*/ 390 h 792"/>
                  <a:gd name="T92" fmla="*/ 843 w 891"/>
                  <a:gd name="T93" fmla="*/ 411 h 792"/>
                  <a:gd name="T94" fmla="*/ 841 w 891"/>
                  <a:gd name="T95" fmla="*/ 435 h 792"/>
                  <a:gd name="T96" fmla="*/ 844 w 891"/>
                  <a:gd name="T97" fmla="*/ 463 h 792"/>
                  <a:gd name="T98" fmla="*/ 867 w 891"/>
                  <a:gd name="T99" fmla="*/ 474 h 792"/>
                  <a:gd name="T100" fmla="*/ 870 w 891"/>
                  <a:gd name="T101" fmla="*/ 490 h 792"/>
                  <a:gd name="T102" fmla="*/ 845 w 891"/>
                  <a:gd name="T103" fmla="*/ 503 h 792"/>
                  <a:gd name="T104" fmla="*/ 841 w 891"/>
                  <a:gd name="T105" fmla="*/ 535 h 792"/>
                  <a:gd name="T106" fmla="*/ 844 w 891"/>
                  <a:gd name="T107" fmla="*/ 554 h 792"/>
                  <a:gd name="T108" fmla="*/ 858 w 891"/>
                  <a:gd name="T109" fmla="*/ 572 h 792"/>
                  <a:gd name="T110" fmla="*/ 856 w 891"/>
                  <a:gd name="T111" fmla="*/ 595 h 792"/>
                  <a:gd name="T112" fmla="*/ 820 w 891"/>
                  <a:gd name="T113" fmla="*/ 653 h 792"/>
                  <a:gd name="T114" fmla="*/ 776 w 891"/>
                  <a:gd name="T115" fmla="*/ 695 h 792"/>
                  <a:gd name="T116" fmla="*/ 711 w 891"/>
                  <a:gd name="T117" fmla="*/ 742 h 792"/>
                  <a:gd name="T118" fmla="*/ 695 w 891"/>
                  <a:gd name="T119" fmla="*/ 764 h 792"/>
                  <a:gd name="T120" fmla="*/ 675 w 891"/>
                  <a:gd name="T121" fmla="*/ 775 h 792"/>
                  <a:gd name="T122" fmla="*/ 548 w 891"/>
                  <a:gd name="T123" fmla="*/ 79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91" h="792">
                    <a:moveTo>
                      <a:pt x="435" y="792"/>
                    </a:moveTo>
                    <a:lnTo>
                      <a:pt x="435" y="792"/>
                    </a:lnTo>
                    <a:lnTo>
                      <a:pt x="370" y="791"/>
                    </a:lnTo>
                    <a:lnTo>
                      <a:pt x="334" y="790"/>
                    </a:lnTo>
                    <a:lnTo>
                      <a:pt x="298" y="787"/>
                    </a:lnTo>
                    <a:lnTo>
                      <a:pt x="266" y="783"/>
                    </a:lnTo>
                    <a:lnTo>
                      <a:pt x="237" y="778"/>
                    </a:lnTo>
                    <a:lnTo>
                      <a:pt x="228" y="775"/>
                    </a:lnTo>
                    <a:lnTo>
                      <a:pt x="220" y="772"/>
                    </a:lnTo>
                    <a:lnTo>
                      <a:pt x="213" y="768"/>
                    </a:lnTo>
                    <a:lnTo>
                      <a:pt x="212" y="764"/>
                    </a:lnTo>
                    <a:lnTo>
                      <a:pt x="212" y="764"/>
                    </a:lnTo>
                    <a:lnTo>
                      <a:pt x="209" y="756"/>
                    </a:lnTo>
                    <a:lnTo>
                      <a:pt x="205" y="749"/>
                    </a:lnTo>
                    <a:lnTo>
                      <a:pt x="198" y="741"/>
                    </a:lnTo>
                    <a:lnTo>
                      <a:pt x="190" y="734"/>
                    </a:lnTo>
                    <a:lnTo>
                      <a:pt x="164" y="717"/>
                    </a:lnTo>
                    <a:lnTo>
                      <a:pt x="129" y="695"/>
                    </a:lnTo>
                    <a:lnTo>
                      <a:pt x="129" y="695"/>
                    </a:lnTo>
                    <a:lnTo>
                      <a:pt x="110" y="683"/>
                    </a:lnTo>
                    <a:lnTo>
                      <a:pt x="95" y="669"/>
                    </a:lnTo>
                    <a:lnTo>
                      <a:pt x="82" y="657"/>
                    </a:lnTo>
                    <a:lnTo>
                      <a:pt x="72" y="643"/>
                    </a:lnTo>
                    <a:lnTo>
                      <a:pt x="65" y="631"/>
                    </a:lnTo>
                    <a:lnTo>
                      <a:pt x="60" y="619"/>
                    </a:lnTo>
                    <a:lnTo>
                      <a:pt x="57" y="608"/>
                    </a:lnTo>
                    <a:lnTo>
                      <a:pt x="56" y="597"/>
                    </a:lnTo>
                    <a:lnTo>
                      <a:pt x="56" y="597"/>
                    </a:lnTo>
                    <a:lnTo>
                      <a:pt x="57" y="589"/>
                    </a:lnTo>
                    <a:lnTo>
                      <a:pt x="59" y="581"/>
                    </a:lnTo>
                    <a:lnTo>
                      <a:pt x="61" y="566"/>
                    </a:lnTo>
                    <a:lnTo>
                      <a:pt x="61" y="560"/>
                    </a:lnTo>
                    <a:lnTo>
                      <a:pt x="59" y="554"/>
                    </a:lnTo>
                    <a:lnTo>
                      <a:pt x="55" y="549"/>
                    </a:lnTo>
                    <a:lnTo>
                      <a:pt x="45" y="545"/>
                    </a:lnTo>
                    <a:lnTo>
                      <a:pt x="45" y="545"/>
                    </a:lnTo>
                    <a:lnTo>
                      <a:pt x="36" y="541"/>
                    </a:lnTo>
                    <a:lnTo>
                      <a:pt x="30" y="537"/>
                    </a:lnTo>
                    <a:lnTo>
                      <a:pt x="28" y="532"/>
                    </a:lnTo>
                    <a:lnTo>
                      <a:pt x="26" y="528"/>
                    </a:lnTo>
                    <a:lnTo>
                      <a:pt x="29" y="524"/>
                    </a:lnTo>
                    <a:lnTo>
                      <a:pt x="33" y="522"/>
                    </a:lnTo>
                    <a:lnTo>
                      <a:pt x="40" y="518"/>
                    </a:lnTo>
                    <a:lnTo>
                      <a:pt x="48" y="513"/>
                    </a:lnTo>
                    <a:lnTo>
                      <a:pt x="48" y="513"/>
                    </a:lnTo>
                    <a:lnTo>
                      <a:pt x="55" y="511"/>
                    </a:lnTo>
                    <a:lnTo>
                      <a:pt x="59" y="505"/>
                    </a:lnTo>
                    <a:lnTo>
                      <a:pt x="61" y="501"/>
                    </a:lnTo>
                    <a:lnTo>
                      <a:pt x="61" y="496"/>
                    </a:lnTo>
                    <a:lnTo>
                      <a:pt x="59" y="482"/>
                    </a:lnTo>
                    <a:lnTo>
                      <a:pt x="57" y="474"/>
                    </a:lnTo>
                    <a:lnTo>
                      <a:pt x="56" y="465"/>
                    </a:lnTo>
                    <a:lnTo>
                      <a:pt x="56" y="465"/>
                    </a:lnTo>
                    <a:lnTo>
                      <a:pt x="57" y="457"/>
                    </a:lnTo>
                    <a:lnTo>
                      <a:pt x="60" y="450"/>
                    </a:lnTo>
                    <a:lnTo>
                      <a:pt x="65" y="442"/>
                    </a:lnTo>
                    <a:lnTo>
                      <a:pt x="65" y="439"/>
                    </a:lnTo>
                    <a:lnTo>
                      <a:pt x="64" y="436"/>
                    </a:lnTo>
                    <a:lnTo>
                      <a:pt x="59" y="435"/>
                    </a:lnTo>
                    <a:lnTo>
                      <a:pt x="48" y="435"/>
                    </a:lnTo>
                    <a:lnTo>
                      <a:pt x="48" y="435"/>
                    </a:lnTo>
                    <a:lnTo>
                      <a:pt x="36" y="432"/>
                    </a:lnTo>
                    <a:lnTo>
                      <a:pt x="28" y="430"/>
                    </a:lnTo>
                    <a:lnTo>
                      <a:pt x="23" y="425"/>
                    </a:lnTo>
                    <a:lnTo>
                      <a:pt x="22" y="420"/>
                    </a:lnTo>
                    <a:lnTo>
                      <a:pt x="23" y="415"/>
                    </a:lnTo>
                    <a:lnTo>
                      <a:pt x="28" y="409"/>
                    </a:lnTo>
                    <a:lnTo>
                      <a:pt x="34" y="405"/>
                    </a:lnTo>
                    <a:lnTo>
                      <a:pt x="42" y="401"/>
                    </a:lnTo>
                    <a:lnTo>
                      <a:pt x="42" y="401"/>
                    </a:lnTo>
                    <a:lnTo>
                      <a:pt x="51" y="397"/>
                    </a:lnTo>
                    <a:lnTo>
                      <a:pt x="56" y="393"/>
                    </a:lnTo>
                    <a:lnTo>
                      <a:pt x="59" y="389"/>
                    </a:lnTo>
                    <a:lnTo>
                      <a:pt x="59" y="384"/>
                    </a:lnTo>
                    <a:lnTo>
                      <a:pt x="56" y="371"/>
                    </a:lnTo>
                    <a:lnTo>
                      <a:pt x="55" y="365"/>
                    </a:lnTo>
                    <a:lnTo>
                      <a:pt x="55" y="356"/>
                    </a:lnTo>
                    <a:lnTo>
                      <a:pt x="55" y="356"/>
                    </a:lnTo>
                    <a:lnTo>
                      <a:pt x="55" y="350"/>
                    </a:lnTo>
                    <a:lnTo>
                      <a:pt x="56" y="343"/>
                    </a:lnTo>
                    <a:lnTo>
                      <a:pt x="59" y="332"/>
                    </a:lnTo>
                    <a:lnTo>
                      <a:pt x="59" y="328"/>
                    </a:lnTo>
                    <a:lnTo>
                      <a:pt x="57" y="324"/>
                    </a:lnTo>
                    <a:lnTo>
                      <a:pt x="53" y="320"/>
                    </a:lnTo>
                    <a:lnTo>
                      <a:pt x="45" y="317"/>
                    </a:lnTo>
                    <a:lnTo>
                      <a:pt x="45" y="317"/>
                    </a:lnTo>
                    <a:lnTo>
                      <a:pt x="37" y="314"/>
                    </a:lnTo>
                    <a:lnTo>
                      <a:pt x="32" y="310"/>
                    </a:lnTo>
                    <a:lnTo>
                      <a:pt x="29" y="305"/>
                    </a:lnTo>
                    <a:lnTo>
                      <a:pt x="29" y="301"/>
                    </a:lnTo>
                    <a:lnTo>
                      <a:pt x="30" y="296"/>
                    </a:lnTo>
                    <a:lnTo>
                      <a:pt x="36" y="291"/>
                    </a:lnTo>
                    <a:lnTo>
                      <a:pt x="42" y="287"/>
                    </a:lnTo>
                    <a:lnTo>
                      <a:pt x="52" y="283"/>
                    </a:lnTo>
                    <a:lnTo>
                      <a:pt x="52" y="283"/>
                    </a:lnTo>
                    <a:lnTo>
                      <a:pt x="60" y="281"/>
                    </a:lnTo>
                    <a:lnTo>
                      <a:pt x="65" y="278"/>
                    </a:lnTo>
                    <a:lnTo>
                      <a:pt x="68" y="275"/>
                    </a:lnTo>
                    <a:lnTo>
                      <a:pt x="68" y="271"/>
                    </a:lnTo>
                    <a:lnTo>
                      <a:pt x="64" y="262"/>
                    </a:lnTo>
                    <a:lnTo>
                      <a:pt x="63" y="256"/>
                    </a:lnTo>
                    <a:lnTo>
                      <a:pt x="61" y="251"/>
                    </a:lnTo>
                    <a:lnTo>
                      <a:pt x="61" y="251"/>
                    </a:lnTo>
                    <a:lnTo>
                      <a:pt x="61" y="245"/>
                    </a:lnTo>
                    <a:lnTo>
                      <a:pt x="63" y="239"/>
                    </a:lnTo>
                    <a:lnTo>
                      <a:pt x="68" y="228"/>
                    </a:lnTo>
                    <a:lnTo>
                      <a:pt x="70" y="222"/>
                    </a:lnTo>
                    <a:lnTo>
                      <a:pt x="71" y="218"/>
                    </a:lnTo>
                    <a:lnTo>
                      <a:pt x="70" y="216"/>
                    </a:lnTo>
                    <a:lnTo>
                      <a:pt x="65" y="216"/>
                    </a:lnTo>
                    <a:lnTo>
                      <a:pt x="65" y="216"/>
                    </a:lnTo>
                    <a:lnTo>
                      <a:pt x="59" y="214"/>
                    </a:lnTo>
                    <a:lnTo>
                      <a:pt x="53" y="213"/>
                    </a:lnTo>
                    <a:lnTo>
                      <a:pt x="46" y="210"/>
                    </a:lnTo>
                    <a:lnTo>
                      <a:pt x="40" y="207"/>
                    </a:lnTo>
                    <a:lnTo>
                      <a:pt x="34" y="203"/>
                    </a:lnTo>
                    <a:lnTo>
                      <a:pt x="30" y="198"/>
                    </a:lnTo>
                    <a:lnTo>
                      <a:pt x="28" y="193"/>
                    </a:lnTo>
                    <a:lnTo>
                      <a:pt x="25" y="187"/>
                    </a:lnTo>
                    <a:lnTo>
                      <a:pt x="0" y="0"/>
                    </a:lnTo>
                    <a:lnTo>
                      <a:pt x="891" y="0"/>
                    </a:lnTo>
                    <a:lnTo>
                      <a:pt x="874" y="140"/>
                    </a:lnTo>
                    <a:lnTo>
                      <a:pt x="874" y="140"/>
                    </a:lnTo>
                    <a:lnTo>
                      <a:pt x="873" y="147"/>
                    </a:lnTo>
                    <a:lnTo>
                      <a:pt x="870" y="152"/>
                    </a:lnTo>
                    <a:lnTo>
                      <a:pt x="864" y="157"/>
                    </a:lnTo>
                    <a:lnTo>
                      <a:pt x="859" y="161"/>
                    </a:lnTo>
                    <a:lnTo>
                      <a:pt x="854" y="164"/>
                    </a:lnTo>
                    <a:lnTo>
                      <a:pt x="847" y="167"/>
                    </a:lnTo>
                    <a:lnTo>
                      <a:pt x="840" y="168"/>
                    </a:lnTo>
                    <a:lnTo>
                      <a:pt x="835" y="168"/>
                    </a:lnTo>
                    <a:lnTo>
                      <a:pt x="835" y="168"/>
                    </a:lnTo>
                    <a:lnTo>
                      <a:pt x="831" y="170"/>
                    </a:lnTo>
                    <a:lnTo>
                      <a:pt x="829" y="172"/>
                    </a:lnTo>
                    <a:lnTo>
                      <a:pt x="829" y="176"/>
                    </a:lnTo>
                    <a:lnTo>
                      <a:pt x="832" y="180"/>
                    </a:lnTo>
                    <a:lnTo>
                      <a:pt x="837" y="193"/>
                    </a:lnTo>
                    <a:lnTo>
                      <a:pt x="839" y="198"/>
                    </a:lnTo>
                    <a:lnTo>
                      <a:pt x="839" y="205"/>
                    </a:lnTo>
                    <a:lnTo>
                      <a:pt x="839" y="205"/>
                    </a:lnTo>
                    <a:lnTo>
                      <a:pt x="837" y="210"/>
                    </a:lnTo>
                    <a:lnTo>
                      <a:pt x="835" y="216"/>
                    </a:lnTo>
                    <a:lnTo>
                      <a:pt x="832" y="224"/>
                    </a:lnTo>
                    <a:lnTo>
                      <a:pt x="832" y="228"/>
                    </a:lnTo>
                    <a:lnTo>
                      <a:pt x="833" y="232"/>
                    </a:lnTo>
                    <a:lnTo>
                      <a:pt x="839" y="235"/>
                    </a:lnTo>
                    <a:lnTo>
                      <a:pt x="848" y="237"/>
                    </a:lnTo>
                    <a:lnTo>
                      <a:pt x="848" y="237"/>
                    </a:lnTo>
                    <a:lnTo>
                      <a:pt x="858" y="240"/>
                    </a:lnTo>
                    <a:lnTo>
                      <a:pt x="864" y="244"/>
                    </a:lnTo>
                    <a:lnTo>
                      <a:pt x="868" y="249"/>
                    </a:lnTo>
                    <a:lnTo>
                      <a:pt x="871" y="254"/>
                    </a:lnTo>
                    <a:lnTo>
                      <a:pt x="870" y="259"/>
                    </a:lnTo>
                    <a:lnTo>
                      <a:pt x="867" y="263"/>
                    </a:lnTo>
                    <a:lnTo>
                      <a:pt x="862" y="267"/>
                    </a:lnTo>
                    <a:lnTo>
                      <a:pt x="854" y="271"/>
                    </a:lnTo>
                    <a:lnTo>
                      <a:pt x="854" y="271"/>
                    </a:lnTo>
                    <a:lnTo>
                      <a:pt x="847" y="274"/>
                    </a:lnTo>
                    <a:lnTo>
                      <a:pt x="843" y="277"/>
                    </a:lnTo>
                    <a:lnTo>
                      <a:pt x="841" y="281"/>
                    </a:lnTo>
                    <a:lnTo>
                      <a:pt x="840" y="286"/>
                    </a:lnTo>
                    <a:lnTo>
                      <a:pt x="843" y="297"/>
                    </a:lnTo>
                    <a:lnTo>
                      <a:pt x="844" y="304"/>
                    </a:lnTo>
                    <a:lnTo>
                      <a:pt x="845" y="310"/>
                    </a:lnTo>
                    <a:lnTo>
                      <a:pt x="845" y="310"/>
                    </a:lnTo>
                    <a:lnTo>
                      <a:pt x="844" y="317"/>
                    </a:lnTo>
                    <a:lnTo>
                      <a:pt x="843" y="324"/>
                    </a:lnTo>
                    <a:lnTo>
                      <a:pt x="841" y="336"/>
                    </a:lnTo>
                    <a:lnTo>
                      <a:pt x="841" y="342"/>
                    </a:lnTo>
                    <a:lnTo>
                      <a:pt x="844" y="347"/>
                    </a:lnTo>
                    <a:lnTo>
                      <a:pt x="848" y="351"/>
                    </a:lnTo>
                    <a:lnTo>
                      <a:pt x="856" y="355"/>
                    </a:lnTo>
                    <a:lnTo>
                      <a:pt x="856" y="355"/>
                    </a:lnTo>
                    <a:lnTo>
                      <a:pt x="866" y="359"/>
                    </a:lnTo>
                    <a:lnTo>
                      <a:pt x="873" y="363"/>
                    </a:lnTo>
                    <a:lnTo>
                      <a:pt x="877" y="369"/>
                    </a:lnTo>
                    <a:lnTo>
                      <a:pt x="878" y="374"/>
                    </a:lnTo>
                    <a:lnTo>
                      <a:pt x="877" y="378"/>
                    </a:lnTo>
                    <a:lnTo>
                      <a:pt x="871" y="384"/>
                    </a:lnTo>
                    <a:lnTo>
                      <a:pt x="863" y="386"/>
                    </a:lnTo>
                    <a:lnTo>
                      <a:pt x="852" y="388"/>
                    </a:lnTo>
                    <a:lnTo>
                      <a:pt x="852" y="388"/>
                    </a:lnTo>
                    <a:lnTo>
                      <a:pt x="841" y="389"/>
                    </a:lnTo>
                    <a:lnTo>
                      <a:pt x="836" y="390"/>
                    </a:lnTo>
                    <a:lnTo>
                      <a:pt x="833" y="392"/>
                    </a:lnTo>
                    <a:lnTo>
                      <a:pt x="835" y="396"/>
                    </a:lnTo>
                    <a:lnTo>
                      <a:pt x="840" y="404"/>
                    </a:lnTo>
                    <a:lnTo>
                      <a:pt x="843" y="411"/>
                    </a:lnTo>
                    <a:lnTo>
                      <a:pt x="843" y="419"/>
                    </a:lnTo>
                    <a:lnTo>
                      <a:pt x="843" y="419"/>
                    </a:lnTo>
                    <a:lnTo>
                      <a:pt x="843" y="428"/>
                    </a:lnTo>
                    <a:lnTo>
                      <a:pt x="841" y="435"/>
                    </a:lnTo>
                    <a:lnTo>
                      <a:pt x="839" y="449"/>
                    </a:lnTo>
                    <a:lnTo>
                      <a:pt x="839" y="455"/>
                    </a:lnTo>
                    <a:lnTo>
                      <a:pt x="840" y="459"/>
                    </a:lnTo>
                    <a:lnTo>
                      <a:pt x="844" y="463"/>
                    </a:lnTo>
                    <a:lnTo>
                      <a:pt x="852" y="467"/>
                    </a:lnTo>
                    <a:lnTo>
                      <a:pt x="852" y="467"/>
                    </a:lnTo>
                    <a:lnTo>
                      <a:pt x="860" y="472"/>
                    </a:lnTo>
                    <a:lnTo>
                      <a:pt x="867" y="474"/>
                    </a:lnTo>
                    <a:lnTo>
                      <a:pt x="871" y="478"/>
                    </a:lnTo>
                    <a:lnTo>
                      <a:pt x="873" y="482"/>
                    </a:lnTo>
                    <a:lnTo>
                      <a:pt x="873" y="486"/>
                    </a:lnTo>
                    <a:lnTo>
                      <a:pt x="870" y="490"/>
                    </a:lnTo>
                    <a:lnTo>
                      <a:pt x="863" y="495"/>
                    </a:lnTo>
                    <a:lnTo>
                      <a:pt x="854" y="499"/>
                    </a:lnTo>
                    <a:lnTo>
                      <a:pt x="854" y="499"/>
                    </a:lnTo>
                    <a:lnTo>
                      <a:pt x="845" y="503"/>
                    </a:lnTo>
                    <a:lnTo>
                      <a:pt x="840" y="508"/>
                    </a:lnTo>
                    <a:lnTo>
                      <a:pt x="839" y="513"/>
                    </a:lnTo>
                    <a:lnTo>
                      <a:pt x="837" y="520"/>
                    </a:lnTo>
                    <a:lnTo>
                      <a:pt x="841" y="535"/>
                    </a:lnTo>
                    <a:lnTo>
                      <a:pt x="843" y="543"/>
                    </a:lnTo>
                    <a:lnTo>
                      <a:pt x="843" y="551"/>
                    </a:lnTo>
                    <a:lnTo>
                      <a:pt x="843" y="551"/>
                    </a:lnTo>
                    <a:lnTo>
                      <a:pt x="844" y="554"/>
                    </a:lnTo>
                    <a:lnTo>
                      <a:pt x="845" y="557"/>
                    </a:lnTo>
                    <a:lnTo>
                      <a:pt x="852" y="564"/>
                    </a:lnTo>
                    <a:lnTo>
                      <a:pt x="855" y="568"/>
                    </a:lnTo>
                    <a:lnTo>
                      <a:pt x="858" y="572"/>
                    </a:lnTo>
                    <a:lnTo>
                      <a:pt x="859" y="576"/>
                    </a:lnTo>
                    <a:lnTo>
                      <a:pt x="859" y="581"/>
                    </a:lnTo>
                    <a:lnTo>
                      <a:pt x="859" y="581"/>
                    </a:lnTo>
                    <a:lnTo>
                      <a:pt x="856" y="595"/>
                    </a:lnTo>
                    <a:lnTo>
                      <a:pt x="850" y="610"/>
                    </a:lnTo>
                    <a:lnTo>
                      <a:pt x="841" y="625"/>
                    </a:lnTo>
                    <a:lnTo>
                      <a:pt x="832" y="638"/>
                    </a:lnTo>
                    <a:lnTo>
                      <a:pt x="820" y="653"/>
                    </a:lnTo>
                    <a:lnTo>
                      <a:pt x="806" y="668"/>
                    </a:lnTo>
                    <a:lnTo>
                      <a:pt x="793" y="681"/>
                    </a:lnTo>
                    <a:lnTo>
                      <a:pt x="776" y="695"/>
                    </a:lnTo>
                    <a:lnTo>
                      <a:pt x="776" y="695"/>
                    </a:lnTo>
                    <a:lnTo>
                      <a:pt x="761" y="707"/>
                    </a:lnTo>
                    <a:lnTo>
                      <a:pt x="747" y="718"/>
                    </a:lnTo>
                    <a:lnTo>
                      <a:pt x="722" y="734"/>
                    </a:lnTo>
                    <a:lnTo>
                      <a:pt x="711" y="742"/>
                    </a:lnTo>
                    <a:lnTo>
                      <a:pt x="703" y="749"/>
                    </a:lnTo>
                    <a:lnTo>
                      <a:pt x="698" y="756"/>
                    </a:lnTo>
                    <a:lnTo>
                      <a:pt x="695" y="764"/>
                    </a:lnTo>
                    <a:lnTo>
                      <a:pt x="695" y="764"/>
                    </a:lnTo>
                    <a:lnTo>
                      <a:pt x="694" y="765"/>
                    </a:lnTo>
                    <a:lnTo>
                      <a:pt x="692" y="768"/>
                    </a:lnTo>
                    <a:lnTo>
                      <a:pt x="686" y="772"/>
                    </a:lnTo>
                    <a:lnTo>
                      <a:pt x="675" y="775"/>
                    </a:lnTo>
                    <a:lnTo>
                      <a:pt x="663" y="778"/>
                    </a:lnTo>
                    <a:lnTo>
                      <a:pt x="629" y="783"/>
                    </a:lnTo>
                    <a:lnTo>
                      <a:pt x="590" y="787"/>
                    </a:lnTo>
                    <a:lnTo>
                      <a:pt x="548" y="790"/>
                    </a:lnTo>
                    <a:lnTo>
                      <a:pt x="504" y="791"/>
                    </a:lnTo>
                    <a:lnTo>
                      <a:pt x="435" y="792"/>
                    </a:lnTo>
                    <a:lnTo>
                      <a:pt x="435" y="792"/>
                    </a:lnTo>
                    <a:close/>
                  </a:path>
                </a:pathLst>
              </a:custGeom>
              <a:solidFill>
                <a:srgbClr val="9393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6"/>
              <p:cNvSpPr>
                <a:spLocks/>
              </p:cNvSpPr>
              <p:nvPr/>
            </p:nvSpPr>
            <p:spPr bwMode="auto">
              <a:xfrm>
                <a:off x="2446338" y="5083175"/>
                <a:ext cx="400050" cy="1257300"/>
              </a:xfrm>
              <a:custGeom>
                <a:avLst/>
                <a:gdLst>
                  <a:gd name="T0" fmla="*/ 92 w 252"/>
                  <a:gd name="T1" fmla="*/ 790 h 792"/>
                  <a:gd name="T2" fmla="*/ 59 w 252"/>
                  <a:gd name="T3" fmla="*/ 772 h 792"/>
                  <a:gd name="T4" fmla="*/ 55 w 252"/>
                  <a:gd name="T5" fmla="*/ 749 h 792"/>
                  <a:gd name="T6" fmla="*/ 33 w 252"/>
                  <a:gd name="T7" fmla="*/ 695 h 792"/>
                  <a:gd name="T8" fmla="*/ 14 w 252"/>
                  <a:gd name="T9" fmla="*/ 619 h 792"/>
                  <a:gd name="T10" fmla="*/ 14 w 252"/>
                  <a:gd name="T11" fmla="*/ 566 h 792"/>
                  <a:gd name="T12" fmla="*/ 10 w 252"/>
                  <a:gd name="T13" fmla="*/ 545 h 792"/>
                  <a:gd name="T14" fmla="*/ 10 w 252"/>
                  <a:gd name="T15" fmla="*/ 513 h 792"/>
                  <a:gd name="T16" fmla="*/ 14 w 252"/>
                  <a:gd name="T17" fmla="*/ 496 h 792"/>
                  <a:gd name="T18" fmla="*/ 14 w 252"/>
                  <a:gd name="T19" fmla="*/ 450 h 792"/>
                  <a:gd name="T20" fmla="*/ 13 w 252"/>
                  <a:gd name="T21" fmla="*/ 435 h 792"/>
                  <a:gd name="T22" fmla="*/ 4 w 252"/>
                  <a:gd name="T23" fmla="*/ 430 h 792"/>
                  <a:gd name="T24" fmla="*/ 6 w 252"/>
                  <a:gd name="T25" fmla="*/ 405 h 792"/>
                  <a:gd name="T26" fmla="*/ 13 w 252"/>
                  <a:gd name="T27" fmla="*/ 393 h 792"/>
                  <a:gd name="T28" fmla="*/ 13 w 252"/>
                  <a:gd name="T29" fmla="*/ 332 h 792"/>
                  <a:gd name="T30" fmla="*/ 10 w 252"/>
                  <a:gd name="T31" fmla="*/ 317 h 792"/>
                  <a:gd name="T32" fmla="*/ 6 w 252"/>
                  <a:gd name="T33" fmla="*/ 291 h 792"/>
                  <a:gd name="T34" fmla="*/ 14 w 252"/>
                  <a:gd name="T35" fmla="*/ 281 h 792"/>
                  <a:gd name="T36" fmla="*/ 14 w 252"/>
                  <a:gd name="T37" fmla="*/ 251 h 792"/>
                  <a:gd name="T38" fmla="*/ 17 w 252"/>
                  <a:gd name="T39" fmla="*/ 216 h 792"/>
                  <a:gd name="T40" fmla="*/ 7 w 252"/>
                  <a:gd name="T41" fmla="*/ 207 h 792"/>
                  <a:gd name="T42" fmla="*/ 4 w 252"/>
                  <a:gd name="T43" fmla="*/ 174 h 792"/>
                  <a:gd name="T44" fmla="*/ 7 w 252"/>
                  <a:gd name="T45" fmla="*/ 133 h 792"/>
                  <a:gd name="T46" fmla="*/ 7 w 252"/>
                  <a:gd name="T47" fmla="*/ 65 h 792"/>
                  <a:gd name="T48" fmla="*/ 252 w 252"/>
                  <a:gd name="T49" fmla="*/ 0 h 792"/>
                  <a:gd name="T50" fmla="*/ 250 w 252"/>
                  <a:gd name="T51" fmla="*/ 34 h 792"/>
                  <a:gd name="T52" fmla="*/ 244 w 252"/>
                  <a:gd name="T53" fmla="*/ 87 h 792"/>
                  <a:gd name="T54" fmla="*/ 247 w 252"/>
                  <a:gd name="T55" fmla="*/ 140 h 792"/>
                  <a:gd name="T56" fmla="*/ 240 w 252"/>
                  <a:gd name="T57" fmla="*/ 167 h 792"/>
                  <a:gd name="T58" fmla="*/ 235 w 252"/>
                  <a:gd name="T59" fmla="*/ 172 h 792"/>
                  <a:gd name="T60" fmla="*/ 237 w 252"/>
                  <a:gd name="T61" fmla="*/ 205 h 792"/>
                  <a:gd name="T62" fmla="*/ 240 w 252"/>
                  <a:gd name="T63" fmla="*/ 237 h 792"/>
                  <a:gd name="T64" fmla="*/ 247 w 252"/>
                  <a:gd name="T65" fmla="*/ 254 h 792"/>
                  <a:gd name="T66" fmla="*/ 241 w 252"/>
                  <a:gd name="T67" fmla="*/ 271 h 792"/>
                  <a:gd name="T68" fmla="*/ 239 w 252"/>
                  <a:gd name="T69" fmla="*/ 310 h 792"/>
                  <a:gd name="T70" fmla="*/ 240 w 252"/>
                  <a:gd name="T71" fmla="*/ 351 h 792"/>
                  <a:gd name="T72" fmla="*/ 247 w 252"/>
                  <a:gd name="T73" fmla="*/ 363 h 792"/>
                  <a:gd name="T74" fmla="*/ 244 w 252"/>
                  <a:gd name="T75" fmla="*/ 386 h 792"/>
                  <a:gd name="T76" fmla="*/ 236 w 252"/>
                  <a:gd name="T77" fmla="*/ 390 h 792"/>
                  <a:gd name="T78" fmla="*/ 239 w 252"/>
                  <a:gd name="T79" fmla="*/ 419 h 792"/>
                  <a:gd name="T80" fmla="*/ 237 w 252"/>
                  <a:gd name="T81" fmla="*/ 459 h 792"/>
                  <a:gd name="T82" fmla="*/ 245 w 252"/>
                  <a:gd name="T83" fmla="*/ 474 h 792"/>
                  <a:gd name="T84" fmla="*/ 241 w 252"/>
                  <a:gd name="T85" fmla="*/ 499 h 792"/>
                  <a:gd name="T86" fmla="*/ 237 w 252"/>
                  <a:gd name="T87" fmla="*/ 535 h 792"/>
                  <a:gd name="T88" fmla="*/ 241 w 252"/>
                  <a:gd name="T89" fmla="*/ 564 h 792"/>
                  <a:gd name="T90" fmla="*/ 240 w 252"/>
                  <a:gd name="T91" fmla="*/ 610 h 792"/>
                  <a:gd name="T92" fmla="*/ 220 w 252"/>
                  <a:gd name="T93" fmla="*/ 695 h 792"/>
                  <a:gd name="T94" fmla="*/ 197 w 252"/>
                  <a:gd name="T95" fmla="*/ 756 h 792"/>
                  <a:gd name="T96" fmla="*/ 193 w 252"/>
                  <a:gd name="T97" fmla="*/ 772 h 792"/>
                  <a:gd name="T98" fmla="*/ 166 w 252"/>
                  <a:gd name="T99" fmla="*/ 787 h 792"/>
                  <a:gd name="T100" fmla="*/ 121 w 252"/>
                  <a:gd name="T101" fmla="*/ 79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 h="792">
                    <a:moveTo>
                      <a:pt x="121" y="792"/>
                    </a:moveTo>
                    <a:lnTo>
                      <a:pt x="121" y="792"/>
                    </a:lnTo>
                    <a:lnTo>
                      <a:pt x="103" y="791"/>
                    </a:lnTo>
                    <a:lnTo>
                      <a:pt x="92" y="790"/>
                    </a:lnTo>
                    <a:lnTo>
                      <a:pt x="82" y="787"/>
                    </a:lnTo>
                    <a:lnTo>
                      <a:pt x="72" y="783"/>
                    </a:lnTo>
                    <a:lnTo>
                      <a:pt x="64" y="778"/>
                    </a:lnTo>
                    <a:lnTo>
                      <a:pt x="59" y="772"/>
                    </a:lnTo>
                    <a:lnTo>
                      <a:pt x="57" y="768"/>
                    </a:lnTo>
                    <a:lnTo>
                      <a:pt x="57" y="764"/>
                    </a:lnTo>
                    <a:lnTo>
                      <a:pt x="57" y="764"/>
                    </a:lnTo>
                    <a:lnTo>
                      <a:pt x="55" y="749"/>
                    </a:lnTo>
                    <a:lnTo>
                      <a:pt x="50" y="734"/>
                    </a:lnTo>
                    <a:lnTo>
                      <a:pt x="44" y="717"/>
                    </a:lnTo>
                    <a:lnTo>
                      <a:pt x="33" y="695"/>
                    </a:lnTo>
                    <a:lnTo>
                      <a:pt x="33" y="695"/>
                    </a:lnTo>
                    <a:lnTo>
                      <a:pt x="27" y="683"/>
                    </a:lnTo>
                    <a:lnTo>
                      <a:pt x="23" y="669"/>
                    </a:lnTo>
                    <a:lnTo>
                      <a:pt x="17" y="643"/>
                    </a:lnTo>
                    <a:lnTo>
                      <a:pt x="14" y="619"/>
                    </a:lnTo>
                    <a:lnTo>
                      <a:pt x="13" y="597"/>
                    </a:lnTo>
                    <a:lnTo>
                      <a:pt x="13" y="597"/>
                    </a:lnTo>
                    <a:lnTo>
                      <a:pt x="13" y="581"/>
                    </a:lnTo>
                    <a:lnTo>
                      <a:pt x="14" y="566"/>
                    </a:lnTo>
                    <a:lnTo>
                      <a:pt x="13" y="554"/>
                    </a:lnTo>
                    <a:lnTo>
                      <a:pt x="11" y="549"/>
                    </a:lnTo>
                    <a:lnTo>
                      <a:pt x="10" y="545"/>
                    </a:lnTo>
                    <a:lnTo>
                      <a:pt x="10" y="545"/>
                    </a:lnTo>
                    <a:lnTo>
                      <a:pt x="4" y="537"/>
                    </a:lnTo>
                    <a:lnTo>
                      <a:pt x="4" y="528"/>
                    </a:lnTo>
                    <a:lnTo>
                      <a:pt x="6" y="522"/>
                    </a:lnTo>
                    <a:lnTo>
                      <a:pt x="10" y="513"/>
                    </a:lnTo>
                    <a:lnTo>
                      <a:pt x="10" y="513"/>
                    </a:lnTo>
                    <a:lnTo>
                      <a:pt x="13" y="511"/>
                    </a:lnTo>
                    <a:lnTo>
                      <a:pt x="13" y="505"/>
                    </a:lnTo>
                    <a:lnTo>
                      <a:pt x="14" y="496"/>
                    </a:lnTo>
                    <a:lnTo>
                      <a:pt x="13" y="482"/>
                    </a:lnTo>
                    <a:lnTo>
                      <a:pt x="13" y="465"/>
                    </a:lnTo>
                    <a:lnTo>
                      <a:pt x="13" y="465"/>
                    </a:lnTo>
                    <a:lnTo>
                      <a:pt x="14" y="450"/>
                    </a:lnTo>
                    <a:lnTo>
                      <a:pt x="15" y="442"/>
                    </a:lnTo>
                    <a:lnTo>
                      <a:pt x="15" y="439"/>
                    </a:lnTo>
                    <a:lnTo>
                      <a:pt x="14" y="436"/>
                    </a:lnTo>
                    <a:lnTo>
                      <a:pt x="13" y="435"/>
                    </a:lnTo>
                    <a:lnTo>
                      <a:pt x="10" y="435"/>
                    </a:lnTo>
                    <a:lnTo>
                      <a:pt x="10" y="435"/>
                    </a:lnTo>
                    <a:lnTo>
                      <a:pt x="7" y="432"/>
                    </a:lnTo>
                    <a:lnTo>
                      <a:pt x="4" y="430"/>
                    </a:lnTo>
                    <a:lnTo>
                      <a:pt x="3" y="425"/>
                    </a:lnTo>
                    <a:lnTo>
                      <a:pt x="3" y="420"/>
                    </a:lnTo>
                    <a:lnTo>
                      <a:pt x="4" y="409"/>
                    </a:lnTo>
                    <a:lnTo>
                      <a:pt x="6" y="405"/>
                    </a:lnTo>
                    <a:lnTo>
                      <a:pt x="9" y="401"/>
                    </a:lnTo>
                    <a:lnTo>
                      <a:pt x="9" y="401"/>
                    </a:lnTo>
                    <a:lnTo>
                      <a:pt x="11" y="397"/>
                    </a:lnTo>
                    <a:lnTo>
                      <a:pt x="13" y="393"/>
                    </a:lnTo>
                    <a:lnTo>
                      <a:pt x="13" y="384"/>
                    </a:lnTo>
                    <a:lnTo>
                      <a:pt x="11" y="356"/>
                    </a:lnTo>
                    <a:lnTo>
                      <a:pt x="11" y="356"/>
                    </a:lnTo>
                    <a:lnTo>
                      <a:pt x="13" y="332"/>
                    </a:lnTo>
                    <a:lnTo>
                      <a:pt x="13" y="324"/>
                    </a:lnTo>
                    <a:lnTo>
                      <a:pt x="11" y="320"/>
                    </a:lnTo>
                    <a:lnTo>
                      <a:pt x="10" y="317"/>
                    </a:lnTo>
                    <a:lnTo>
                      <a:pt x="10" y="317"/>
                    </a:lnTo>
                    <a:lnTo>
                      <a:pt x="7" y="314"/>
                    </a:lnTo>
                    <a:lnTo>
                      <a:pt x="6" y="310"/>
                    </a:lnTo>
                    <a:lnTo>
                      <a:pt x="4" y="301"/>
                    </a:lnTo>
                    <a:lnTo>
                      <a:pt x="6" y="291"/>
                    </a:lnTo>
                    <a:lnTo>
                      <a:pt x="9" y="287"/>
                    </a:lnTo>
                    <a:lnTo>
                      <a:pt x="11" y="283"/>
                    </a:lnTo>
                    <a:lnTo>
                      <a:pt x="11" y="283"/>
                    </a:lnTo>
                    <a:lnTo>
                      <a:pt x="14" y="281"/>
                    </a:lnTo>
                    <a:lnTo>
                      <a:pt x="15" y="278"/>
                    </a:lnTo>
                    <a:lnTo>
                      <a:pt x="15" y="271"/>
                    </a:lnTo>
                    <a:lnTo>
                      <a:pt x="14" y="251"/>
                    </a:lnTo>
                    <a:lnTo>
                      <a:pt x="14" y="251"/>
                    </a:lnTo>
                    <a:lnTo>
                      <a:pt x="14" y="239"/>
                    </a:lnTo>
                    <a:lnTo>
                      <a:pt x="15" y="228"/>
                    </a:lnTo>
                    <a:lnTo>
                      <a:pt x="17" y="218"/>
                    </a:lnTo>
                    <a:lnTo>
                      <a:pt x="17" y="216"/>
                    </a:lnTo>
                    <a:lnTo>
                      <a:pt x="15" y="216"/>
                    </a:lnTo>
                    <a:lnTo>
                      <a:pt x="15" y="216"/>
                    </a:lnTo>
                    <a:lnTo>
                      <a:pt x="11" y="213"/>
                    </a:lnTo>
                    <a:lnTo>
                      <a:pt x="7" y="207"/>
                    </a:lnTo>
                    <a:lnTo>
                      <a:pt x="4" y="198"/>
                    </a:lnTo>
                    <a:lnTo>
                      <a:pt x="3" y="187"/>
                    </a:lnTo>
                    <a:lnTo>
                      <a:pt x="3" y="187"/>
                    </a:lnTo>
                    <a:lnTo>
                      <a:pt x="4" y="174"/>
                    </a:lnTo>
                    <a:lnTo>
                      <a:pt x="6" y="163"/>
                    </a:lnTo>
                    <a:lnTo>
                      <a:pt x="7" y="149"/>
                    </a:lnTo>
                    <a:lnTo>
                      <a:pt x="7" y="133"/>
                    </a:lnTo>
                    <a:lnTo>
                      <a:pt x="7" y="133"/>
                    </a:lnTo>
                    <a:lnTo>
                      <a:pt x="9" y="96"/>
                    </a:lnTo>
                    <a:lnTo>
                      <a:pt x="7" y="80"/>
                    </a:lnTo>
                    <a:lnTo>
                      <a:pt x="7" y="65"/>
                    </a:lnTo>
                    <a:lnTo>
                      <a:pt x="7" y="65"/>
                    </a:lnTo>
                    <a:lnTo>
                      <a:pt x="3" y="34"/>
                    </a:lnTo>
                    <a:lnTo>
                      <a:pt x="0" y="0"/>
                    </a:lnTo>
                    <a:lnTo>
                      <a:pt x="252" y="0"/>
                    </a:lnTo>
                    <a:lnTo>
                      <a:pt x="252" y="0"/>
                    </a:lnTo>
                    <a:lnTo>
                      <a:pt x="252" y="21"/>
                    </a:lnTo>
                    <a:lnTo>
                      <a:pt x="251" y="27"/>
                    </a:lnTo>
                    <a:lnTo>
                      <a:pt x="250" y="34"/>
                    </a:lnTo>
                    <a:lnTo>
                      <a:pt x="250" y="34"/>
                    </a:lnTo>
                    <a:lnTo>
                      <a:pt x="245" y="46"/>
                    </a:lnTo>
                    <a:lnTo>
                      <a:pt x="244" y="59"/>
                    </a:lnTo>
                    <a:lnTo>
                      <a:pt x="244" y="87"/>
                    </a:lnTo>
                    <a:lnTo>
                      <a:pt x="244" y="87"/>
                    </a:lnTo>
                    <a:lnTo>
                      <a:pt x="244" y="103"/>
                    </a:lnTo>
                    <a:lnTo>
                      <a:pt x="245" y="115"/>
                    </a:lnTo>
                    <a:lnTo>
                      <a:pt x="247" y="128"/>
                    </a:lnTo>
                    <a:lnTo>
                      <a:pt x="247" y="140"/>
                    </a:lnTo>
                    <a:lnTo>
                      <a:pt x="247" y="140"/>
                    </a:lnTo>
                    <a:lnTo>
                      <a:pt x="247" y="152"/>
                    </a:lnTo>
                    <a:lnTo>
                      <a:pt x="243" y="161"/>
                    </a:lnTo>
                    <a:lnTo>
                      <a:pt x="240" y="167"/>
                    </a:lnTo>
                    <a:lnTo>
                      <a:pt x="236" y="168"/>
                    </a:lnTo>
                    <a:lnTo>
                      <a:pt x="236" y="168"/>
                    </a:lnTo>
                    <a:lnTo>
                      <a:pt x="235" y="170"/>
                    </a:lnTo>
                    <a:lnTo>
                      <a:pt x="235" y="172"/>
                    </a:lnTo>
                    <a:lnTo>
                      <a:pt x="235" y="180"/>
                    </a:lnTo>
                    <a:lnTo>
                      <a:pt x="236" y="193"/>
                    </a:lnTo>
                    <a:lnTo>
                      <a:pt x="237" y="205"/>
                    </a:lnTo>
                    <a:lnTo>
                      <a:pt x="237" y="205"/>
                    </a:lnTo>
                    <a:lnTo>
                      <a:pt x="235" y="224"/>
                    </a:lnTo>
                    <a:lnTo>
                      <a:pt x="236" y="232"/>
                    </a:lnTo>
                    <a:lnTo>
                      <a:pt x="237" y="235"/>
                    </a:lnTo>
                    <a:lnTo>
                      <a:pt x="240" y="237"/>
                    </a:lnTo>
                    <a:lnTo>
                      <a:pt x="240" y="237"/>
                    </a:lnTo>
                    <a:lnTo>
                      <a:pt x="243" y="240"/>
                    </a:lnTo>
                    <a:lnTo>
                      <a:pt x="244" y="244"/>
                    </a:lnTo>
                    <a:lnTo>
                      <a:pt x="247" y="254"/>
                    </a:lnTo>
                    <a:lnTo>
                      <a:pt x="245" y="263"/>
                    </a:lnTo>
                    <a:lnTo>
                      <a:pt x="244" y="267"/>
                    </a:lnTo>
                    <a:lnTo>
                      <a:pt x="241" y="271"/>
                    </a:lnTo>
                    <a:lnTo>
                      <a:pt x="241" y="271"/>
                    </a:lnTo>
                    <a:lnTo>
                      <a:pt x="240" y="274"/>
                    </a:lnTo>
                    <a:lnTo>
                      <a:pt x="239" y="277"/>
                    </a:lnTo>
                    <a:lnTo>
                      <a:pt x="237" y="286"/>
                    </a:lnTo>
                    <a:lnTo>
                      <a:pt x="239" y="310"/>
                    </a:lnTo>
                    <a:lnTo>
                      <a:pt x="239" y="310"/>
                    </a:lnTo>
                    <a:lnTo>
                      <a:pt x="237" y="336"/>
                    </a:lnTo>
                    <a:lnTo>
                      <a:pt x="239" y="347"/>
                    </a:lnTo>
                    <a:lnTo>
                      <a:pt x="240" y="351"/>
                    </a:lnTo>
                    <a:lnTo>
                      <a:pt x="243" y="355"/>
                    </a:lnTo>
                    <a:lnTo>
                      <a:pt x="243" y="355"/>
                    </a:lnTo>
                    <a:lnTo>
                      <a:pt x="245" y="359"/>
                    </a:lnTo>
                    <a:lnTo>
                      <a:pt x="247" y="363"/>
                    </a:lnTo>
                    <a:lnTo>
                      <a:pt x="248" y="374"/>
                    </a:lnTo>
                    <a:lnTo>
                      <a:pt x="248" y="378"/>
                    </a:lnTo>
                    <a:lnTo>
                      <a:pt x="247" y="384"/>
                    </a:lnTo>
                    <a:lnTo>
                      <a:pt x="244" y="386"/>
                    </a:lnTo>
                    <a:lnTo>
                      <a:pt x="241" y="388"/>
                    </a:lnTo>
                    <a:lnTo>
                      <a:pt x="241" y="388"/>
                    </a:lnTo>
                    <a:lnTo>
                      <a:pt x="237" y="389"/>
                    </a:lnTo>
                    <a:lnTo>
                      <a:pt x="236" y="390"/>
                    </a:lnTo>
                    <a:lnTo>
                      <a:pt x="236" y="392"/>
                    </a:lnTo>
                    <a:lnTo>
                      <a:pt x="236" y="396"/>
                    </a:lnTo>
                    <a:lnTo>
                      <a:pt x="237" y="404"/>
                    </a:lnTo>
                    <a:lnTo>
                      <a:pt x="239" y="419"/>
                    </a:lnTo>
                    <a:lnTo>
                      <a:pt x="239" y="419"/>
                    </a:lnTo>
                    <a:lnTo>
                      <a:pt x="237" y="435"/>
                    </a:lnTo>
                    <a:lnTo>
                      <a:pt x="237" y="449"/>
                    </a:lnTo>
                    <a:lnTo>
                      <a:pt x="237" y="459"/>
                    </a:lnTo>
                    <a:lnTo>
                      <a:pt x="239" y="463"/>
                    </a:lnTo>
                    <a:lnTo>
                      <a:pt x="241" y="467"/>
                    </a:lnTo>
                    <a:lnTo>
                      <a:pt x="241" y="467"/>
                    </a:lnTo>
                    <a:lnTo>
                      <a:pt x="245" y="474"/>
                    </a:lnTo>
                    <a:lnTo>
                      <a:pt x="247" y="482"/>
                    </a:lnTo>
                    <a:lnTo>
                      <a:pt x="245" y="490"/>
                    </a:lnTo>
                    <a:lnTo>
                      <a:pt x="241" y="499"/>
                    </a:lnTo>
                    <a:lnTo>
                      <a:pt x="241" y="499"/>
                    </a:lnTo>
                    <a:lnTo>
                      <a:pt x="239" y="503"/>
                    </a:lnTo>
                    <a:lnTo>
                      <a:pt x="237" y="508"/>
                    </a:lnTo>
                    <a:lnTo>
                      <a:pt x="237" y="520"/>
                    </a:lnTo>
                    <a:lnTo>
                      <a:pt x="237" y="535"/>
                    </a:lnTo>
                    <a:lnTo>
                      <a:pt x="239" y="551"/>
                    </a:lnTo>
                    <a:lnTo>
                      <a:pt x="239" y="551"/>
                    </a:lnTo>
                    <a:lnTo>
                      <a:pt x="239" y="557"/>
                    </a:lnTo>
                    <a:lnTo>
                      <a:pt x="241" y="564"/>
                    </a:lnTo>
                    <a:lnTo>
                      <a:pt x="243" y="572"/>
                    </a:lnTo>
                    <a:lnTo>
                      <a:pt x="243" y="581"/>
                    </a:lnTo>
                    <a:lnTo>
                      <a:pt x="243" y="581"/>
                    </a:lnTo>
                    <a:lnTo>
                      <a:pt x="240" y="610"/>
                    </a:lnTo>
                    <a:lnTo>
                      <a:pt x="235" y="638"/>
                    </a:lnTo>
                    <a:lnTo>
                      <a:pt x="228" y="668"/>
                    </a:lnTo>
                    <a:lnTo>
                      <a:pt x="220" y="695"/>
                    </a:lnTo>
                    <a:lnTo>
                      <a:pt x="220" y="695"/>
                    </a:lnTo>
                    <a:lnTo>
                      <a:pt x="210" y="718"/>
                    </a:lnTo>
                    <a:lnTo>
                      <a:pt x="204" y="734"/>
                    </a:lnTo>
                    <a:lnTo>
                      <a:pt x="198" y="749"/>
                    </a:lnTo>
                    <a:lnTo>
                      <a:pt x="197" y="756"/>
                    </a:lnTo>
                    <a:lnTo>
                      <a:pt x="195" y="764"/>
                    </a:lnTo>
                    <a:lnTo>
                      <a:pt x="195" y="764"/>
                    </a:lnTo>
                    <a:lnTo>
                      <a:pt x="195" y="768"/>
                    </a:lnTo>
                    <a:lnTo>
                      <a:pt x="193" y="772"/>
                    </a:lnTo>
                    <a:lnTo>
                      <a:pt x="190" y="775"/>
                    </a:lnTo>
                    <a:lnTo>
                      <a:pt x="186" y="778"/>
                    </a:lnTo>
                    <a:lnTo>
                      <a:pt x="176" y="783"/>
                    </a:lnTo>
                    <a:lnTo>
                      <a:pt x="166" y="787"/>
                    </a:lnTo>
                    <a:lnTo>
                      <a:pt x="153" y="790"/>
                    </a:lnTo>
                    <a:lnTo>
                      <a:pt x="141" y="791"/>
                    </a:lnTo>
                    <a:lnTo>
                      <a:pt x="121" y="792"/>
                    </a:lnTo>
                    <a:lnTo>
                      <a:pt x="121" y="792"/>
                    </a:lnTo>
                    <a:close/>
                  </a:path>
                </a:pathLst>
              </a:custGeom>
              <a:solidFill>
                <a:srgbClr val="B1B1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7"/>
              <p:cNvSpPr>
                <a:spLocks/>
              </p:cNvSpPr>
              <p:nvPr/>
            </p:nvSpPr>
            <p:spPr bwMode="auto">
              <a:xfrm>
                <a:off x="2700338" y="6330950"/>
                <a:ext cx="322263" cy="141288"/>
              </a:xfrm>
              <a:custGeom>
                <a:avLst/>
                <a:gdLst>
                  <a:gd name="T0" fmla="*/ 102 w 203"/>
                  <a:gd name="T1" fmla="*/ 0 h 89"/>
                  <a:gd name="T2" fmla="*/ 102 w 203"/>
                  <a:gd name="T3" fmla="*/ 0 h 89"/>
                  <a:gd name="T4" fmla="*/ 122 w 203"/>
                  <a:gd name="T5" fmla="*/ 1 h 89"/>
                  <a:gd name="T6" fmla="*/ 141 w 203"/>
                  <a:gd name="T7" fmla="*/ 4 h 89"/>
                  <a:gd name="T8" fmla="*/ 159 w 203"/>
                  <a:gd name="T9" fmla="*/ 8 h 89"/>
                  <a:gd name="T10" fmla="*/ 174 w 203"/>
                  <a:gd name="T11" fmla="*/ 13 h 89"/>
                  <a:gd name="T12" fmla="*/ 186 w 203"/>
                  <a:gd name="T13" fmla="*/ 20 h 89"/>
                  <a:gd name="T14" fmla="*/ 195 w 203"/>
                  <a:gd name="T15" fmla="*/ 27 h 89"/>
                  <a:gd name="T16" fmla="*/ 199 w 203"/>
                  <a:gd name="T17" fmla="*/ 31 h 89"/>
                  <a:gd name="T18" fmla="*/ 202 w 203"/>
                  <a:gd name="T19" fmla="*/ 36 h 89"/>
                  <a:gd name="T20" fmla="*/ 203 w 203"/>
                  <a:gd name="T21" fmla="*/ 40 h 89"/>
                  <a:gd name="T22" fmla="*/ 203 w 203"/>
                  <a:gd name="T23" fmla="*/ 44 h 89"/>
                  <a:gd name="T24" fmla="*/ 203 w 203"/>
                  <a:gd name="T25" fmla="*/ 44 h 89"/>
                  <a:gd name="T26" fmla="*/ 203 w 203"/>
                  <a:gd name="T27" fmla="*/ 50 h 89"/>
                  <a:gd name="T28" fmla="*/ 202 w 203"/>
                  <a:gd name="T29" fmla="*/ 54 h 89"/>
                  <a:gd name="T30" fmla="*/ 199 w 203"/>
                  <a:gd name="T31" fmla="*/ 58 h 89"/>
                  <a:gd name="T32" fmla="*/ 195 w 203"/>
                  <a:gd name="T33" fmla="*/ 62 h 89"/>
                  <a:gd name="T34" fmla="*/ 186 w 203"/>
                  <a:gd name="T35" fmla="*/ 70 h 89"/>
                  <a:gd name="T36" fmla="*/ 174 w 203"/>
                  <a:gd name="T37" fmla="*/ 77 h 89"/>
                  <a:gd name="T38" fmla="*/ 159 w 203"/>
                  <a:gd name="T39" fmla="*/ 82 h 89"/>
                  <a:gd name="T40" fmla="*/ 141 w 203"/>
                  <a:gd name="T41" fmla="*/ 86 h 89"/>
                  <a:gd name="T42" fmla="*/ 122 w 203"/>
                  <a:gd name="T43" fmla="*/ 89 h 89"/>
                  <a:gd name="T44" fmla="*/ 102 w 203"/>
                  <a:gd name="T45" fmla="*/ 89 h 89"/>
                  <a:gd name="T46" fmla="*/ 102 w 203"/>
                  <a:gd name="T47" fmla="*/ 89 h 89"/>
                  <a:gd name="T48" fmla="*/ 81 w 203"/>
                  <a:gd name="T49" fmla="*/ 89 h 89"/>
                  <a:gd name="T50" fmla="*/ 62 w 203"/>
                  <a:gd name="T51" fmla="*/ 86 h 89"/>
                  <a:gd name="T52" fmla="*/ 45 w 203"/>
                  <a:gd name="T53" fmla="*/ 82 h 89"/>
                  <a:gd name="T54" fmla="*/ 30 w 203"/>
                  <a:gd name="T55" fmla="*/ 77 h 89"/>
                  <a:gd name="T56" fmla="*/ 18 w 203"/>
                  <a:gd name="T57" fmla="*/ 70 h 89"/>
                  <a:gd name="T58" fmla="*/ 8 w 203"/>
                  <a:gd name="T59" fmla="*/ 62 h 89"/>
                  <a:gd name="T60" fmla="*/ 4 w 203"/>
                  <a:gd name="T61" fmla="*/ 58 h 89"/>
                  <a:gd name="T62" fmla="*/ 2 w 203"/>
                  <a:gd name="T63" fmla="*/ 54 h 89"/>
                  <a:gd name="T64" fmla="*/ 0 w 203"/>
                  <a:gd name="T65" fmla="*/ 50 h 89"/>
                  <a:gd name="T66" fmla="*/ 0 w 203"/>
                  <a:gd name="T67" fmla="*/ 44 h 89"/>
                  <a:gd name="T68" fmla="*/ 0 w 203"/>
                  <a:gd name="T69" fmla="*/ 44 h 89"/>
                  <a:gd name="T70" fmla="*/ 0 w 203"/>
                  <a:gd name="T71" fmla="*/ 40 h 89"/>
                  <a:gd name="T72" fmla="*/ 2 w 203"/>
                  <a:gd name="T73" fmla="*/ 36 h 89"/>
                  <a:gd name="T74" fmla="*/ 4 w 203"/>
                  <a:gd name="T75" fmla="*/ 31 h 89"/>
                  <a:gd name="T76" fmla="*/ 8 w 203"/>
                  <a:gd name="T77" fmla="*/ 27 h 89"/>
                  <a:gd name="T78" fmla="*/ 18 w 203"/>
                  <a:gd name="T79" fmla="*/ 20 h 89"/>
                  <a:gd name="T80" fmla="*/ 30 w 203"/>
                  <a:gd name="T81" fmla="*/ 13 h 89"/>
                  <a:gd name="T82" fmla="*/ 45 w 203"/>
                  <a:gd name="T83" fmla="*/ 8 h 89"/>
                  <a:gd name="T84" fmla="*/ 62 w 203"/>
                  <a:gd name="T85" fmla="*/ 4 h 89"/>
                  <a:gd name="T86" fmla="*/ 81 w 203"/>
                  <a:gd name="T87" fmla="*/ 1 h 89"/>
                  <a:gd name="T88" fmla="*/ 102 w 203"/>
                  <a:gd name="T89" fmla="*/ 0 h 89"/>
                  <a:gd name="T90" fmla="*/ 102 w 203"/>
                  <a:gd name="T9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3" h="89">
                    <a:moveTo>
                      <a:pt x="102" y="0"/>
                    </a:moveTo>
                    <a:lnTo>
                      <a:pt x="102" y="0"/>
                    </a:lnTo>
                    <a:lnTo>
                      <a:pt x="122" y="1"/>
                    </a:lnTo>
                    <a:lnTo>
                      <a:pt x="141" y="4"/>
                    </a:lnTo>
                    <a:lnTo>
                      <a:pt x="159" y="8"/>
                    </a:lnTo>
                    <a:lnTo>
                      <a:pt x="174" y="13"/>
                    </a:lnTo>
                    <a:lnTo>
                      <a:pt x="186" y="20"/>
                    </a:lnTo>
                    <a:lnTo>
                      <a:pt x="195" y="27"/>
                    </a:lnTo>
                    <a:lnTo>
                      <a:pt x="199" y="31"/>
                    </a:lnTo>
                    <a:lnTo>
                      <a:pt x="202" y="36"/>
                    </a:lnTo>
                    <a:lnTo>
                      <a:pt x="203" y="40"/>
                    </a:lnTo>
                    <a:lnTo>
                      <a:pt x="203" y="44"/>
                    </a:lnTo>
                    <a:lnTo>
                      <a:pt x="203" y="44"/>
                    </a:lnTo>
                    <a:lnTo>
                      <a:pt x="203" y="50"/>
                    </a:lnTo>
                    <a:lnTo>
                      <a:pt x="202" y="54"/>
                    </a:lnTo>
                    <a:lnTo>
                      <a:pt x="199" y="58"/>
                    </a:lnTo>
                    <a:lnTo>
                      <a:pt x="195" y="62"/>
                    </a:lnTo>
                    <a:lnTo>
                      <a:pt x="186" y="70"/>
                    </a:lnTo>
                    <a:lnTo>
                      <a:pt x="174" y="77"/>
                    </a:lnTo>
                    <a:lnTo>
                      <a:pt x="159" y="82"/>
                    </a:lnTo>
                    <a:lnTo>
                      <a:pt x="141" y="86"/>
                    </a:lnTo>
                    <a:lnTo>
                      <a:pt x="122" y="89"/>
                    </a:lnTo>
                    <a:lnTo>
                      <a:pt x="102" y="89"/>
                    </a:lnTo>
                    <a:lnTo>
                      <a:pt x="102" y="89"/>
                    </a:lnTo>
                    <a:lnTo>
                      <a:pt x="81" y="89"/>
                    </a:lnTo>
                    <a:lnTo>
                      <a:pt x="62" y="86"/>
                    </a:lnTo>
                    <a:lnTo>
                      <a:pt x="45" y="82"/>
                    </a:lnTo>
                    <a:lnTo>
                      <a:pt x="30" y="77"/>
                    </a:lnTo>
                    <a:lnTo>
                      <a:pt x="18" y="70"/>
                    </a:lnTo>
                    <a:lnTo>
                      <a:pt x="8" y="62"/>
                    </a:lnTo>
                    <a:lnTo>
                      <a:pt x="4" y="58"/>
                    </a:lnTo>
                    <a:lnTo>
                      <a:pt x="2" y="54"/>
                    </a:lnTo>
                    <a:lnTo>
                      <a:pt x="0" y="50"/>
                    </a:lnTo>
                    <a:lnTo>
                      <a:pt x="0" y="44"/>
                    </a:lnTo>
                    <a:lnTo>
                      <a:pt x="0" y="44"/>
                    </a:lnTo>
                    <a:lnTo>
                      <a:pt x="0" y="40"/>
                    </a:lnTo>
                    <a:lnTo>
                      <a:pt x="2" y="36"/>
                    </a:lnTo>
                    <a:lnTo>
                      <a:pt x="4" y="31"/>
                    </a:lnTo>
                    <a:lnTo>
                      <a:pt x="8" y="27"/>
                    </a:lnTo>
                    <a:lnTo>
                      <a:pt x="18" y="20"/>
                    </a:lnTo>
                    <a:lnTo>
                      <a:pt x="30" y="13"/>
                    </a:lnTo>
                    <a:lnTo>
                      <a:pt x="45" y="8"/>
                    </a:lnTo>
                    <a:lnTo>
                      <a:pt x="62" y="4"/>
                    </a:lnTo>
                    <a:lnTo>
                      <a:pt x="81" y="1"/>
                    </a:lnTo>
                    <a:lnTo>
                      <a:pt x="102" y="0"/>
                    </a:lnTo>
                    <a:lnTo>
                      <a:pt x="102" y="0"/>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8"/>
              <p:cNvSpPr>
                <a:spLocks/>
              </p:cNvSpPr>
              <p:nvPr/>
            </p:nvSpPr>
            <p:spPr bwMode="auto">
              <a:xfrm>
                <a:off x="2579688" y="6265863"/>
                <a:ext cx="563563" cy="157163"/>
              </a:xfrm>
              <a:custGeom>
                <a:avLst/>
                <a:gdLst>
                  <a:gd name="T0" fmla="*/ 178 w 355"/>
                  <a:gd name="T1" fmla="*/ 0 h 99"/>
                  <a:gd name="T2" fmla="*/ 178 w 355"/>
                  <a:gd name="T3" fmla="*/ 0 h 99"/>
                  <a:gd name="T4" fmla="*/ 213 w 355"/>
                  <a:gd name="T5" fmla="*/ 1 h 99"/>
                  <a:gd name="T6" fmla="*/ 247 w 355"/>
                  <a:gd name="T7" fmla="*/ 4 h 99"/>
                  <a:gd name="T8" fmla="*/ 277 w 355"/>
                  <a:gd name="T9" fmla="*/ 8 h 99"/>
                  <a:gd name="T10" fmla="*/ 302 w 355"/>
                  <a:gd name="T11" fmla="*/ 15 h 99"/>
                  <a:gd name="T12" fmla="*/ 324 w 355"/>
                  <a:gd name="T13" fmla="*/ 22 h 99"/>
                  <a:gd name="T14" fmla="*/ 333 w 355"/>
                  <a:gd name="T15" fmla="*/ 26 h 99"/>
                  <a:gd name="T16" fmla="*/ 340 w 355"/>
                  <a:gd name="T17" fmla="*/ 30 h 99"/>
                  <a:gd name="T18" fmla="*/ 347 w 355"/>
                  <a:gd name="T19" fmla="*/ 34 h 99"/>
                  <a:gd name="T20" fmla="*/ 351 w 355"/>
                  <a:gd name="T21" fmla="*/ 39 h 99"/>
                  <a:gd name="T22" fmla="*/ 354 w 355"/>
                  <a:gd name="T23" fmla="*/ 45 h 99"/>
                  <a:gd name="T24" fmla="*/ 355 w 355"/>
                  <a:gd name="T25" fmla="*/ 49 h 99"/>
                  <a:gd name="T26" fmla="*/ 355 w 355"/>
                  <a:gd name="T27" fmla="*/ 49 h 99"/>
                  <a:gd name="T28" fmla="*/ 354 w 355"/>
                  <a:gd name="T29" fmla="*/ 54 h 99"/>
                  <a:gd name="T30" fmla="*/ 351 w 355"/>
                  <a:gd name="T31" fmla="*/ 60 h 99"/>
                  <a:gd name="T32" fmla="*/ 347 w 355"/>
                  <a:gd name="T33" fmla="*/ 64 h 99"/>
                  <a:gd name="T34" fmla="*/ 340 w 355"/>
                  <a:gd name="T35" fmla="*/ 68 h 99"/>
                  <a:gd name="T36" fmla="*/ 333 w 355"/>
                  <a:gd name="T37" fmla="*/ 73 h 99"/>
                  <a:gd name="T38" fmla="*/ 324 w 355"/>
                  <a:gd name="T39" fmla="*/ 77 h 99"/>
                  <a:gd name="T40" fmla="*/ 302 w 355"/>
                  <a:gd name="T41" fmla="*/ 84 h 99"/>
                  <a:gd name="T42" fmla="*/ 277 w 355"/>
                  <a:gd name="T43" fmla="*/ 89 h 99"/>
                  <a:gd name="T44" fmla="*/ 247 w 355"/>
                  <a:gd name="T45" fmla="*/ 95 h 99"/>
                  <a:gd name="T46" fmla="*/ 213 w 355"/>
                  <a:gd name="T47" fmla="*/ 98 h 99"/>
                  <a:gd name="T48" fmla="*/ 178 w 355"/>
                  <a:gd name="T49" fmla="*/ 99 h 99"/>
                  <a:gd name="T50" fmla="*/ 178 w 355"/>
                  <a:gd name="T51" fmla="*/ 99 h 99"/>
                  <a:gd name="T52" fmla="*/ 143 w 355"/>
                  <a:gd name="T53" fmla="*/ 98 h 99"/>
                  <a:gd name="T54" fmla="*/ 109 w 355"/>
                  <a:gd name="T55" fmla="*/ 95 h 99"/>
                  <a:gd name="T56" fmla="*/ 79 w 355"/>
                  <a:gd name="T57" fmla="*/ 89 h 99"/>
                  <a:gd name="T58" fmla="*/ 53 w 355"/>
                  <a:gd name="T59" fmla="*/ 84 h 99"/>
                  <a:gd name="T60" fmla="*/ 31 w 355"/>
                  <a:gd name="T61" fmla="*/ 77 h 99"/>
                  <a:gd name="T62" fmla="*/ 22 w 355"/>
                  <a:gd name="T63" fmla="*/ 73 h 99"/>
                  <a:gd name="T64" fmla="*/ 15 w 355"/>
                  <a:gd name="T65" fmla="*/ 68 h 99"/>
                  <a:gd name="T66" fmla="*/ 8 w 355"/>
                  <a:gd name="T67" fmla="*/ 64 h 99"/>
                  <a:gd name="T68" fmla="*/ 4 w 355"/>
                  <a:gd name="T69" fmla="*/ 60 h 99"/>
                  <a:gd name="T70" fmla="*/ 2 w 355"/>
                  <a:gd name="T71" fmla="*/ 54 h 99"/>
                  <a:gd name="T72" fmla="*/ 0 w 355"/>
                  <a:gd name="T73" fmla="*/ 49 h 99"/>
                  <a:gd name="T74" fmla="*/ 0 w 355"/>
                  <a:gd name="T75" fmla="*/ 49 h 99"/>
                  <a:gd name="T76" fmla="*/ 2 w 355"/>
                  <a:gd name="T77" fmla="*/ 45 h 99"/>
                  <a:gd name="T78" fmla="*/ 4 w 355"/>
                  <a:gd name="T79" fmla="*/ 39 h 99"/>
                  <a:gd name="T80" fmla="*/ 8 w 355"/>
                  <a:gd name="T81" fmla="*/ 34 h 99"/>
                  <a:gd name="T82" fmla="*/ 15 w 355"/>
                  <a:gd name="T83" fmla="*/ 30 h 99"/>
                  <a:gd name="T84" fmla="*/ 22 w 355"/>
                  <a:gd name="T85" fmla="*/ 26 h 99"/>
                  <a:gd name="T86" fmla="*/ 31 w 355"/>
                  <a:gd name="T87" fmla="*/ 22 h 99"/>
                  <a:gd name="T88" fmla="*/ 53 w 355"/>
                  <a:gd name="T89" fmla="*/ 15 h 99"/>
                  <a:gd name="T90" fmla="*/ 79 w 355"/>
                  <a:gd name="T91" fmla="*/ 8 h 99"/>
                  <a:gd name="T92" fmla="*/ 109 w 355"/>
                  <a:gd name="T93" fmla="*/ 4 h 99"/>
                  <a:gd name="T94" fmla="*/ 143 w 355"/>
                  <a:gd name="T95" fmla="*/ 1 h 99"/>
                  <a:gd name="T96" fmla="*/ 178 w 355"/>
                  <a:gd name="T97" fmla="*/ 0 h 99"/>
                  <a:gd name="T98" fmla="*/ 178 w 355"/>
                  <a:gd name="T9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5" h="99">
                    <a:moveTo>
                      <a:pt x="178" y="0"/>
                    </a:moveTo>
                    <a:lnTo>
                      <a:pt x="178" y="0"/>
                    </a:lnTo>
                    <a:lnTo>
                      <a:pt x="213" y="1"/>
                    </a:lnTo>
                    <a:lnTo>
                      <a:pt x="247" y="4"/>
                    </a:lnTo>
                    <a:lnTo>
                      <a:pt x="277" y="8"/>
                    </a:lnTo>
                    <a:lnTo>
                      <a:pt x="302" y="15"/>
                    </a:lnTo>
                    <a:lnTo>
                      <a:pt x="324" y="22"/>
                    </a:lnTo>
                    <a:lnTo>
                      <a:pt x="333" y="26"/>
                    </a:lnTo>
                    <a:lnTo>
                      <a:pt x="340" y="30"/>
                    </a:lnTo>
                    <a:lnTo>
                      <a:pt x="347" y="34"/>
                    </a:lnTo>
                    <a:lnTo>
                      <a:pt x="351" y="39"/>
                    </a:lnTo>
                    <a:lnTo>
                      <a:pt x="354" y="45"/>
                    </a:lnTo>
                    <a:lnTo>
                      <a:pt x="355" y="49"/>
                    </a:lnTo>
                    <a:lnTo>
                      <a:pt x="355" y="49"/>
                    </a:lnTo>
                    <a:lnTo>
                      <a:pt x="354" y="54"/>
                    </a:lnTo>
                    <a:lnTo>
                      <a:pt x="351" y="60"/>
                    </a:lnTo>
                    <a:lnTo>
                      <a:pt x="347" y="64"/>
                    </a:lnTo>
                    <a:lnTo>
                      <a:pt x="340" y="68"/>
                    </a:lnTo>
                    <a:lnTo>
                      <a:pt x="333" y="73"/>
                    </a:lnTo>
                    <a:lnTo>
                      <a:pt x="324" y="77"/>
                    </a:lnTo>
                    <a:lnTo>
                      <a:pt x="302" y="84"/>
                    </a:lnTo>
                    <a:lnTo>
                      <a:pt x="277" y="89"/>
                    </a:lnTo>
                    <a:lnTo>
                      <a:pt x="247" y="95"/>
                    </a:lnTo>
                    <a:lnTo>
                      <a:pt x="213" y="98"/>
                    </a:lnTo>
                    <a:lnTo>
                      <a:pt x="178" y="99"/>
                    </a:lnTo>
                    <a:lnTo>
                      <a:pt x="178" y="99"/>
                    </a:lnTo>
                    <a:lnTo>
                      <a:pt x="143" y="98"/>
                    </a:lnTo>
                    <a:lnTo>
                      <a:pt x="109" y="95"/>
                    </a:lnTo>
                    <a:lnTo>
                      <a:pt x="79" y="89"/>
                    </a:lnTo>
                    <a:lnTo>
                      <a:pt x="53" y="84"/>
                    </a:lnTo>
                    <a:lnTo>
                      <a:pt x="31" y="77"/>
                    </a:lnTo>
                    <a:lnTo>
                      <a:pt x="22" y="73"/>
                    </a:lnTo>
                    <a:lnTo>
                      <a:pt x="15" y="68"/>
                    </a:lnTo>
                    <a:lnTo>
                      <a:pt x="8" y="64"/>
                    </a:lnTo>
                    <a:lnTo>
                      <a:pt x="4" y="60"/>
                    </a:lnTo>
                    <a:lnTo>
                      <a:pt x="2" y="54"/>
                    </a:lnTo>
                    <a:lnTo>
                      <a:pt x="0" y="49"/>
                    </a:lnTo>
                    <a:lnTo>
                      <a:pt x="0" y="49"/>
                    </a:lnTo>
                    <a:lnTo>
                      <a:pt x="2" y="45"/>
                    </a:lnTo>
                    <a:lnTo>
                      <a:pt x="4" y="39"/>
                    </a:lnTo>
                    <a:lnTo>
                      <a:pt x="8" y="34"/>
                    </a:lnTo>
                    <a:lnTo>
                      <a:pt x="15" y="30"/>
                    </a:lnTo>
                    <a:lnTo>
                      <a:pt x="22" y="26"/>
                    </a:lnTo>
                    <a:lnTo>
                      <a:pt x="31" y="22"/>
                    </a:lnTo>
                    <a:lnTo>
                      <a:pt x="53" y="15"/>
                    </a:lnTo>
                    <a:lnTo>
                      <a:pt x="79" y="8"/>
                    </a:lnTo>
                    <a:lnTo>
                      <a:pt x="109" y="4"/>
                    </a:lnTo>
                    <a:lnTo>
                      <a:pt x="143" y="1"/>
                    </a:lnTo>
                    <a:lnTo>
                      <a:pt x="178" y="0"/>
                    </a:lnTo>
                    <a:lnTo>
                      <a:pt x="178" y="0"/>
                    </a:lnTo>
                    <a:close/>
                  </a:path>
                </a:pathLst>
              </a:custGeom>
              <a:solidFill>
                <a:srgbClr val="5757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9"/>
              <p:cNvSpPr>
                <a:spLocks/>
              </p:cNvSpPr>
              <p:nvPr/>
            </p:nvSpPr>
            <p:spPr bwMode="auto">
              <a:xfrm>
                <a:off x="2505076" y="6310313"/>
                <a:ext cx="714375" cy="58738"/>
              </a:xfrm>
              <a:custGeom>
                <a:avLst/>
                <a:gdLst>
                  <a:gd name="T0" fmla="*/ 207 w 450"/>
                  <a:gd name="T1" fmla="*/ 37 h 37"/>
                  <a:gd name="T2" fmla="*/ 207 w 450"/>
                  <a:gd name="T3" fmla="*/ 37 h 37"/>
                  <a:gd name="T4" fmla="*/ 149 w 450"/>
                  <a:gd name="T5" fmla="*/ 37 h 37"/>
                  <a:gd name="T6" fmla="*/ 115 w 450"/>
                  <a:gd name="T7" fmla="*/ 34 h 37"/>
                  <a:gd name="T8" fmla="*/ 83 w 450"/>
                  <a:gd name="T9" fmla="*/ 32 h 37"/>
                  <a:gd name="T10" fmla="*/ 53 w 450"/>
                  <a:gd name="T11" fmla="*/ 29 h 37"/>
                  <a:gd name="T12" fmla="*/ 27 w 450"/>
                  <a:gd name="T13" fmla="*/ 23 h 37"/>
                  <a:gd name="T14" fmla="*/ 18 w 450"/>
                  <a:gd name="T15" fmla="*/ 21 h 37"/>
                  <a:gd name="T16" fmla="*/ 9 w 450"/>
                  <a:gd name="T17" fmla="*/ 18 h 37"/>
                  <a:gd name="T18" fmla="*/ 5 w 450"/>
                  <a:gd name="T19" fmla="*/ 15 h 37"/>
                  <a:gd name="T20" fmla="*/ 3 w 450"/>
                  <a:gd name="T21" fmla="*/ 11 h 37"/>
                  <a:gd name="T22" fmla="*/ 3 w 450"/>
                  <a:gd name="T23" fmla="*/ 11 h 37"/>
                  <a:gd name="T24" fmla="*/ 0 w 450"/>
                  <a:gd name="T25" fmla="*/ 2 h 37"/>
                  <a:gd name="T26" fmla="*/ 0 w 450"/>
                  <a:gd name="T27" fmla="*/ 2 h 37"/>
                  <a:gd name="T28" fmla="*/ 19 w 450"/>
                  <a:gd name="T29" fmla="*/ 7 h 37"/>
                  <a:gd name="T30" fmla="*/ 42 w 450"/>
                  <a:gd name="T31" fmla="*/ 10 h 37"/>
                  <a:gd name="T32" fmla="*/ 69 w 450"/>
                  <a:gd name="T33" fmla="*/ 14 h 37"/>
                  <a:gd name="T34" fmla="*/ 97 w 450"/>
                  <a:gd name="T35" fmla="*/ 15 h 37"/>
                  <a:gd name="T36" fmla="*/ 156 w 450"/>
                  <a:gd name="T37" fmla="*/ 19 h 37"/>
                  <a:gd name="T38" fmla="*/ 206 w 450"/>
                  <a:gd name="T39" fmla="*/ 19 h 37"/>
                  <a:gd name="T40" fmla="*/ 206 w 450"/>
                  <a:gd name="T41" fmla="*/ 19 h 37"/>
                  <a:gd name="T42" fmla="*/ 263 w 450"/>
                  <a:gd name="T43" fmla="*/ 18 h 37"/>
                  <a:gd name="T44" fmla="*/ 332 w 450"/>
                  <a:gd name="T45" fmla="*/ 15 h 37"/>
                  <a:gd name="T46" fmla="*/ 367 w 450"/>
                  <a:gd name="T47" fmla="*/ 13 h 37"/>
                  <a:gd name="T48" fmla="*/ 399 w 450"/>
                  <a:gd name="T49" fmla="*/ 10 h 37"/>
                  <a:gd name="T50" fmla="*/ 428 w 450"/>
                  <a:gd name="T51" fmla="*/ 6 h 37"/>
                  <a:gd name="T52" fmla="*/ 450 w 450"/>
                  <a:gd name="T53" fmla="*/ 0 h 37"/>
                  <a:gd name="T54" fmla="*/ 450 w 450"/>
                  <a:gd name="T55" fmla="*/ 0 h 37"/>
                  <a:gd name="T56" fmla="*/ 447 w 450"/>
                  <a:gd name="T57" fmla="*/ 11 h 37"/>
                  <a:gd name="T58" fmla="*/ 447 w 450"/>
                  <a:gd name="T59" fmla="*/ 11 h 37"/>
                  <a:gd name="T60" fmla="*/ 444 w 450"/>
                  <a:gd name="T61" fmla="*/ 15 h 37"/>
                  <a:gd name="T62" fmla="*/ 437 w 450"/>
                  <a:gd name="T63" fmla="*/ 18 h 37"/>
                  <a:gd name="T64" fmla="*/ 429 w 450"/>
                  <a:gd name="T65" fmla="*/ 21 h 37"/>
                  <a:gd name="T66" fmla="*/ 417 w 450"/>
                  <a:gd name="T67" fmla="*/ 23 h 37"/>
                  <a:gd name="T68" fmla="*/ 386 w 450"/>
                  <a:gd name="T69" fmla="*/ 29 h 37"/>
                  <a:gd name="T70" fmla="*/ 351 w 450"/>
                  <a:gd name="T71" fmla="*/ 32 h 37"/>
                  <a:gd name="T72" fmla="*/ 311 w 450"/>
                  <a:gd name="T73" fmla="*/ 34 h 37"/>
                  <a:gd name="T74" fmla="*/ 272 w 450"/>
                  <a:gd name="T75" fmla="*/ 37 h 37"/>
                  <a:gd name="T76" fmla="*/ 207 w 450"/>
                  <a:gd name="T77" fmla="*/ 37 h 37"/>
                  <a:gd name="T78" fmla="*/ 207 w 450"/>
                  <a:gd name="T7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50" h="37">
                    <a:moveTo>
                      <a:pt x="207" y="37"/>
                    </a:moveTo>
                    <a:lnTo>
                      <a:pt x="207" y="37"/>
                    </a:lnTo>
                    <a:lnTo>
                      <a:pt x="149" y="37"/>
                    </a:lnTo>
                    <a:lnTo>
                      <a:pt x="115" y="34"/>
                    </a:lnTo>
                    <a:lnTo>
                      <a:pt x="83" y="32"/>
                    </a:lnTo>
                    <a:lnTo>
                      <a:pt x="53" y="29"/>
                    </a:lnTo>
                    <a:lnTo>
                      <a:pt x="27" y="23"/>
                    </a:lnTo>
                    <a:lnTo>
                      <a:pt x="18" y="21"/>
                    </a:lnTo>
                    <a:lnTo>
                      <a:pt x="9" y="18"/>
                    </a:lnTo>
                    <a:lnTo>
                      <a:pt x="5" y="15"/>
                    </a:lnTo>
                    <a:lnTo>
                      <a:pt x="3" y="11"/>
                    </a:lnTo>
                    <a:lnTo>
                      <a:pt x="3" y="11"/>
                    </a:lnTo>
                    <a:lnTo>
                      <a:pt x="0" y="2"/>
                    </a:lnTo>
                    <a:lnTo>
                      <a:pt x="0" y="2"/>
                    </a:lnTo>
                    <a:lnTo>
                      <a:pt x="19" y="7"/>
                    </a:lnTo>
                    <a:lnTo>
                      <a:pt x="42" y="10"/>
                    </a:lnTo>
                    <a:lnTo>
                      <a:pt x="69" y="14"/>
                    </a:lnTo>
                    <a:lnTo>
                      <a:pt x="97" y="15"/>
                    </a:lnTo>
                    <a:lnTo>
                      <a:pt x="156" y="19"/>
                    </a:lnTo>
                    <a:lnTo>
                      <a:pt x="206" y="19"/>
                    </a:lnTo>
                    <a:lnTo>
                      <a:pt x="206" y="19"/>
                    </a:lnTo>
                    <a:lnTo>
                      <a:pt x="263" y="18"/>
                    </a:lnTo>
                    <a:lnTo>
                      <a:pt x="332" y="15"/>
                    </a:lnTo>
                    <a:lnTo>
                      <a:pt x="367" y="13"/>
                    </a:lnTo>
                    <a:lnTo>
                      <a:pt x="399" y="10"/>
                    </a:lnTo>
                    <a:lnTo>
                      <a:pt x="428" y="6"/>
                    </a:lnTo>
                    <a:lnTo>
                      <a:pt x="450" y="0"/>
                    </a:lnTo>
                    <a:lnTo>
                      <a:pt x="450" y="0"/>
                    </a:lnTo>
                    <a:lnTo>
                      <a:pt x="447" y="11"/>
                    </a:lnTo>
                    <a:lnTo>
                      <a:pt x="447" y="11"/>
                    </a:lnTo>
                    <a:lnTo>
                      <a:pt x="444" y="15"/>
                    </a:lnTo>
                    <a:lnTo>
                      <a:pt x="437" y="18"/>
                    </a:lnTo>
                    <a:lnTo>
                      <a:pt x="429" y="21"/>
                    </a:lnTo>
                    <a:lnTo>
                      <a:pt x="417" y="23"/>
                    </a:lnTo>
                    <a:lnTo>
                      <a:pt x="386" y="29"/>
                    </a:lnTo>
                    <a:lnTo>
                      <a:pt x="351" y="32"/>
                    </a:lnTo>
                    <a:lnTo>
                      <a:pt x="311" y="34"/>
                    </a:lnTo>
                    <a:lnTo>
                      <a:pt x="272" y="37"/>
                    </a:lnTo>
                    <a:lnTo>
                      <a:pt x="207" y="37"/>
                    </a:lnTo>
                    <a:lnTo>
                      <a:pt x="207" y="37"/>
                    </a:lnTo>
                    <a:close/>
                  </a:path>
                </a:pathLst>
              </a:custGeom>
              <a:solidFill>
                <a:srgbClr val="4B4B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10"/>
              <p:cNvSpPr>
                <a:spLocks/>
              </p:cNvSpPr>
              <p:nvPr/>
            </p:nvSpPr>
            <p:spPr bwMode="auto">
              <a:xfrm>
                <a:off x="2212976" y="5440363"/>
                <a:ext cx="1306513" cy="96838"/>
              </a:xfrm>
              <a:custGeom>
                <a:avLst/>
                <a:gdLst>
                  <a:gd name="T0" fmla="*/ 20 w 823"/>
                  <a:gd name="T1" fmla="*/ 37 h 61"/>
                  <a:gd name="T2" fmla="*/ 788 w 823"/>
                  <a:gd name="T3" fmla="*/ 0 h 61"/>
                  <a:gd name="T4" fmla="*/ 788 w 823"/>
                  <a:gd name="T5" fmla="*/ 0 h 61"/>
                  <a:gd name="T6" fmla="*/ 788 w 823"/>
                  <a:gd name="T7" fmla="*/ 4 h 61"/>
                  <a:gd name="T8" fmla="*/ 791 w 823"/>
                  <a:gd name="T9" fmla="*/ 7 h 61"/>
                  <a:gd name="T10" fmla="*/ 795 w 823"/>
                  <a:gd name="T11" fmla="*/ 10 h 61"/>
                  <a:gd name="T12" fmla="*/ 804 w 823"/>
                  <a:gd name="T13" fmla="*/ 12 h 61"/>
                  <a:gd name="T14" fmla="*/ 804 w 823"/>
                  <a:gd name="T15" fmla="*/ 12 h 61"/>
                  <a:gd name="T16" fmla="*/ 810 w 823"/>
                  <a:gd name="T17" fmla="*/ 15 h 61"/>
                  <a:gd name="T18" fmla="*/ 816 w 823"/>
                  <a:gd name="T19" fmla="*/ 16 h 61"/>
                  <a:gd name="T20" fmla="*/ 820 w 823"/>
                  <a:gd name="T21" fmla="*/ 19 h 61"/>
                  <a:gd name="T22" fmla="*/ 823 w 823"/>
                  <a:gd name="T23" fmla="*/ 23 h 61"/>
                  <a:gd name="T24" fmla="*/ 0 w 823"/>
                  <a:gd name="T25" fmla="*/ 61 h 61"/>
                  <a:gd name="T26" fmla="*/ 0 w 823"/>
                  <a:gd name="T27" fmla="*/ 61 h 61"/>
                  <a:gd name="T28" fmla="*/ 8 w 823"/>
                  <a:gd name="T29" fmla="*/ 58 h 61"/>
                  <a:gd name="T30" fmla="*/ 8 w 823"/>
                  <a:gd name="T31" fmla="*/ 58 h 61"/>
                  <a:gd name="T32" fmla="*/ 15 w 823"/>
                  <a:gd name="T33" fmla="*/ 57 h 61"/>
                  <a:gd name="T34" fmla="*/ 20 w 823"/>
                  <a:gd name="T35" fmla="*/ 54 h 61"/>
                  <a:gd name="T36" fmla="*/ 23 w 823"/>
                  <a:gd name="T37" fmla="*/ 52 h 61"/>
                  <a:gd name="T38" fmla="*/ 24 w 823"/>
                  <a:gd name="T39" fmla="*/ 49 h 61"/>
                  <a:gd name="T40" fmla="*/ 24 w 823"/>
                  <a:gd name="T41" fmla="*/ 46 h 61"/>
                  <a:gd name="T42" fmla="*/ 23 w 823"/>
                  <a:gd name="T43" fmla="*/ 43 h 61"/>
                  <a:gd name="T44" fmla="*/ 20 w 823"/>
                  <a:gd name="T45" fmla="*/ 37 h 61"/>
                  <a:gd name="T46" fmla="*/ 20 w 823"/>
                  <a:gd name="T47"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3" h="61">
                    <a:moveTo>
                      <a:pt x="20" y="37"/>
                    </a:moveTo>
                    <a:lnTo>
                      <a:pt x="788" y="0"/>
                    </a:lnTo>
                    <a:lnTo>
                      <a:pt x="788" y="0"/>
                    </a:lnTo>
                    <a:lnTo>
                      <a:pt x="788" y="4"/>
                    </a:lnTo>
                    <a:lnTo>
                      <a:pt x="791" y="7"/>
                    </a:lnTo>
                    <a:lnTo>
                      <a:pt x="795" y="10"/>
                    </a:lnTo>
                    <a:lnTo>
                      <a:pt x="804" y="12"/>
                    </a:lnTo>
                    <a:lnTo>
                      <a:pt x="804" y="12"/>
                    </a:lnTo>
                    <a:lnTo>
                      <a:pt x="810" y="15"/>
                    </a:lnTo>
                    <a:lnTo>
                      <a:pt x="816" y="16"/>
                    </a:lnTo>
                    <a:lnTo>
                      <a:pt x="820" y="19"/>
                    </a:lnTo>
                    <a:lnTo>
                      <a:pt x="823" y="23"/>
                    </a:lnTo>
                    <a:lnTo>
                      <a:pt x="0" y="61"/>
                    </a:lnTo>
                    <a:lnTo>
                      <a:pt x="0" y="61"/>
                    </a:lnTo>
                    <a:lnTo>
                      <a:pt x="8" y="58"/>
                    </a:lnTo>
                    <a:lnTo>
                      <a:pt x="8" y="58"/>
                    </a:lnTo>
                    <a:lnTo>
                      <a:pt x="15" y="57"/>
                    </a:lnTo>
                    <a:lnTo>
                      <a:pt x="20" y="54"/>
                    </a:lnTo>
                    <a:lnTo>
                      <a:pt x="23" y="52"/>
                    </a:lnTo>
                    <a:lnTo>
                      <a:pt x="24" y="49"/>
                    </a:lnTo>
                    <a:lnTo>
                      <a:pt x="24" y="46"/>
                    </a:lnTo>
                    <a:lnTo>
                      <a:pt x="23" y="43"/>
                    </a:lnTo>
                    <a:lnTo>
                      <a:pt x="20" y="37"/>
                    </a:lnTo>
                    <a:lnTo>
                      <a:pt x="20" y="37"/>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11"/>
              <p:cNvSpPr>
                <a:spLocks/>
              </p:cNvSpPr>
              <p:nvPr/>
            </p:nvSpPr>
            <p:spPr bwMode="auto">
              <a:xfrm>
                <a:off x="2189163" y="5332413"/>
                <a:ext cx="1325563" cy="100013"/>
              </a:xfrm>
              <a:custGeom>
                <a:avLst/>
                <a:gdLst>
                  <a:gd name="T0" fmla="*/ 0 w 835"/>
                  <a:gd name="T1" fmla="*/ 40 h 63"/>
                  <a:gd name="T2" fmla="*/ 835 w 835"/>
                  <a:gd name="T3" fmla="*/ 0 h 63"/>
                  <a:gd name="T4" fmla="*/ 835 w 835"/>
                  <a:gd name="T5" fmla="*/ 0 h 63"/>
                  <a:gd name="T6" fmla="*/ 829 w 835"/>
                  <a:gd name="T7" fmla="*/ 6 h 63"/>
                  <a:gd name="T8" fmla="*/ 821 w 835"/>
                  <a:gd name="T9" fmla="*/ 9 h 63"/>
                  <a:gd name="T10" fmla="*/ 812 w 835"/>
                  <a:gd name="T11" fmla="*/ 11 h 63"/>
                  <a:gd name="T12" fmla="*/ 806 w 835"/>
                  <a:gd name="T13" fmla="*/ 11 h 63"/>
                  <a:gd name="T14" fmla="*/ 806 w 835"/>
                  <a:gd name="T15" fmla="*/ 11 h 63"/>
                  <a:gd name="T16" fmla="*/ 800 w 835"/>
                  <a:gd name="T17" fmla="*/ 13 h 63"/>
                  <a:gd name="T18" fmla="*/ 800 w 835"/>
                  <a:gd name="T19" fmla="*/ 14 h 63"/>
                  <a:gd name="T20" fmla="*/ 800 w 835"/>
                  <a:gd name="T21" fmla="*/ 17 h 63"/>
                  <a:gd name="T22" fmla="*/ 802 w 835"/>
                  <a:gd name="T23" fmla="*/ 21 h 63"/>
                  <a:gd name="T24" fmla="*/ 804 w 835"/>
                  <a:gd name="T25" fmla="*/ 26 h 63"/>
                  <a:gd name="T26" fmla="*/ 42 w 835"/>
                  <a:gd name="T27" fmla="*/ 63 h 63"/>
                  <a:gd name="T28" fmla="*/ 42 w 835"/>
                  <a:gd name="T29" fmla="*/ 63 h 63"/>
                  <a:gd name="T30" fmla="*/ 42 w 835"/>
                  <a:gd name="T31" fmla="*/ 60 h 63"/>
                  <a:gd name="T32" fmla="*/ 41 w 835"/>
                  <a:gd name="T33" fmla="*/ 60 h 63"/>
                  <a:gd name="T34" fmla="*/ 36 w 835"/>
                  <a:gd name="T35" fmla="*/ 59 h 63"/>
                  <a:gd name="T36" fmla="*/ 36 w 835"/>
                  <a:gd name="T37" fmla="*/ 59 h 63"/>
                  <a:gd name="T38" fmla="*/ 27 w 835"/>
                  <a:gd name="T39" fmla="*/ 57 h 63"/>
                  <a:gd name="T40" fmla="*/ 16 w 835"/>
                  <a:gd name="T41" fmla="*/ 53 h 63"/>
                  <a:gd name="T42" fmla="*/ 7 w 835"/>
                  <a:gd name="T43" fmla="*/ 48 h 63"/>
                  <a:gd name="T44" fmla="*/ 3 w 835"/>
                  <a:gd name="T45" fmla="*/ 44 h 63"/>
                  <a:gd name="T46" fmla="*/ 0 w 835"/>
                  <a:gd name="T47" fmla="*/ 40 h 63"/>
                  <a:gd name="T48" fmla="*/ 0 w 835"/>
                  <a:gd name="T49" fmla="*/ 4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5" h="63">
                    <a:moveTo>
                      <a:pt x="0" y="40"/>
                    </a:moveTo>
                    <a:lnTo>
                      <a:pt x="835" y="0"/>
                    </a:lnTo>
                    <a:lnTo>
                      <a:pt x="835" y="0"/>
                    </a:lnTo>
                    <a:lnTo>
                      <a:pt x="829" y="6"/>
                    </a:lnTo>
                    <a:lnTo>
                      <a:pt x="821" y="9"/>
                    </a:lnTo>
                    <a:lnTo>
                      <a:pt x="812" y="11"/>
                    </a:lnTo>
                    <a:lnTo>
                      <a:pt x="806" y="11"/>
                    </a:lnTo>
                    <a:lnTo>
                      <a:pt x="806" y="11"/>
                    </a:lnTo>
                    <a:lnTo>
                      <a:pt x="800" y="13"/>
                    </a:lnTo>
                    <a:lnTo>
                      <a:pt x="800" y="14"/>
                    </a:lnTo>
                    <a:lnTo>
                      <a:pt x="800" y="17"/>
                    </a:lnTo>
                    <a:lnTo>
                      <a:pt x="802" y="21"/>
                    </a:lnTo>
                    <a:lnTo>
                      <a:pt x="804" y="26"/>
                    </a:lnTo>
                    <a:lnTo>
                      <a:pt x="42" y="63"/>
                    </a:lnTo>
                    <a:lnTo>
                      <a:pt x="42" y="63"/>
                    </a:lnTo>
                    <a:lnTo>
                      <a:pt x="42" y="60"/>
                    </a:lnTo>
                    <a:lnTo>
                      <a:pt x="41" y="60"/>
                    </a:lnTo>
                    <a:lnTo>
                      <a:pt x="36" y="59"/>
                    </a:lnTo>
                    <a:lnTo>
                      <a:pt x="36" y="59"/>
                    </a:lnTo>
                    <a:lnTo>
                      <a:pt x="27" y="57"/>
                    </a:lnTo>
                    <a:lnTo>
                      <a:pt x="16" y="53"/>
                    </a:lnTo>
                    <a:lnTo>
                      <a:pt x="7" y="48"/>
                    </a:lnTo>
                    <a:lnTo>
                      <a:pt x="3" y="44"/>
                    </a:lnTo>
                    <a:lnTo>
                      <a:pt x="0" y="40"/>
                    </a:lnTo>
                    <a:lnTo>
                      <a:pt x="0" y="40"/>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12"/>
              <p:cNvSpPr>
                <a:spLocks/>
              </p:cNvSpPr>
              <p:nvPr/>
            </p:nvSpPr>
            <p:spPr bwMode="auto">
              <a:xfrm>
                <a:off x="2216151" y="5529263"/>
                <a:ext cx="1268413" cy="96838"/>
              </a:xfrm>
              <a:custGeom>
                <a:avLst/>
                <a:gdLst>
                  <a:gd name="T0" fmla="*/ 0 w 799"/>
                  <a:gd name="T1" fmla="*/ 36 h 61"/>
                  <a:gd name="T2" fmla="*/ 795 w 799"/>
                  <a:gd name="T3" fmla="*/ 0 h 61"/>
                  <a:gd name="T4" fmla="*/ 795 w 799"/>
                  <a:gd name="T5" fmla="*/ 0 h 61"/>
                  <a:gd name="T6" fmla="*/ 794 w 799"/>
                  <a:gd name="T7" fmla="*/ 4 h 61"/>
                  <a:gd name="T8" fmla="*/ 795 w 799"/>
                  <a:gd name="T9" fmla="*/ 10 h 61"/>
                  <a:gd name="T10" fmla="*/ 799 w 799"/>
                  <a:gd name="T11" fmla="*/ 23 h 61"/>
                  <a:gd name="T12" fmla="*/ 11 w 799"/>
                  <a:gd name="T13" fmla="*/ 61 h 61"/>
                  <a:gd name="T14" fmla="*/ 11 w 799"/>
                  <a:gd name="T15" fmla="*/ 61 h 61"/>
                  <a:gd name="T16" fmla="*/ 13 w 799"/>
                  <a:gd name="T17" fmla="*/ 52 h 61"/>
                  <a:gd name="T18" fmla="*/ 13 w 799"/>
                  <a:gd name="T19" fmla="*/ 46 h 61"/>
                  <a:gd name="T20" fmla="*/ 11 w 799"/>
                  <a:gd name="T21" fmla="*/ 43 h 61"/>
                  <a:gd name="T22" fmla="*/ 10 w 799"/>
                  <a:gd name="T23" fmla="*/ 40 h 61"/>
                  <a:gd name="T24" fmla="*/ 6 w 799"/>
                  <a:gd name="T25" fmla="*/ 39 h 61"/>
                  <a:gd name="T26" fmla="*/ 0 w 799"/>
                  <a:gd name="T27" fmla="*/ 36 h 61"/>
                  <a:gd name="T28" fmla="*/ 0 w 799"/>
                  <a:gd name="T2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9" h="61">
                    <a:moveTo>
                      <a:pt x="0" y="36"/>
                    </a:moveTo>
                    <a:lnTo>
                      <a:pt x="795" y="0"/>
                    </a:lnTo>
                    <a:lnTo>
                      <a:pt x="795" y="0"/>
                    </a:lnTo>
                    <a:lnTo>
                      <a:pt x="794" y="4"/>
                    </a:lnTo>
                    <a:lnTo>
                      <a:pt x="795" y="10"/>
                    </a:lnTo>
                    <a:lnTo>
                      <a:pt x="799" y="23"/>
                    </a:lnTo>
                    <a:lnTo>
                      <a:pt x="11" y="61"/>
                    </a:lnTo>
                    <a:lnTo>
                      <a:pt x="11" y="61"/>
                    </a:lnTo>
                    <a:lnTo>
                      <a:pt x="13" y="52"/>
                    </a:lnTo>
                    <a:lnTo>
                      <a:pt x="13" y="46"/>
                    </a:lnTo>
                    <a:lnTo>
                      <a:pt x="11" y="43"/>
                    </a:lnTo>
                    <a:lnTo>
                      <a:pt x="10" y="40"/>
                    </a:lnTo>
                    <a:lnTo>
                      <a:pt x="6" y="39"/>
                    </a:lnTo>
                    <a:lnTo>
                      <a:pt x="0" y="36"/>
                    </a:lnTo>
                    <a:lnTo>
                      <a:pt x="0" y="36"/>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13"/>
              <p:cNvSpPr>
                <a:spLocks/>
              </p:cNvSpPr>
              <p:nvPr/>
            </p:nvSpPr>
            <p:spPr bwMode="auto">
              <a:xfrm>
                <a:off x="2227263" y="5614988"/>
                <a:ext cx="1285875" cy="96838"/>
              </a:xfrm>
              <a:custGeom>
                <a:avLst/>
                <a:gdLst>
                  <a:gd name="T0" fmla="*/ 3 w 810"/>
                  <a:gd name="T1" fmla="*/ 36 h 61"/>
                  <a:gd name="T2" fmla="*/ 788 w 810"/>
                  <a:gd name="T3" fmla="*/ 0 h 61"/>
                  <a:gd name="T4" fmla="*/ 788 w 810"/>
                  <a:gd name="T5" fmla="*/ 0 h 61"/>
                  <a:gd name="T6" fmla="*/ 788 w 810"/>
                  <a:gd name="T7" fmla="*/ 5 h 61"/>
                  <a:gd name="T8" fmla="*/ 790 w 810"/>
                  <a:gd name="T9" fmla="*/ 11 h 61"/>
                  <a:gd name="T10" fmla="*/ 795 w 810"/>
                  <a:gd name="T11" fmla="*/ 16 h 61"/>
                  <a:gd name="T12" fmla="*/ 803 w 810"/>
                  <a:gd name="T13" fmla="*/ 20 h 61"/>
                  <a:gd name="T14" fmla="*/ 803 w 810"/>
                  <a:gd name="T15" fmla="*/ 20 h 61"/>
                  <a:gd name="T16" fmla="*/ 810 w 810"/>
                  <a:gd name="T17" fmla="*/ 23 h 61"/>
                  <a:gd name="T18" fmla="*/ 0 w 810"/>
                  <a:gd name="T19" fmla="*/ 61 h 61"/>
                  <a:gd name="T20" fmla="*/ 0 w 810"/>
                  <a:gd name="T21" fmla="*/ 61 h 61"/>
                  <a:gd name="T22" fmla="*/ 4 w 810"/>
                  <a:gd name="T23" fmla="*/ 55 h 61"/>
                  <a:gd name="T24" fmla="*/ 6 w 810"/>
                  <a:gd name="T25" fmla="*/ 50 h 61"/>
                  <a:gd name="T26" fmla="*/ 4 w 810"/>
                  <a:gd name="T27" fmla="*/ 43 h 61"/>
                  <a:gd name="T28" fmla="*/ 3 w 810"/>
                  <a:gd name="T29" fmla="*/ 36 h 61"/>
                  <a:gd name="T30" fmla="*/ 3 w 810"/>
                  <a:gd name="T31"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0" h="61">
                    <a:moveTo>
                      <a:pt x="3" y="36"/>
                    </a:moveTo>
                    <a:lnTo>
                      <a:pt x="788" y="0"/>
                    </a:lnTo>
                    <a:lnTo>
                      <a:pt x="788" y="0"/>
                    </a:lnTo>
                    <a:lnTo>
                      <a:pt x="788" y="5"/>
                    </a:lnTo>
                    <a:lnTo>
                      <a:pt x="790" y="11"/>
                    </a:lnTo>
                    <a:lnTo>
                      <a:pt x="795" y="16"/>
                    </a:lnTo>
                    <a:lnTo>
                      <a:pt x="803" y="20"/>
                    </a:lnTo>
                    <a:lnTo>
                      <a:pt x="803" y="20"/>
                    </a:lnTo>
                    <a:lnTo>
                      <a:pt x="810" y="23"/>
                    </a:lnTo>
                    <a:lnTo>
                      <a:pt x="0" y="61"/>
                    </a:lnTo>
                    <a:lnTo>
                      <a:pt x="0" y="61"/>
                    </a:lnTo>
                    <a:lnTo>
                      <a:pt x="4" y="55"/>
                    </a:lnTo>
                    <a:lnTo>
                      <a:pt x="6" y="50"/>
                    </a:lnTo>
                    <a:lnTo>
                      <a:pt x="4" y="43"/>
                    </a:lnTo>
                    <a:lnTo>
                      <a:pt x="3" y="36"/>
                    </a:lnTo>
                    <a:lnTo>
                      <a:pt x="3" y="36"/>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14"/>
              <p:cNvSpPr>
                <a:spLocks/>
              </p:cNvSpPr>
              <p:nvPr/>
            </p:nvSpPr>
            <p:spPr bwMode="auto">
              <a:xfrm>
                <a:off x="2219326" y="5713413"/>
                <a:ext cx="1262063" cy="96838"/>
              </a:xfrm>
              <a:custGeom>
                <a:avLst/>
                <a:gdLst>
                  <a:gd name="T0" fmla="*/ 0 w 795"/>
                  <a:gd name="T1" fmla="*/ 38 h 61"/>
                  <a:gd name="T2" fmla="*/ 788 w 795"/>
                  <a:gd name="T3" fmla="*/ 0 h 61"/>
                  <a:gd name="T4" fmla="*/ 788 w 795"/>
                  <a:gd name="T5" fmla="*/ 0 h 61"/>
                  <a:gd name="T6" fmla="*/ 792 w 795"/>
                  <a:gd name="T7" fmla="*/ 8 h 61"/>
                  <a:gd name="T8" fmla="*/ 795 w 795"/>
                  <a:gd name="T9" fmla="*/ 15 h 61"/>
                  <a:gd name="T10" fmla="*/ 795 w 795"/>
                  <a:gd name="T11" fmla="*/ 22 h 61"/>
                  <a:gd name="T12" fmla="*/ 795 w 795"/>
                  <a:gd name="T13" fmla="*/ 22 h 61"/>
                  <a:gd name="T14" fmla="*/ 795 w 795"/>
                  <a:gd name="T15" fmla="*/ 24 h 61"/>
                  <a:gd name="T16" fmla="*/ 9 w 795"/>
                  <a:gd name="T17" fmla="*/ 61 h 61"/>
                  <a:gd name="T18" fmla="*/ 9 w 795"/>
                  <a:gd name="T19" fmla="*/ 61 h 61"/>
                  <a:gd name="T20" fmla="*/ 11 w 795"/>
                  <a:gd name="T21" fmla="*/ 56 h 61"/>
                  <a:gd name="T22" fmla="*/ 13 w 795"/>
                  <a:gd name="T23" fmla="*/ 50 h 61"/>
                  <a:gd name="T24" fmla="*/ 17 w 795"/>
                  <a:gd name="T25" fmla="*/ 43 h 61"/>
                  <a:gd name="T26" fmla="*/ 17 w 795"/>
                  <a:gd name="T27" fmla="*/ 41 h 61"/>
                  <a:gd name="T28" fmla="*/ 15 w 795"/>
                  <a:gd name="T29" fmla="*/ 39 h 61"/>
                  <a:gd name="T30" fmla="*/ 9 w 795"/>
                  <a:gd name="T31" fmla="*/ 38 h 61"/>
                  <a:gd name="T32" fmla="*/ 0 w 795"/>
                  <a:gd name="T33" fmla="*/ 38 h 61"/>
                  <a:gd name="T34" fmla="*/ 0 w 795"/>
                  <a:gd name="T3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5" h="61">
                    <a:moveTo>
                      <a:pt x="0" y="38"/>
                    </a:moveTo>
                    <a:lnTo>
                      <a:pt x="788" y="0"/>
                    </a:lnTo>
                    <a:lnTo>
                      <a:pt x="788" y="0"/>
                    </a:lnTo>
                    <a:lnTo>
                      <a:pt x="792" y="8"/>
                    </a:lnTo>
                    <a:lnTo>
                      <a:pt x="795" y="15"/>
                    </a:lnTo>
                    <a:lnTo>
                      <a:pt x="795" y="22"/>
                    </a:lnTo>
                    <a:lnTo>
                      <a:pt x="795" y="22"/>
                    </a:lnTo>
                    <a:lnTo>
                      <a:pt x="795" y="24"/>
                    </a:lnTo>
                    <a:lnTo>
                      <a:pt x="9" y="61"/>
                    </a:lnTo>
                    <a:lnTo>
                      <a:pt x="9" y="61"/>
                    </a:lnTo>
                    <a:lnTo>
                      <a:pt x="11" y="56"/>
                    </a:lnTo>
                    <a:lnTo>
                      <a:pt x="13" y="50"/>
                    </a:lnTo>
                    <a:lnTo>
                      <a:pt x="17" y="43"/>
                    </a:lnTo>
                    <a:lnTo>
                      <a:pt x="17" y="41"/>
                    </a:lnTo>
                    <a:lnTo>
                      <a:pt x="15" y="39"/>
                    </a:lnTo>
                    <a:lnTo>
                      <a:pt x="9" y="38"/>
                    </a:lnTo>
                    <a:lnTo>
                      <a:pt x="0" y="38"/>
                    </a:lnTo>
                    <a:lnTo>
                      <a:pt x="0" y="38"/>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15"/>
              <p:cNvSpPr>
                <a:spLocks/>
              </p:cNvSpPr>
              <p:nvPr/>
            </p:nvSpPr>
            <p:spPr bwMode="auto">
              <a:xfrm>
                <a:off x="2214563" y="5803900"/>
                <a:ext cx="1306513" cy="96838"/>
              </a:xfrm>
              <a:custGeom>
                <a:avLst/>
                <a:gdLst>
                  <a:gd name="T0" fmla="*/ 15 w 823"/>
                  <a:gd name="T1" fmla="*/ 36 h 61"/>
                  <a:gd name="T2" fmla="*/ 794 w 823"/>
                  <a:gd name="T3" fmla="*/ 0 h 61"/>
                  <a:gd name="T4" fmla="*/ 794 w 823"/>
                  <a:gd name="T5" fmla="*/ 0 h 61"/>
                  <a:gd name="T6" fmla="*/ 794 w 823"/>
                  <a:gd name="T7" fmla="*/ 4 h 61"/>
                  <a:gd name="T8" fmla="*/ 796 w 823"/>
                  <a:gd name="T9" fmla="*/ 7 h 61"/>
                  <a:gd name="T10" fmla="*/ 800 w 823"/>
                  <a:gd name="T11" fmla="*/ 11 h 61"/>
                  <a:gd name="T12" fmla="*/ 807 w 823"/>
                  <a:gd name="T13" fmla="*/ 13 h 61"/>
                  <a:gd name="T14" fmla="*/ 807 w 823"/>
                  <a:gd name="T15" fmla="*/ 13 h 61"/>
                  <a:gd name="T16" fmla="*/ 817 w 823"/>
                  <a:gd name="T17" fmla="*/ 18 h 61"/>
                  <a:gd name="T18" fmla="*/ 823 w 823"/>
                  <a:gd name="T19" fmla="*/ 22 h 61"/>
                  <a:gd name="T20" fmla="*/ 0 w 823"/>
                  <a:gd name="T21" fmla="*/ 61 h 61"/>
                  <a:gd name="T22" fmla="*/ 0 w 823"/>
                  <a:gd name="T23" fmla="*/ 61 h 61"/>
                  <a:gd name="T24" fmla="*/ 3 w 823"/>
                  <a:gd name="T25" fmla="*/ 59 h 61"/>
                  <a:gd name="T26" fmla="*/ 3 w 823"/>
                  <a:gd name="T27" fmla="*/ 59 h 61"/>
                  <a:gd name="T28" fmla="*/ 11 w 823"/>
                  <a:gd name="T29" fmla="*/ 55 h 61"/>
                  <a:gd name="T30" fmla="*/ 14 w 823"/>
                  <a:gd name="T31" fmla="*/ 53 h 61"/>
                  <a:gd name="T32" fmla="*/ 15 w 823"/>
                  <a:gd name="T33" fmla="*/ 50 h 61"/>
                  <a:gd name="T34" fmla="*/ 16 w 823"/>
                  <a:gd name="T35" fmla="*/ 43 h 61"/>
                  <a:gd name="T36" fmla="*/ 15 w 823"/>
                  <a:gd name="T37" fmla="*/ 36 h 61"/>
                  <a:gd name="T38" fmla="*/ 15 w 823"/>
                  <a:gd name="T3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23" h="61">
                    <a:moveTo>
                      <a:pt x="15" y="36"/>
                    </a:moveTo>
                    <a:lnTo>
                      <a:pt x="794" y="0"/>
                    </a:lnTo>
                    <a:lnTo>
                      <a:pt x="794" y="0"/>
                    </a:lnTo>
                    <a:lnTo>
                      <a:pt x="794" y="4"/>
                    </a:lnTo>
                    <a:lnTo>
                      <a:pt x="796" y="7"/>
                    </a:lnTo>
                    <a:lnTo>
                      <a:pt x="800" y="11"/>
                    </a:lnTo>
                    <a:lnTo>
                      <a:pt x="807" y="13"/>
                    </a:lnTo>
                    <a:lnTo>
                      <a:pt x="807" y="13"/>
                    </a:lnTo>
                    <a:lnTo>
                      <a:pt x="817" y="18"/>
                    </a:lnTo>
                    <a:lnTo>
                      <a:pt x="823" y="22"/>
                    </a:lnTo>
                    <a:lnTo>
                      <a:pt x="0" y="61"/>
                    </a:lnTo>
                    <a:lnTo>
                      <a:pt x="0" y="61"/>
                    </a:lnTo>
                    <a:lnTo>
                      <a:pt x="3" y="59"/>
                    </a:lnTo>
                    <a:lnTo>
                      <a:pt x="3" y="59"/>
                    </a:lnTo>
                    <a:lnTo>
                      <a:pt x="11" y="55"/>
                    </a:lnTo>
                    <a:lnTo>
                      <a:pt x="14" y="53"/>
                    </a:lnTo>
                    <a:lnTo>
                      <a:pt x="15" y="50"/>
                    </a:lnTo>
                    <a:lnTo>
                      <a:pt x="16" y="43"/>
                    </a:lnTo>
                    <a:lnTo>
                      <a:pt x="15" y="36"/>
                    </a:lnTo>
                    <a:lnTo>
                      <a:pt x="15" y="36"/>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16"/>
              <p:cNvSpPr>
                <a:spLocks/>
              </p:cNvSpPr>
              <p:nvPr/>
            </p:nvSpPr>
            <p:spPr bwMode="auto">
              <a:xfrm>
                <a:off x="2227263" y="5895975"/>
                <a:ext cx="1250950" cy="96838"/>
              </a:xfrm>
              <a:custGeom>
                <a:avLst/>
                <a:gdLst>
                  <a:gd name="T0" fmla="*/ 0 w 788"/>
                  <a:gd name="T1" fmla="*/ 37 h 61"/>
                  <a:gd name="T2" fmla="*/ 786 w 788"/>
                  <a:gd name="T3" fmla="*/ 0 h 61"/>
                  <a:gd name="T4" fmla="*/ 786 w 788"/>
                  <a:gd name="T5" fmla="*/ 0 h 61"/>
                  <a:gd name="T6" fmla="*/ 784 w 788"/>
                  <a:gd name="T7" fmla="*/ 6 h 61"/>
                  <a:gd name="T8" fmla="*/ 786 w 788"/>
                  <a:gd name="T9" fmla="*/ 11 h 61"/>
                  <a:gd name="T10" fmla="*/ 788 w 788"/>
                  <a:gd name="T11" fmla="*/ 25 h 61"/>
                  <a:gd name="T12" fmla="*/ 7 w 788"/>
                  <a:gd name="T13" fmla="*/ 61 h 61"/>
                  <a:gd name="T14" fmla="*/ 7 w 788"/>
                  <a:gd name="T15" fmla="*/ 61 h 61"/>
                  <a:gd name="T16" fmla="*/ 8 w 788"/>
                  <a:gd name="T17" fmla="*/ 54 h 61"/>
                  <a:gd name="T18" fmla="*/ 8 w 788"/>
                  <a:gd name="T19" fmla="*/ 48 h 61"/>
                  <a:gd name="T20" fmla="*/ 6 w 788"/>
                  <a:gd name="T21" fmla="*/ 42 h 61"/>
                  <a:gd name="T22" fmla="*/ 0 w 788"/>
                  <a:gd name="T23" fmla="*/ 37 h 61"/>
                  <a:gd name="T24" fmla="*/ 0 w 788"/>
                  <a:gd name="T25"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61">
                    <a:moveTo>
                      <a:pt x="0" y="37"/>
                    </a:moveTo>
                    <a:lnTo>
                      <a:pt x="786" y="0"/>
                    </a:lnTo>
                    <a:lnTo>
                      <a:pt x="786" y="0"/>
                    </a:lnTo>
                    <a:lnTo>
                      <a:pt x="784" y="6"/>
                    </a:lnTo>
                    <a:lnTo>
                      <a:pt x="786" y="11"/>
                    </a:lnTo>
                    <a:lnTo>
                      <a:pt x="788" y="25"/>
                    </a:lnTo>
                    <a:lnTo>
                      <a:pt x="7" y="61"/>
                    </a:lnTo>
                    <a:lnTo>
                      <a:pt x="7" y="61"/>
                    </a:lnTo>
                    <a:lnTo>
                      <a:pt x="8" y="54"/>
                    </a:lnTo>
                    <a:lnTo>
                      <a:pt x="8" y="48"/>
                    </a:lnTo>
                    <a:lnTo>
                      <a:pt x="6" y="42"/>
                    </a:lnTo>
                    <a:lnTo>
                      <a:pt x="0" y="37"/>
                    </a:lnTo>
                    <a:lnTo>
                      <a:pt x="0" y="37"/>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17"/>
              <p:cNvSpPr>
                <a:spLocks/>
              </p:cNvSpPr>
              <p:nvPr/>
            </p:nvSpPr>
            <p:spPr bwMode="auto">
              <a:xfrm>
                <a:off x="2246313" y="6029325"/>
                <a:ext cx="1254125" cy="311150"/>
              </a:xfrm>
              <a:custGeom>
                <a:avLst/>
                <a:gdLst>
                  <a:gd name="T0" fmla="*/ 370 w 790"/>
                  <a:gd name="T1" fmla="*/ 196 h 196"/>
                  <a:gd name="T2" fmla="*/ 370 w 790"/>
                  <a:gd name="T3" fmla="*/ 196 h 196"/>
                  <a:gd name="T4" fmla="*/ 305 w 790"/>
                  <a:gd name="T5" fmla="*/ 195 h 196"/>
                  <a:gd name="T6" fmla="*/ 269 w 790"/>
                  <a:gd name="T7" fmla="*/ 194 h 196"/>
                  <a:gd name="T8" fmla="*/ 233 w 790"/>
                  <a:gd name="T9" fmla="*/ 191 h 196"/>
                  <a:gd name="T10" fmla="*/ 201 w 790"/>
                  <a:gd name="T11" fmla="*/ 187 h 196"/>
                  <a:gd name="T12" fmla="*/ 172 w 790"/>
                  <a:gd name="T13" fmla="*/ 182 h 196"/>
                  <a:gd name="T14" fmla="*/ 163 w 790"/>
                  <a:gd name="T15" fmla="*/ 179 h 196"/>
                  <a:gd name="T16" fmla="*/ 155 w 790"/>
                  <a:gd name="T17" fmla="*/ 176 h 196"/>
                  <a:gd name="T18" fmla="*/ 148 w 790"/>
                  <a:gd name="T19" fmla="*/ 172 h 196"/>
                  <a:gd name="T20" fmla="*/ 147 w 790"/>
                  <a:gd name="T21" fmla="*/ 168 h 196"/>
                  <a:gd name="T22" fmla="*/ 147 w 790"/>
                  <a:gd name="T23" fmla="*/ 168 h 196"/>
                  <a:gd name="T24" fmla="*/ 144 w 790"/>
                  <a:gd name="T25" fmla="*/ 160 h 196"/>
                  <a:gd name="T26" fmla="*/ 140 w 790"/>
                  <a:gd name="T27" fmla="*/ 153 h 196"/>
                  <a:gd name="T28" fmla="*/ 133 w 790"/>
                  <a:gd name="T29" fmla="*/ 145 h 196"/>
                  <a:gd name="T30" fmla="*/ 125 w 790"/>
                  <a:gd name="T31" fmla="*/ 138 h 196"/>
                  <a:gd name="T32" fmla="*/ 99 w 790"/>
                  <a:gd name="T33" fmla="*/ 121 h 196"/>
                  <a:gd name="T34" fmla="*/ 64 w 790"/>
                  <a:gd name="T35" fmla="*/ 99 h 196"/>
                  <a:gd name="T36" fmla="*/ 64 w 790"/>
                  <a:gd name="T37" fmla="*/ 99 h 196"/>
                  <a:gd name="T38" fmla="*/ 52 w 790"/>
                  <a:gd name="T39" fmla="*/ 92 h 196"/>
                  <a:gd name="T40" fmla="*/ 42 w 790"/>
                  <a:gd name="T41" fmla="*/ 84 h 196"/>
                  <a:gd name="T42" fmla="*/ 33 w 790"/>
                  <a:gd name="T43" fmla="*/ 76 h 196"/>
                  <a:gd name="T44" fmla="*/ 23 w 790"/>
                  <a:gd name="T45" fmla="*/ 68 h 196"/>
                  <a:gd name="T46" fmla="*/ 11 w 790"/>
                  <a:gd name="T47" fmla="*/ 53 h 196"/>
                  <a:gd name="T48" fmla="*/ 0 w 790"/>
                  <a:gd name="T49" fmla="*/ 37 h 196"/>
                  <a:gd name="T50" fmla="*/ 790 w 790"/>
                  <a:gd name="T51" fmla="*/ 0 h 196"/>
                  <a:gd name="T52" fmla="*/ 790 w 790"/>
                  <a:gd name="T53" fmla="*/ 0 h 196"/>
                  <a:gd name="T54" fmla="*/ 786 w 790"/>
                  <a:gd name="T55" fmla="*/ 12 h 196"/>
                  <a:gd name="T56" fmla="*/ 778 w 790"/>
                  <a:gd name="T57" fmla="*/ 24 h 196"/>
                  <a:gd name="T58" fmla="*/ 770 w 790"/>
                  <a:gd name="T59" fmla="*/ 38 h 196"/>
                  <a:gd name="T60" fmla="*/ 760 w 790"/>
                  <a:gd name="T61" fmla="*/ 50 h 196"/>
                  <a:gd name="T62" fmla="*/ 749 w 790"/>
                  <a:gd name="T63" fmla="*/ 62 h 196"/>
                  <a:gd name="T64" fmla="*/ 738 w 790"/>
                  <a:gd name="T65" fmla="*/ 76 h 196"/>
                  <a:gd name="T66" fmla="*/ 711 w 790"/>
                  <a:gd name="T67" fmla="*/ 99 h 196"/>
                  <a:gd name="T68" fmla="*/ 711 w 790"/>
                  <a:gd name="T69" fmla="*/ 99 h 196"/>
                  <a:gd name="T70" fmla="*/ 696 w 790"/>
                  <a:gd name="T71" fmla="*/ 111 h 196"/>
                  <a:gd name="T72" fmla="*/ 682 w 790"/>
                  <a:gd name="T73" fmla="*/ 122 h 196"/>
                  <a:gd name="T74" fmla="*/ 657 w 790"/>
                  <a:gd name="T75" fmla="*/ 138 h 196"/>
                  <a:gd name="T76" fmla="*/ 646 w 790"/>
                  <a:gd name="T77" fmla="*/ 146 h 196"/>
                  <a:gd name="T78" fmla="*/ 638 w 790"/>
                  <a:gd name="T79" fmla="*/ 153 h 196"/>
                  <a:gd name="T80" fmla="*/ 633 w 790"/>
                  <a:gd name="T81" fmla="*/ 160 h 196"/>
                  <a:gd name="T82" fmla="*/ 630 w 790"/>
                  <a:gd name="T83" fmla="*/ 168 h 196"/>
                  <a:gd name="T84" fmla="*/ 630 w 790"/>
                  <a:gd name="T85" fmla="*/ 168 h 196"/>
                  <a:gd name="T86" fmla="*/ 629 w 790"/>
                  <a:gd name="T87" fmla="*/ 169 h 196"/>
                  <a:gd name="T88" fmla="*/ 627 w 790"/>
                  <a:gd name="T89" fmla="*/ 172 h 196"/>
                  <a:gd name="T90" fmla="*/ 621 w 790"/>
                  <a:gd name="T91" fmla="*/ 176 h 196"/>
                  <a:gd name="T92" fmla="*/ 610 w 790"/>
                  <a:gd name="T93" fmla="*/ 179 h 196"/>
                  <a:gd name="T94" fmla="*/ 598 w 790"/>
                  <a:gd name="T95" fmla="*/ 182 h 196"/>
                  <a:gd name="T96" fmla="*/ 564 w 790"/>
                  <a:gd name="T97" fmla="*/ 187 h 196"/>
                  <a:gd name="T98" fmla="*/ 525 w 790"/>
                  <a:gd name="T99" fmla="*/ 191 h 196"/>
                  <a:gd name="T100" fmla="*/ 483 w 790"/>
                  <a:gd name="T101" fmla="*/ 194 h 196"/>
                  <a:gd name="T102" fmla="*/ 439 w 790"/>
                  <a:gd name="T103" fmla="*/ 195 h 196"/>
                  <a:gd name="T104" fmla="*/ 370 w 790"/>
                  <a:gd name="T105" fmla="*/ 196 h 196"/>
                  <a:gd name="T106" fmla="*/ 370 w 790"/>
                  <a:gd name="T107" fmla="*/ 19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0" h="196">
                    <a:moveTo>
                      <a:pt x="370" y="196"/>
                    </a:moveTo>
                    <a:lnTo>
                      <a:pt x="370" y="196"/>
                    </a:lnTo>
                    <a:lnTo>
                      <a:pt x="305" y="195"/>
                    </a:lnTo>
                    <a:lnTo>
                      <a:pt x="269" y="194"/>
                    </a:lnTo>
                    <a:lnTo>
                      <a:pt x="233" y="191"/>
                    </a:lnTo>
                    <a:lnTo>
                      <a:pt x="201" y="187"/>
                    </a:lnTo>
                    <a:lnTo>
                      <a:pt x="172" y="182"/>
                    </a:lnTo>
                    <a:lnTo>
                      <a:pt x="163" y="179"/>
                    </a:lnTo>
                    <a:lnTo>
                      <a:pt x="155" y="176"/>
                    </a:lnTo>
                    <a:lnTo>
                      <a:pt x="148" y="172"/>
                    </a:lnTo>
                    <a:lnTo>
                      <a:pt x="147" y="168"/>
                    </a:lnTo>
                    <a:lnTo>
                      <a:pt x="147" y="168"/>
                    </a:lnTo>
                    <a:lnTo>
                      <a:pt x="144" y="160"/>
                    </a:lnTo>
                    <a:lnTo>
                      <a:pt x="140" y="153"/>
                    </a:lnTo>
                    <a:lnTo>
                      <a:pt x="133" y="145"/>
                    </a:lnTo>
                    <a:lnTo>
                      <a:pt x="125" y="138"/>
                    </a:lnTo>
                    <a:lnTo>
                      <a:pt x="99" y="121"/>
                    </a:lnTo>
                    <a:lnTo>
                      <a:pt x="64" y="99"/>
                    </a:lnTo>
                    <a:lnTo>
                      <a:pt x="64" y="99"/>
                    </a:lnTo>
                    <a:lnTo>
                      <a:pt x="52" y="92"/>
                    </a:lnTo>
                    <a:lnTo>
                      <a:pt x="42" y="84"/>
                    </a:lnTo>
                    <a:lnTo>
                      <a:pt x="33" y="76"/>
                    </a:lnTo>
                    <a:lnTo>
                      <a:pt x="23" y="68"/>
                    </a:lnTo>
                    <a:lnTo>
                      <a:pt x="11" y="53"/>
                    </a:lnTo>
                    <a:lnTo>
                      <a:pt x="0" y="37"/>
                    </a:lnTo>
                    <a:lnTo>
                      <a:pt x="790" y="0"/>
                    </a:lnTo>
                    <a:lnTo>
                      <a:pt x="790" y="0"/>
                    </a:lnTo>
                    <a:lnTo>
                      <a:pt x="786" y="12"/>
                    </a:lnTo>
                    <a:lnTo>
                      <a:pt x="778" y="24"/>
                    </a:lnTo>
                    <a:lnTo>
                      <a:pt x="770" y="38"/>
                    </a:lnTo>
                    <a:lnTo>
                      <a:pt x="760" y="50"/>
                    </a:lnTo>
                    <a:lnTo>
                      <a:pt x="749" y="62"/>
                    </a:lnTo>
                    <a:lnTo>
                      <a:pt x="738" y="76"/>
                    </a:lnTo>
                    <a:lnTo>
                      <a:pt x="711" y="99"/>
                    </a:lnTo>
                    <a:lnTo>
                      <a:pt x="711" y="99"/>
                    </a:lnTo>
                    <a:lnTo>
                      <a:pt x="696" y="111"/>
                    </a:lnTo>
                    <a:lnTo>
                      <a:pt x="682" y="122"/>
                    </a:lnTo>
                    <a:lnTo>
                      <a:pt x="657" y="138"/>
                    </a:lnTo>
                    <a:lnTo>
                      <a:pt x="646" y="146"/>
                    </a:lnTo>
                    <a:lnTo>
                      <a:pt x="638" y="153"/>
                    </a:lnTo>
                    <a:lnTo>
                      <a:pt x="633" y="160"/>
                    </a:lnTo>
                    <a:lnTo>
                      <a:pt x="630" y="168"/>
                    </a:lnTo>
                    <a:lnTo>
                      <a:pt x="630" y="168"/>
                    </a:lnTo>
                    <a:lnTo>
                      <a:pt x="629" y="169"/>
                    </a:lnTo>
                    <a:lnTo>
                      <a:pt x="627" y="172"/>
                    </a:lnTo>
                    <a:lnTo>
                      <a:pt x="621" y="176"/>
                    </a:lnTo>
                    <a:lnTo>
                      <a:pt x="610" y="179"/>
                    </a:lnTo>
                    <a:lnTo>
                      <a:pt x="598" y="182"/>
                    </a:lnTo>
                    <a:lnTo>
                      <a:pt x="564" y="187"/>
                    </a:lnTo>
                    <a:lnTo>
                      <a:pt x="525" y="191"/>
                    </a:lnTo>
                    <a:lnTo>
                      <a:pt x="483" y="194"/>
                    </a:lnTo>
                    <a:lnTo>
                      <a:pt x="439" y="195"/>
                    </a:lnTo>
                    <a:lnTo>
                      <a:pt x="370" y="196"/>
                    </a:lnTo>
                    <a:lnTo>
                      <a:pt x="370" y="196"/>
                    </a:ln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18"/>
              <p:cNvSpPr>
                <a:spLocks/>
              </p:cNvSpPr>
              <p:nvPr/>
            </p:nvSpPr>
            <p:spPr bwMode="auto">
              <a:xfrm>
                <a:off x="2470151" y="6061075"/>
                <a:ext cx="361950" cy="279400"/>
              </a:xfrm>
              <a:custGeom>
                <a:avLst/>
                <a:gdLst>
                  <a:gd name="T0" fmla="*/ 82 w 228"/>
                  <a:gd name="T1" fmla="*/ 170 h 176"/>
                  <a:gd name="T2" fmla="*/ 82 w 228"/>
                  <a:gd name="T3" fmla="*/ 170 h 176"/>
                  <a:gd name="T4" fmla="*/ 73 w 228"/>
                  <a:gd name="T5" fmla="*/ 149 h 176"/>
                  <a:gd name="T6" fmla="*/ 65 w 228"/>
                  <a:gd name="T7" fmla="*/ 130 h 176"/>
                  <a:gd name="T8" fmla="*/ 52 w 228"/>
                  <a:gd name="T9" fmla="*/ 109 h 176"/>
                  <a:gd name="T10" fmla="*/ 34 w 228"/>
                  <a:gd name="T11" fmla="*/ 80 h 176"/>
                  <a:gd name="T12" fmla="*/ 34 w 228"/>
                  <a:gd name="T13" fmla="*/ 80 h 176"/>
                  <a:gd name="T14" fmla="*/ 25 w 228"/>
                  <a:gd name="T15" fmla="*/ 64 h 176"/>
                  <a:gd name="T16" fmla="*/ 15 w 228"/>
                  <a:gd name="T17" fmla="*/ 46 h 176"/>
                  <a:gd name="T18" fmla="*/ 0 w 228"/>
                  <a:gd name="T19" fmla="*/ 10 h 176"/>
                  <a:gd name="T20" fmla="*/ 225 w 228"/>
                  <a:gd name="T21" fmla="*/ 0 h 176"/>
                  <a:gd name="T22" fmla="*/ 225 w 228"/>
                  <a:gd name="T23" fmla="*/ 0 h 176"/>
                  <a:gd name="T24" fmla="*/ 228 w 228"/>
                  <a:gd name="T25" fmla="*/ 41 h 176"/>
                  <a:gd name="T26" fmla="*/ 228 w 228"/>
                  <a:gd name="T27" fmla="*/ 80 h 176"/>
                  <a:gd name="T28" fmla="*/ 228 w 228"/>
                  <a:gd name="T29" fmla="*/ 80 h 176"/>
                  <a:gd name="T30" fmla="*/ 226 w 228"/>
                  <a:gd name="T31" fmla="*/ 110 h 176"/>
                  <a:gd name="T32" fmla="*/ 224 w 228"/>
                  <a:gd name="T33" fmla="*/ 133 h 176"/>
                  <a:gd name="T34" fmla="*/ 224 w 228"/>
                  <a:gd name="T35" fmla="*/ 152 h 176"/>
                  <a:gd name="T36" fmla="*/ 224 w 228"/>
                  <a:gd name="T37" fmla="*/ 162 h 176"/>
                  <a:gd name="T38" fmla="*/ 226 w 228"/>
                  <a:gd name="T39" fmla="*/ 172 h 176"/>
                  <a:gd name="T40" fmla="*/ 226 w 228"/>
                  <a:gd name="T41" fmla="*/ 172 h 176"/>
                  <a:gd name="T42" fmla="*/ 226 w 228"/>
                  <a:gd name="T43" fmla="*/ 176 h 176"/>
                  <a:gd name="T44" fmla="*/ 226 w 228"/>
                  <a:gd name="T45" fmla="*/ 176 h 176"/>
                  <a:gd name="T46" fmla="*/ 157 w 228"/>
                  <a:gd name="T47" fmla="*/ 175 h 176"/>
                  <a:gd name="T48" fmla="*/ 118 w 228"/>
                  <a:gd name="T49" fmla="*/ 172 h 176"/>
                  <a:gd name="T50" fmla="*/ 82 w 228"/>
                  <a:gd name="T51" fmla="*/ 170 h 176"/>
                  <a:gd name="T52" fmla="*/ 82 w 228"/>
                  <a:gd name="T53" fmla="*/ 17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176">
                    <a:moveTo>
                      <a:pt x="82" y="170"/>
                    </a:moveTo>
                    <a:lnTo>
                      <a:pt x="82" y="170"/>
                    </a:lnTo>
                    <a:lnTo>
                      <a:pt x="73" y="149"/>
                    </a:lnTo>
                    <a:lnTo>
                      <a:pt x="65" y="130"/>
                    </a:lnTo>
                    <a:lnTo>
                      <a:pt x="52" y="109"/>
                    </a:lnTo>
                    <a:lnTo>
                      <a:pt x="34" y="80"/>
                    </a:lnTo>
                    <a:lnTo>
                      <a:pt x="34" y="80"/>
                    </a:lnTo>
                    <a:lnTo>
                      <a:pt x="25" y="64"/>
                    </a:lnTo>
                    <a:lnTo>
                      <a:pt x="15" y="46"/>
                    </a:lnTo>
                    <a:lnTo>
                      <a:pt x="0" y="10"/>
                    </a:lnTo>
                    <a:lnTo>
                      <a:pt x="225" y="0"/>
                    </a:lnTo>
                    <a:lnTo>
                      <a:pt x="225" y="0"/>
                    </a:lnTo>
                    <a:lnTo>
                      <a:pt x="228" y="41"/>
                    </a:lnTo>
                    <a:lnTo>
                      <a:pt x="228" y="80"/>
                    </a:lnTo>
                    <a:lnTo>
                      <a:pt x="228" y="80"/>
                    </a:lnTo>
                    <a:lnTo>
                      <a:pt x="226" y="110"/>
                    </a:lnTo>
                    <a:lnTo>
                      <a:pt x="224" y="133"/>
                    </a:lnTo>
                    <a:lnTo>
                      <a:pt x="224" y="152"/>
                    </a:lnTo>
                    <a:lnTo>
                      <a:pt x="224" y="162"/>
                    </a:lnTo>
                    <a:lnTo>
                      <a:pt x="226" y="172"/>
                    </a:lnTo>
                    <a:lnTo>
                      <a:pt x="226" y="172"/>
                    </a:lnTo>
                    <a:lnTo>
                      <a:pt x="226" y="176"/>
                    </a:lnTo>
                    <a:lnTo>
                      <a:pt x="226" y="176"/>
                    </a:lnTo>
                    <a:lnTo>
                      <a:pt x="157" y="175"/>
                    </a:lnTo>
                    <a:lnTo>
                      <a:pt x="118" y="172"/>
                    </a:lnTo>
                    <a:lnTo>
                      <a:pt x="82" y="170"/>
                    </a:lnTo>
                    <a:lnTo>
                      <a:pt x="82" y="170"/>
                    </a:lnTo>
                    <a:close/>
                  </a:path>
                </a:pathLst>
              </a:custGeom>
              <a:solidFill>
                <a:srgbClr val="9393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19"/>
              <p:cNvSpPr>
                <a:spLocks/>
              </p:cNvSpPr>
              <p:nvPr/>
            </p:nvSpPr>
            <p:spPr bwMode="auto">
              <a:xfrm>
                <a:off x="3044826" y="5083175"/>
                <a:ext cx="512763" cy="271463"/>
              </a:xfrm>
              <a:custGeom>
                <a:avLst/>
                <a:gdLst>
                  <a:gd name="T0" fmla="*/ 0 w 323"/>
                  <a:gd name="T1" fmla="*/ 0 h 171"/>
                  <a:gd name="T2" fmla="*/ 323 w 323"/>
                  <a:gd name="T3" fmla="*/ 0 h 171"/>
                  <a:gd name="T4" fmla="*/ 306 w 323"/>
                  <a:gd name="T5" fmla="*/ 140 h 171"/>
                  <a:gd name="T6" fmla="*/ 306 w 323"/>
                  <a:gd name="T7" fmla="*/ 140 h 171"/>
                  <a:gd name="T8" fmla="*/ 305 w 323"/>
                  <a:gd name="T9" fmla="*/ 147 h 171"/>
                  <a:gd name="T10" fmla="*/ 302 w 323"/>
                  <a:gd name="T11" fmla="*/ 152 h 171"/>
                  <a:gd name="T12" fmla="*/ 296 w 323"/>
                  <a:gd name="T13" fmla="*/ 157 h 171"/>
                  <a:gd name="T14" fmla="*/ 291 w 323"/>
                  <a:gd name="T15" fmla="*/ 161 h 171"/>
                  <a:gd name="T16" fmla="*/ 286 w 323"/>
                  <a:gd name="T17" fmla="*/ 164 h 171"/>
                  <a:gd name="T18" fmla="*/ 279 w 323"/>
                  <a:gd name="T19" fmla="*/ 167 h 171"/>
                  <a:gd name="T20" fmla="*/ 272 w 323"/>
                  <a:gd name="T21" fmla="*/ 168 h 171"/>
                  <a:gd name="T22" fmla="*/ 267 w 323"/>
                  <a:gd name="T23" fmla="*/ 168 h 171"/>
                  <a:gd name="T24" fmla="*/ 0 w 323"/>
                  <a:gd name="T25" fmla="*/ 171 h 171"/>
                  <a:gd name="T26" fmla="*/ 0 w 323"/>
                  <a:gd name="T2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171">
                    <a:moveTo>
                      <a:pt x="0" y="0"/>
                    </a:moveTo>
                    <a:lnTo>
                      <a:pt x="323" y="0"/>
                    </a:lnTo>
                    <a:lnTo>
                      <a:pt x="306" y="140"/>
                    </a:lnTo>
                    <a:lnTo>
                      <a:pt x="306" y="140"/>
                    </a:lnTo>
                    <a:lnTo>
                      <a:pt x="305" y="147"/>
                    </a:lnTo>
                    <a:lnTo>
                      <a:pt x="302" y="152"/>
                    </a:lnTo>
                    <a:lnTo>
                      <a:pt x="296" y="157"/>
                    </a:lnTo>
                    <a:lnTo>
                      <a:pt x="291" y="161"/>
                    </a:lnTo>
                    <a:lnTo>
                      <a:pt x="286" y="164"/>
                    </a:lnTo>
                    <a:lnTo>
                      <a:pt x="279" y="167"/>
                    </a:lnTo>
                    <a:lnTo>
                      <a:pt x="272" y="168"/>
                    </a:lnTo>
                    <a:lnTo>
                      <a:pt x="267" y="168"/>
                    </a:lnTo>
                    <a:lnTo>
                      <a:pt x="0" y="171"/>
                    </a:lnTo>
                    <a:lnTo>
                      <a:pt x="0" y="0"/>
                    </a:lnTo>
                    <a:close/>
                  </a:path>
                </a:pathLst>
              </a:custGeom>
              <a:solidFill>
                <a:srgbClr val="9393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20"/>
              <p:cNvSpPr>
                <a:spLocks/>
              </p:cNvSpPr>
              <p:nvPr/>
            </p:nvSpPr>
            <p:spPr bwMode="auto">
              <a:xfrm>
                <a:off x="3049588" y="5083175"/>
                <a:ext cx="508000" cy="269875"/>
              </a:xfrm>
              <a:custGeom>
                <a:avLst/>
                <a:gdLst>
                  <a:gd name="T0" fmla="*/ 0 w 320"/>
                  <a:gd name="T1" fmla="*/ 0 h 170"/>
                  <a:gd name="T2" fmla="*/ 0 w 320"/>
                  <a:gd name="T3" fmla="*/ 0 h 170"/>
                  <a:gd name="T4" fmla="*/ 320 w 320"/>
                  <a:gd name="T5" fmla="*/ 0 h 170"/>
                  <a:gd name="T6" fmla="*/ 320 w 320"/>
                  <a:gd name="T7" fmla="*/ 0 h 170"/>
                  <a:gd name="T8" fmla="*/ 303 w 320"/>
                  <a:gd name="T9" fmla="*/ 140 h 170"/>
                  <a:gd name="T10" fmla="*/ 303 w 320"/>
                  <a:gd name="T11" fmla="*/ 140 h 170"/>
                  <a:gd name="T12" fmla="*/ 302 w 320"/>
                  <a:gd name="T13" fmla="*/ 147 h 170"/>
                  <a:gd name="T14" fmla="*/ 299 w 320"/>
                  <a:gd name="T15" fmla="*/ 152 h 170"/>
                  <a:gd name="T16" fmla="*/ 293 w 320"/>
                  <a:gd name="T17" fmla="*/ 157 h 170"/>
                  <a:gd name="T18" fmla="*/ 288 w 320"/>
                  <a:gd name="T19" fmla="*/ 161 h 170"/>
                  <a:gd name="T20" fmla="*/ 283 w 320"/>
                  <a:gd name="T21" fmla="*/ 164 h 170"/>
                  <a:gd name="T22" fmla="*/ 276 w 320"/>
                  <a:gd name="T23" fmla="*/ 167 h 170"/>
                  <a:gd name="T24" fmla="*/ 269 w 320"/>
                  <a:gd name="T25" fmla="*/ 168 h 170"/>
                  <a:gd name="T26" fmla="*/ 264 w 320"/>
                  <a:gd name="T27" fmla="*/ 168 h 170"/>
                  <a:gd name="T28" fmla="*/ 264 w 320"/>
                  <a:gd name="T29" fmla="*/ 168 h 170"/>
                  <a:gd name="T30" fmla="*/ 1 w 320"/>
                  <a:gd name="T31" fmla="*/ 170 h 170"/>
                  <a:gd name="T32" fmla="*/ 1 w 320"/>
                  <a:gd name="T33" fmla="*/ 170 h 170"/>
                  <a:gd name="T34" fmla="*/ 0 w 320"/>
                  <a:gd name="T35" fmla="*/ 0 h 170"/>
                  <a:gd name="T36" fmla="*/ 0 w 320"/>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0" h="170">
                    <a:moveTo>
                      <a:pt x="0" y="0"/>
                    </a:moveTo>
                    <a:lnTo>
                      <a:pt x="0" y="0"/>
                    </a:lnTo>
                    <a:lnTo>
                      <a:pt x="320" y="0"/>
                    </a:lnTo>
                    <a:lnTo>
                      <a:pt x="320" y="0"/>
                    </a:lnTo>
                    <a:lnTo>
                      <a:pt x="303" y="140"/>
                    </a:lnTo>
                    <a:lnTo>
                      <a:pt x="303" y="140"/>
                    </a:lnTo>
                    <a:lnTo>
                      <a:pt x="302" y="147"/>
                    </a:lnTo>
                    <a:lnTo>
                      <a:pt x="299" y="152"/>
                    </a:lnTo>
                    <a:lnTo>
                      <a:pt x="293" y="157"/>
                    </a:lnTo>
                    <a:lnTo>
                      <a:pt x="288" y="161"/>
                    </a:lnTo>
                    <a:lnTo>
                      <a:pt x="283" y="164"/>
                    </a:lnTo>
                    <a:lnTo>
                      <a:pt x="276" y="167"/>
                    </a:lnTo>
                    <a:lnTo>
                      <a:pt x="269" y="168"/>
                    </a:lnTo>
                    <a:lnTo>
                      <a:pt x="264" y="168"/>
                    </a:lnTo>
                    <a:lnTo>
                      <a:pt x="264" y="168"/>
                    </a:lnTo>
                    <a:lnTo>
                      <a:pt x="1" y="170"/>
                    </a:lnTo>
                    <a:lnTo>
                      <a:pt x="1" y="170"/>
                    </a:lnTo>
                    <a:lnTo>
                      <a:pt x="0" y="0"/>
                    </a:lnTo>
                    <a:lnTo>
                      <a:pt x="0" y="0"/>
                    </a:lnTo>
                    <a:close/>
                  </a:path>
                </a:pathLst>
              </a:custGeom>
              <a:solidFill>
                <a:srgbClr val="9494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21"/>
              <p:cNvSpPr>
                <a:spLocks/>
              </p:cNvSpPr>
              <p:nvPr/>
            </p:nvSpPr>
            <p:spPr bwMode="auto">
              <a:xfrm>
                <a:off x="3055938" y="5083175"/>
                <a:ext cx="501650" cy="269875"/>
              </a:xfrm>
              <a:custGeom>
                <a:avLst/>
                <a:gdLst>
                  <a:gd name="T0" fmla="*/ 0 w 316"/>
                  <a:gd name="T1" fmla="*/ 0 h 170"/>
                  <a:gd name="T2" fmla="*/ 0 w 316"/>
                  <a:gd name="T3" fmla="*/ 0 h 170"/>
                  <a:gd name="T4" fmla="*/ 316 w 316"/>
                  <a:gd name="T5" fmla="*/ 0 h 170"/>
                  <a:gd name="T6" fmla="*/ 316 w 316"/>
                  <a:gd name="T7" fmla="*/ 0 h 170"/>
                  <a:gd name="T8" fmla="*/ 299 w 316"/>
                  <a:gd name="T9" fmla="*/ 140 h 170"/>
                  <a:gd name="T10" fmla="*/ 299 w 316"/>
                  <a:gd name="T11" fmla="*/ 140 h 170"/>
                  <a:gd name="T12" fmla="*/ 298 w 316"/>
                  <a:gd name="T13" fmla="*/ 147 h 170"/>
                  <a:gd name="T14" fmla="*/ 295 w 316"/>
                  <a:gd name="T15" fmla="*/ 152 h 170"/>
                  <a:gd name="T16" fmla="*/ 289 w 316"/>
                  <a:gd name="T17" fmla="*/ 156 h 170"/>
                  <a:gd name="T18" fmla="*/ 284 w 316"/>
                  <a:gd name="T19" fmla="*/ 160 h 170"/>
                  <a:gd name="T20" fmla="*/ 279 w 316"/>
                  <a:gd name="T21" fmla="*/ 164 h 170"/>
                  <a:gd name="T22" fmla="*/ 272 w 316"/>
                  <a:gd name="T23" fmla="*/ 167 h 170"/>
                  <a:gd name="T24" fmla="*/ 266 w 316"/>
                  <a:gd name="T25" fmla="*/ 168 h 170"/>
                  <a:gd name="T26" fmla="*/ 260 w 316"/>
                  <a:gd name="T27" fmla="*/ 168 h 170"/>
                  <a:gd name="T28" fmla="*/ 260 w 316"/>
                  <a:gd name="T29" fmla="*/ 168 h 170"/>
                  <a:gd name="T30" fmla="*/ 1 w 316"/>
                  <a:gd name="T31" fmla="*/ 170 h 170"/>
                  <a:gd name="T32" fmla="*/ 1 w 316"/>
                  <a:gd name="T33" fmla="*/ 170 h 170"/>
                  <a:gd name="T34" fmla="*/ 0 w 316"/>
                  <a:gd name="T35" fmla="*/ 0 h 170"/>
                  <a:gd name="T36" fmla="*/ 0 w 316"/>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6" h="170">
                    <a:moveTo>
                      <a:pt x="0" y="0"/>
                    </a:moveTo>
                    <a:lnTo>
                      <a:pt x="0" y="0"/>
                    </a:lnTo>
                    <a:lnTo>
                      <a:pt x="316" y="0"/>
                    </a:lnTo>
                    <a:lnTo>
                      <a:pt x="316" y="0"/>
                    </a:lnTo>
                    <a:lnTo>
                      <a:pt x="299" y="140"/>
                    </a:lnTo>
                    <a:lnTo>
                      <a:pt x="299" y="140"/>
                    </a:lnTo>
                    <a:lnTo>
                      <a:pt x="298" y="147"/>
                    </a:lnTo>
                    <a:lnTo>
                      <a:pt x="295" y="152"/>
                    </a:lnTo>
                    <a:lnTo>
                      <a:pt x="289" y="156"/>
                    </a:lnTo>
                    <a:lnTo>
                      <a:pt x="284" y="160"/>
                    </a:lnTo>
                    <a:lnTo>
                      <a:pt x="279" y="164"/>
                    </a:lnTo>
                    <a:lnTo>
                      <a:pt x="272" y="167"/>
                    </a:lnTo>
                    <a:lnTo>
                      <a:pt x="266" y="168"/>
                    </a:lnTo>
                    <a:lnTo>
                      <a:pt x="260" y="168"/>
                    </a:lnTo>
                    <a:lnTo>
                      <a:pt x="260" y="168"/>
                    </a:lnTo>
                    <a:lnTo>
                      <a:pt x="1" y="170"/>
                    </a:lnTo>
                    <a:lnTo>
                      <a:pt x="1" y="170"/>
                    </a:lnTo>
                    <a:lnTo>
                      <a:pt x="0" y="0"/>
                    </a:lnTo>
                    <a:lnTo>
                      <a:pt x="0" y="0"/>
                    </a:lnTo>
                    <a:close/>
                  </a:path>
                </a:pathLst>
              </a:custGeom>
              <a:solidFill>
                <a:srgbClr val="9494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22"/>
              <p:cNvSpPr>
                <a:spLocks/>
              </p:cNvSpPr>
              <p:nvPr/>
            </p:nvSpPr>
            <p:spPr bwMode="auto">
              <a:xfrm>
                <a:off x="3062288" y="5083175"/>
                <a:ext cx="495300" cy="266700"/>
              </a:xfrm>
              <a:custGeom>
                <a:avLst/>
                <a:gdLst>
                  <a:gd name="T0" fmla="*/ 0 w 312"/>
                  <a:gd name="T1" fmla="*/ 0 h 168"/>
                  <a:gd name="T2" fmla="*/ 0 w 312"/>
                  <a:gd name="T3" fmla="*/ 0 h 168"/>
                  <a:gd name="T4" fmla="*/ 312 w 312"/>
                  <a:gd name="T5" fmla="*/ 0 h 168"/>
                  <a:gd name="T6" fmla="*/ 312 w 312"/>
                  <a:gd name="T7" fmla="*/ 0 h 168"/>
                  <a:gd name="T8" fmla="*/ 295 w 312"/>
                  <a:gd name="T9" fmla="*/ 140 h 168"/>
                  <a:gd name="T10" fmla="*/ 295 w 312"/>
                  <a:gd name="T11" fmla="*/ 140 h 168"/>
                  <a:gd name="T12" fmla="*/ 294 w 312"/>
                  <a:gd name="T13" fmla="*/ 147 h 168"/>
                  <a:gd name="T14" fmla="*/ 291 w 312"/>
                  <a:gd name="T15" fmla="*/ 152 h 168"/>
                  <a:gd name="T16" fmla="*/ 285 w 312"/>
                  <a:gd name="T17" fmla="*/ 156 h 168"/>
                  <a:gd name="T18" fmla="*/ 280 w 312"/>
                  <a:gd name="T19" fmla="*/ 160 h 168"/>
                  <a:gd name="T20" fmla="*/ 275 w 312"/>
                  <a:gd name="T21" fmla="*/ 164 h 168"/>
                  <a:gd name="T22" fmla="*/ 269 w 312"/>
                  <a:gd name="T23" fmla="*/ 167 h 168"/>
                  <a:gd name="T24" fmla="*/ 262 w 312"/>
                  <a:gd name="T25" fmla="*/ 168 h 168"/>
                  <a:gd name="T26" fmla="*/ 257 w 312"/>
                  <a:gd name="T27" fmla="*/ 168 h 168"/>
                  <a:gd name="T28" fmla="*/ 257 w 312"/>
                  <a:gd name="T29" fmla="*/ 168 h 168"/>
                  <a:gd name="T30" fmla="*/ 0 w 312"/>
                  <a:gd name="T31" fmla="*/ 168 h 168"/>
                  <a:gd name="T32" fmla="*/ 0 w 312"/>
                  <a:gd name="T33" fmla="*/ 168 h 168"/>
                  <a:gd name="T34" fmla="*/ 0 w 312"/>
                  <a:gd name="T35" fmla="*/ 0 h 168"/>
                  <a:gd name="T36" fmla="*/ 0 w 31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2" h="168">
                    <a:moveTo>
                      <a:pt x="0" y="0"/>
                    </a:moveTo>
                    <a:lnTo>
                      <a:pt x="0" y="0"/>
                    </a:lnTo>
                    <a:lnTo>
                      <a:pt x="312" y="0"/>
                    </a:lnTo>
                    <a:lnTo>
                      <a:pt x="312" y="0"/>
                    </a:lnTo>
                    <a:lnTo>
                      <a:pt x="295" y="140"/>
                    </a:lnTo>
                    <a:lnTo>
                      <a:pt x="295" y="140"/>
                    </a:lnTo>
                    <a:lnTo>
                      <a:pt x="294" y="147"/>
                    </a:lnTo>
                    <a:lnTo>
                      <a:pt x="291" y="152"/>
                    </a:lnTo>
                    <a:lnTo>
                      <a:pt x="285" y="156"/>
                    </a:lnTo>
                    <a:lnTo>
                      <a:pt x="280" y="160"/>
                    </a:lnTo>
                    <a:lnTo>
                      <a:pt x="275" y="164"/>
                    </a:lnTo>
                    <a:lnTo>
                      <a:pt x="269" y="167"/>
                    </a:lnTo>
                    <a:lnTo>
                      <a:pt x="262" y="168"/>
                    </a:lnTo>
                    <a:lnTo>
                      <a:pt x="257" y="168"/>
                    </a:lnTo>
                    <a:lnTo>
                      <a:pt x="257" y="168"/>
                    </a:lnTo>
                    <a:lnTo>
                      <a:pt x="0" y="168"/>
                    </a:lnTo>
                    <a:lnTo>
                      <a:pt x="0" y="168"/>
                    </a:lnTo>
                    <a:lnTo>
                      <a:pt x="0" y="0"/>
                    </a:lnTo>
                    <a:lnTo>
                      <a:pt x="0" y="0"/>
                    </a:lnTo>
                    <a:close/>
                  </a:path>
                </a:pathLst>
              </a:custGeom>
              <a:solidFill>
                <a:srgbClr val="9595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23"/>
              <p:cNvSpPr>
                <a:spLocks/>
              </p:cNvSpPr>
              <p:nvPr/>
            </p:nvSpPr>
            <p:spPr bwMode="auto">
              <a:xfrm>
                <a:off x="3068638" y="5083175"/>
                <a:ext cx="488950" cy="266700"/>
              </a:xfrm>
              <a:custGeom>
                <a:avLst/>
                <a:gdLst>
                  <a:gd name="T0" fmla="*/ 0 w 308"/>
                  <a:gd name="T1" fmla="*/ 0 h 168"/>
                  <a:gd name="T2" fmla="*/ 0 w 308"/>
                  <a:gd name="T3" fmla="*/ 0 h 168"/>
                  <a:gd name="T4" fmla="*/ 308 w 308"/>
                  <a:gd name="T5" fmla="*/ 0 h 168"/>
                  <a:gd name="T6" fmla="*/ 308 w 308"/>
                  <a:gd name="T7" fmla="*/ 0 h 168"/>
                  <a:gd name="T8" fmla="*/ 291 w 308"/>
                  <a:gd name="T9" fmla="*/ 140 h 168"/>
                  <a:gd name="T10" fmla="*/ 291 w 308"/>
                  <a:gd name="T11" fmla="*/ 140 h 168"/>
                  <a:gd name="T12" fmla="*/ 290 w 308"/>
                  <a:gd name="T13" fmla="*/ 147 h 168"/>
                  <a:gd name="T14" fmla="*/ 287 w 308"/>
                  <a:gd name="T15" fmla="*/ 152 h 168"/>
                  <a:gd name="T16" fmla="*/ 281 w 308"/>
                  <a:gd name="T17" fmla="*/ 156 h 168"/>
                  <a:gd name="T18" fmla="*/ 277 w 308"/>
                  <a:gd name="T19" fmla="*/ 160 h 168"/>
                  <a:gd name="T20" fmla="*/ 271 w 308"/>
                  <a:gd name="T21" fmla="*/ 164 h 168"/>
                  <a:gd name="T22" fmla="*/ 265 w 308"/>
                  <a:gd name="T23" fmla="*/ 166 h 168"/>
                  <a:gd name="T24" fmla="*/ 258 w 308"/>
                  <a:gd name="T25" fmla="*/ 168 h 168"/>
                  <a:gd name="T26" fmla="*/ 253 w 308"/>
                  <a:gd name="T27" fmla="*/ 168 h 168"/>
                  <a:gd name="T28" fmla="*/ 253 w 308"/>
                  <a:gd name="T29" fmla="*/ 168 h 168"/>
                  <a:gd name="T30" fmla="*/ 0 w 308"/>
                  <a:gd name="T31" fmla="*/ 167 h 168"/>
                  <a:gd name="T32" fmla="*/ 0 w 308"/>
                  <a:gd name="T33" fmla="*/ 167 h 168"/>
                  <a:gd name="T34" fmla="*/ 0 w 308"/>
                  <a:gd name="T35" fmla="*/ 0 h 168"/>
                  <a:gd name="T36" fmla="*/ 0 w 308"/>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8" h="168">
                    <a:moveTo>
                      <a:pt x="0" y="0"/>
                    </a:moveTo>
                    <a:lnTo>
                      <a:pt x="0" y="0"/>
                    </a:lnTo>
                    <a:lnTo>
                      <a:pt x="308" y="0"/>
                    </a:lnTo>
                    <a:lnTo>
                      <a:pt x="308" y="0"/>
                    </a:lnTo>
                    <a:lnTo>
                      <a:pt x="291" y="140"/>
                    </a:lnTo>
                    <a:lnTo>
                      <a:pt x="291" y="140"/>
                    </a:lnTo>
                    <a:lnTo>
                      <a:pt x="290" y="147"/>
                    </a:lnTo>
                    <a:lnTo>
                      <a:pt x="287" y="152"/>
                    </a:lnTo>
                    <a:lnTo>
                      <a:pt x="281" y="156"/>
                    </a:lnTo>
                    <a:lnTo>
                      <a:pt x="277" y="160"/>
                    </a:lnTo>
                    <a:lnTo>
                      <a:pt x="271" y="164"/>
                    </a:lnTo>
                    <a:lnTo>
                      <a:pt x="265" y="166"/>
                    </a:lnTo>
                    <a:lnTo>
                      <a:pt x="258" y="168"/>
                    </a:lnTo>
                    <a:lnTo>
                      <a:pt x="253" y="168"/>
                    </a:lnTo>
                    <a:lnTo>
                      <a:pt x="253" y="168"/>
                    </a:lnTo>
                    <a:lnTo>
                      <a:pt x="0" y="167"/>
                    </a:lnTo>
                    <a:lnTo>
                      <a:pt x="0" y="167"/>
                    </a:lnTo>
                    <a:lnTo>
                      <a:pt x="0" y="0"/>
                    </a:lnTo>
                    <a:lnTo>
                      <a:pt x="0" y="0"/>
                    </a:lnTo>
                    <a:close/>
                  </a:path>
                </a:pathLst>
              </a:custGeom>
              <a:solidFill>
                <a:srgbClr val="9595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24"/>
              <p:cNvSpPr>
                <a:spLocks/>
              </p:cNvSpPr>
              <p:nvPr/>
            </p:nvSpPr>
            <p:spPr bwMode="auto">
              <a:xfrm>
                <a:off x="3074988" y="5083175"/>
                <a:ext cx="482600" cy="266700"/>
              </a:xfrm>
              <a:custGeom>
                <a:avLst/>
                <a:gdLst>
                  <a:gd name="T0" fmla="*/ 0 w 304"/>
                  <a:gd name="T1" fmla="*/ 0 h 168"/>
                  <a:gd name="T2" fmla="*/ 0 w 304"/>
                  <a:gd name="T3" fmla="*/ 0 h 168"/>
                  <a:gd name="T4" fmla="*/ 304 w 304"/>
                  <a:gd name="T5" fmla="*/ 0 h 168"/>
                  <a:gd name="T6" fmla="*/ 304 w 304"/>
                  <a:gd name="T7" fmla="*/ 0 h 168"/>
                  <a:gd name="T8" fmla="*/ 287 w 304"/>
                  <a:gd name="T9" fmla="*/ 140 h 168"/>
                  <a:gd name="T10" fmla="*/ 287 w 304"/>
                  <a:gd name="T11" fmla="*/ 140 h 168"/>
                  <a:gd name="T12" fmla="*/ 286 w 304"/>
                  <a:gd name="T13" fmla="*/ 147 h 168"/>
                  <a:gd name="T14" fmla="*/ 283 w 304"/>
                  <a:gd name="T15" fmla="*/ 152 h 168"/>
                  <a:gd name="T16" fmla="*/ 279 w 304"/>
                  <a:gd name="T17" fmla="*/ 156 h 168"/>
                  <a:gd name="T18" fmla="*/ 273 w 304"/>
                  <a:gd name="T19" fmla="*/ 160 h 168"/>
                  <a:gd name="T20" fmla="*/ 267 w 304"/>
                  <a:gd name="T21" fmla="*/ 164 h 168"/>
                  <a:gd name="T22" fmla="*/ 261 w 304"/>
                  <a:gd name="T23" fmla="*/ 166 h 168"/>
                  <a:gd name="T24" fmla="*/ 254 w 304"/>
                  <a:gd name="T25" fmla="*/ 167 h 168"/>
                  <a:gd name="T26" fmla="*/ 249 w 304"/>
                  <a:gd name="T27" fmla="*/ 168 h 168"/>
                  <a:gd name="T28" fmla="*/ 249 w 304"/>
                  <a:gd name="T29" fmla="*/ 168 h 168"/>
                  <a:gd name="T30" fmla="*/ 0 w 304"/>
                  <a:gd name="T31" fmla="*/ 166 h 168"/>
                  <a:gd name="T32" fmla="*/ 0 w 304"/>
                  <a:gd name="T33" fmla="*/ 166 h 168"/>
                  <a:gd name="T34" fmla="*/ 0 w 304"/>
                  <a:gd name="T35" fmla="*/ 0 h 168"/>
                  <a:gd name="T36" fmla="*/ 0 w 304"/>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4" h="168">
                    <a:moveTo>
                      <a:pt x="0" y="0"/>
                    </a:moveTo>
                    <a:lnTo>
                      <a:pt x="0" y="0"/>
                    </a:lnTo>
                    <a:lnTo>
                      <a:pt x="304" y="0"/>
                    </a:lnTo>
                    <a:lnTo>
                      <a:pt x="304" y="0"/>
                    </a:lnTo>
                    <a:lnTo>
                      <a:pt x="287" y="140"/>
                    </a:lnTo>
                    <a:lnTo>
                      <a:pt x="287" y="140"/>
                    </a:lnTo>
                    <a:lnTo>
                      <a:pt x="286" y="147"/>
                    </a:lnTo>
                    <a:lnTo>
                      <a:pt x="283" y="152"/>
                    </a:lnTo>
                    <a:lnTo>
                      <a:pt x="279" y="156"/>
                    </a:lnTo>
                    <a:lnTo>
                      <a:pt x="273" y="160"/>
                    </a:lnTo>
                    <a:lnTo>
                      <a:pt x="267" y="164"/>
                    </a:lnTo>
                    <a:lnTo>
                      <a:pt x="261" y="166"/>
                    </a:lnTo>
                    <a:lnTo>
                      <a:pt x="254" y="167"/>
                    </a:lnTo>
                    <a:lnTo>
                      <a:pt x="249" y="168"/>
                    </a:lnTo>
                    <a:lnTo>
                      <a:pt x="249" y="168"/>
                    </a:lnTo>
                    <a:lnTo>
                      <a:pt x="0" y="166"/>
                    </a:lnTo>
                    <a:lnTo>
                      <a:pt x="0" y="166"/>
                    </a:lnTo>
                    <a:lnTo>
                      <a:pt x="0" y="0"/>
                    </a:lnTo>
                    <a:lnTo>
                      <a:pt x="0" y="0"/>
                    </a:lnTo>
                    <a:close/>
                  </a:path>
                </a:pathLst>
              </a:custGeom>
              <a:solidFill>
                <a:srgbClr val="9696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25"/>
              <p:cNvSpPr>
                <a:spLocks/>
              </p:cNvSpPr>
              <p:nvPr/>
            </p:nvSpPr>
            <p:spPr bwMode="auto">
              <a:xfrm>
                <a:off x="3081338" y="5083175"/>
                <a:ext cx="476250" cy="266700"/>
              </a:xfrm>
              <a:custGeom>
                <a:avLst/>
                <a:gdLst>
                  <a:gd name="T0" fmla="*/ 0 w 300"/>
                  <a:gd name="T1" fmla="*/ 0 h 168"/>
                  <a:gd name="T2" fmla="*/ 0 w 300"/>
                  <a:gd name="T3" fmla="*/ 0 h 168"/>
                  <a:gd name="T4" fmla="*/ 300 w 300"/>
                  <a:gd name="T5" fmla="*/ 0 h 168"/>
                  <a:gd name="T6" fmla="*/ 300 w 300"/>
                  <a:gd name="T7" fmla="*/ 0 h 168"/>
                  <a:gd name="T8" fmla="*/ 283 w 300"/>
                  <a:gd name="T9" fmla="*/ 140 h 168"/>
                  <a:gd name="T10" fmla="*/ 283 w 300"/>
                  <a:gd name="T11" fmla="*/ 140 h 168"/>
                  <a:gd name="T12" fmla="*/ 282 w 300"/>
                  <a:gd name="T13" fmla="*/ 147 h 168"/>
                  <a:gd name="T14" fmla="*/ 279 w 300"/>
                  <a:gd name="T15" fmla="*/ 152 h 168"/>
                  <a:gd name="T16" fmla="*/ 275 w 300"/>
                  <a:gd name="T17" fmla="*/ 156 h 168"/>
                  <a:gd name="T18" fmla="*/ 269 w 300"/>
                  <a:gd name="T19" fmla="*/ 160 h 168"/>
                  <a:gd name="T20" fmla="*/ 264 w 300"/>
                  <a:gd name="T21" fmla="*/ 163 h 168"/>
                  <a:gd name="T22" fmla="*/ 257 w 300"/>
                  <a:gd name="T23" fmla="*/ 166 h 168"/>
                  <a:gd name="T24" fmla="*/ 252 w 300"/>
                  <a:gd name="T25" fmla="*/ 167 h 168"/>
                  <a:gd name="T26" fmla="*/ 245 w 300"/>
                  <a:gd name="T27" fmla="*/ 168 h 168"/>
                  <a:gd name="T28" fmla="*/ 245 w 300"/>
                  <a:gd name="T29" fmla="*/ 168 h 168"/>
                  <a:gd name="T30" fmla="*/ 0 w 300"/>
                  <a:gd name="T31" fmla="*/ 164 h 168"/>
                  <a:gd name="T32" fmla="*/ 0 w 300"/>
                  <a:gd name="T33" fmla="*/ 164 h 168"/>
                  <a:gd name="T34" fmla="*/ 0 w 300"/>
                  <a:gd name="T35" fmla="*/ 0 h 168"/>
                  <a:gd name="T36" fmla="*/ 0 w 300"/>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68">
                    <a:moveTo>
                      <a:pt x="0" y="0"/>
                    </a:moveTo>
                    <a:lnTo>
                      <a:pt x="0" y="0"/>
                    </a:lnTo>
                    <a:lnTo>
                      <a:pt x="300" y="0"/>
                    </a:lnTo>
                    <a:lnTo>
                      <a:pt x="300" y="0"/>
                    </a:lnTo>
                    <a:lnTo>
                      <a:pt x="283" y="140"/>
                    </a:lnTo>
                    <a:lnTo>
                      <a:pt x="283" y="140"/>
                    </a:lnTo>
                    <a:lnTo>
                      <a:pt x="282" y="147"/>
                    </a:lnTo>
                    <a:lnTo>
                      <a:pt x="279" y="152"/>
                    </a:lnTo>
                    <a:lnTo>
                      <a:pt x="275" y="156"/>
                    </a:lnTo>
                    <a:lnTo>
                      <a:pt x="269" y="160"/>
                    </a:lnTo>
                    <a:lnTo>
                      <a:pt x="264" y="163"/>
                    </a:lnTo>
                    <a:lnTo>
                      <a:pt x="257" y="166"/>
                    </a:lnTo>
                    <a:lnTo>
                      <a:pt x="252" y="167"/>
                    </a:lnTo>
                    <a:lnTo>
                      <a:pt x="245" y="168"/>
                    </a:lnTo>
                    <a:lnTo>
                      <a:pt x="245" y="168"/>
                    </a:lnTo>
                    <a:lnTo>
                      <a:pt x="0" y="164"/>
                    </a:lnTo>
                    <a:lnTo>
                      <a:pt x="0" y="164"/>
                    </a:lnTo>
                    <a:lnTo>
                      <a:pt x="0" y="0"/>
                    </a:lnTo>
                    <a:lnTo>
                      <a:pt x="0" y="0"/>
                    </a:lnTo>
                    <a:close/>
                  </a:path>
                </a:pathLst>
              </a:custGeom>
              <a:solidFill>
                <a:srgbClr val="97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26"/>
              <p:cNvSpPr>
                <a:spLocks/>
              </p:cNvSpPr>
              <p:nvPr/>
            </p:nvSpPr>
            <p:spPr bwMode="auto">
              <a:xfrm>
                <a:off x="3086101" y="5083175"/>
                <a:ext cx="471488" cy="266700"/>
              </a:xfrm>
              <a:custGeom>
                <a:avLst/>
                <a:gdLst>
                  <a:gd name="T0" fmla="*/ 0 w 297"/>
                  <a:gd name="T1" fmla="*/ 0 h 168"/>
                  <a:gd name="T2" fmla="*/ 0 w 297"/>
                  <a:gd name="T3" fmla="*/ 0 h 168"/>
                  <a:gd name="T4" fmla="*/ 297 w 297"/>
                  <a:gd name="T5" fmla="*/ 0 h 168"/>
                  <a:gd name="T6" fmla="*/ 297 w 297"/>
                  <a:gd name="T7" fmla="*/ 0 h 168"/>
                  <a:gd name="T8" fmla="*/ 280 w 297"/>
                  <a:gd name="T9" fmla="*/ 140 h 168"/>
                  <a:gd name="T10" fmla="*/ 280 w 297"/>
                  <a:gd name="T11" fmla="*/ 140 h 168"/>
                  <a:gd name="T12" fmla="*/ 279 w 297"/>
                  <a:gd name="T13" fmla="*/ 147 h 168"/>
                  <a:gd name="T14" fmla="*/ 276 w 297"/>
                  <a:gd name="T15" fmla="*/ 152 h 168"/>
                  <a:gd name="T16" fmla="*/ 272 w 297"/>
                  <a:gd name="T17" fmla="*/ 156 h 168"/>
                  <a:gd name="T18" fmla="*/ 266 w 297"/>
                  <a:gd name="T19" fmla="*/ 160 h 168"/>
                  <a:gd name="T20" fmla="*/ 261 w 297"/>
                  <a:gd name="T21" fmla="*/ 163 h 168"/>
                  <a:gd name="T22" fmla="*/ 254 w 297"/>
                  <a:gd name="T23" fmla="*/ 166 h 168"/>
                  <a:gd name="T24" fmla="*/ 249 w 297"/>
                  <a:gd name="T25" fmla="*/ 167 h 168"/>
                  <a:gd name="T26" fmla="*/ 243 w 297"/>
                  <a:gd name="T27" fmla="*/ 168 h 168"/>
                  <a:gd name="T28" fmla="*/ 243 w 297"/>
                  <a:gd name="T29" fmla="*/ 168 h 168"/>
                  <a:gd name="T30" fmla="*/ 1 w 297"/>
                  <a:gd name="T31" fmla="*/ 163 h 168"/>
                  <a:gd name="T32" fmla="*/ 1 w 297"/>
                  <a:gd name="T33" fmla="*/ 163 h 168"/>
                  <a:gd name="T34" fmla="*/ 0 w 297"/>
                  <a:gd name="T35" fmla="*/ 0 h 168"/>
                  <a:gd name="T36" fmla="*/ 0 w 297"/>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7" h="168">
                    <a:moveTo>
                      <a:pt x="0" y="0"/>
                    </a:moveTo>
                    <a:lnTo>
                      <a:pt x="0" y="0"/>
                    </a:lnTo>
                    <a:lnTo>
                      <a:pt x="297" y="0"/>
                    </a:lnTo>
                    <a:lnTo>
                      <a:pt x="297" y="0"/>
                    </a:lnTo>
                    <a:lnTo>
                      <a:pt x="280" y="140"/>
                    </a:lnTo>
                    <a:lnTo>
                      <a:pt x="280" y="140"/>
                    </a:lnTo>
                    <a:lnTo>
                      <a:pt x="279" y="147"/>
                    </a:lnTo>
                    <a:lnTo>
                      <a:pt x="276" y="152"/>
                    </a:lnTo>
                    <a:lnTo>
                      <a:pt x="272" y="156"/>
                    </a:lnTo>
                    <a:lnTo>
                      <a:pt x="266" y="160"/>
                    </a:lnTo>
                    <a:lnTo>
                      <a:pt x="261" y="163"/>
                    </a:lnTo>
                    <a:lnTo>
                      <a:pt x="254" y="166"/>
                    </a:lnTo>
                    <a:lnTo>
                      <a:pt x="249" y="167"/>
                    </a:lnTo>
                    <a:lnTo>
                      <a:pt x="243" y="168"/>
                    </a:lnTo>
                    <a:lnTo>
                      <a:pt x="243" y="168"/>
                    </a:lnTo>
                    <a:lnTo>
                      <a:pt x="1" y="163"/>
                    </a:lnTo>
                    <a:lnTo>
                      <a:pt x="1" y="163"/>
                    </a:lnTo>
                    <a:lnTo>
                      <a:pt x="0" y="0"/>
                    </a:lnTo>
                    <a:lnTo>
                      <a:pt x="0" y="0"/>
                    </a:lnTo>
                    <a:close/>
                  </a:path>
                </a:pathLst>
              </a:custGeom>
              <a:solidFill>
                <a:srgbClr val="97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27"/>
              <p:cNvSpPr>
                <a:spLocks/>
              </p:cNvSpPr>
              <p:nvPr/>
            </p:nvSpPr>
            <p:spPr bwMode="auto">
              <a:xfrm>
                <a:off x="3092451" y="5083175"/>
                <a:ext cx="465138" cy="266700"/>
              </a:xfrm>
              <a:custGeom>
                <a:avLst/>
                <a:gdLst>
                  <a:gd name="T0" fmla="*/ 0 w 293"/>
                  <a:gd name="T1" fmla="*/ 0 h 168"/>
                  <a:gd name="T2" fmla="*/ 0 w 293"/>
                  <a:gd name="T3" fmla="*/ 0 h 168"/>
                  <a:gd name="T4" fmla="*/ 293 w 293"/>
                  <a:gd name="T5" fmla="*/ 0 h 168"/>
                  <a:gd name="T6" fmla="*/ 293 w 293"/>
                  <a:gd name="T7" fmla="*/ 0 h 168"/>
                  <a:gd name="T8" fmla="*/ 276 w 293"/>
                  <a:gd name="T9" fmla="*/ 140 h 168"/>
                  <a:gd name="T10" fmla="*/ 276 w 293"/>
                  <a:gd name="T11" fmla="*/ 140 h 168"/>
                  <a:gd name="T12" fmla="*/ 275 w 293"/>
                  <a:gd name="T13" fmla="*/ 147 h 168"/>
                  <a:gd name="T14" fmla="*/ 272 w 293"/>
                  <a:gd name="T15" fmla="*/ 152 h 168"/>
                  <a:gd name="T16" fmla="*/ 268 w 293"/>
                  <a:gd name="T17" fmla="*/ 156 h 168"/>
                  <a:gd name="T18" fmla="*/ 262 w 293"/>
                  <a:gd name="T19" fmla="*/ 160 h 168"/>
                  <a:gd name="T20" fmla="*/ 257 w 293"/>
                  <a:gd name="T21" fmla="*/ 163 h 168"/>
                  <a:gd name="T22" fmla="*/ 250 w 293"/>
                  <a:gd name="T23" fmla="*/ 166 h 168"/>
                  <a:gd name="T24" fmla="*/ 245 w 293"/>
                  <a:gd name="T25" fmla="*/ 167 h 168"/>
                  <a:gd name="T26" fmla="*/ 239 w 293"/>
                  <a:gd name="T27" fmla="*/ 168 h 168"/>
                  <a:gd name="T28" fmla="*/ 239 w 293"/>
                  <a:gd name="T29" fmla="*/ 168 h 168"/>
                  <a:gd name="T30" fmla="*/ 0 w 293"/>
                  <a:gd name="T31" fmla="*/ 163 h 168"/>
                  <a:gd name="T32" fmla="*/ 0 w 293"/>
                  <a:gd name="T33" fmla="*/ 163 h 168"/>
                  <a:gd name="T34" fmla="*/ 0 w 293"/>
                  <a:gd name="T35" fmla="*/ 0 h 168"/>
                  <a:gd name="T36" fmla="*/ 0 w 293"/>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3" h="168">
                    <a:moveTo>
                      <a:pt x="0" y="0"/>
                    </a:moveTo>
                    <a:lnTo>
                      <a:pt x="0" y="0"/>
                    </a:lnTo>
                    <a:lnTo>
                      <a:pt x="293" y="0"/>
                    </a:lnTo>
                    <a:lnTo>
                      <a:pt x="293" y="0"/>
                    </a:lnTo>
                    <a:lnTo>
                      <a:pt x="276" y="140"/>
                    </a:lnTo>
                    <a:lnTo>
                      <a:pt x="276" y="140"/>
                    </a:lnTo>
                    <a:lnTo>
                      <a:pt x="275" y="147"/>
                    </a:lnTo>
                    <a:lnTo>
                      <a:pt x="272" y="152"/>
                    </a:lnTo>
                    <a:lnTo>
                      <a:pt x="268" y="156"/>
                    </a:lnTo>
                    <a:lnTo>
                      <a:pt x="262" y="160"/>
                    </a:lnTo>
                    <a:lnTo>
                      <a:pt x="257" y="163"/>
                    </a:lnTo>
                    <a:lnTo>
                      <a:pt x="250" y="166"/>
                    </a:lnTo>
                    <a:lnTo>
                      <a:pt x="245" y="167"/>
                    </a:lnTo>
                    <a:lnTo>
                      <a:pt x="239" y="168"/>
                    </a:lnTo>
                    <a:lnTo>
                      <a:pt x="239" y="168"/>
                    </a:lnTo>
                    <a:lnTo>
                      <a:pt x="0" y="163"/>
                    </a:lnTo>
                    <a:lnTo>
                      <a:pt x="0" y="163"/>
                    </a:lnTo>
                    <a:lnTo>
                      <a:pt x="0" y="0"/>
                    </a:lnTo>
                    <a:lnTo>
                      <a:pt x="0" y="0"/>
                    </a:lnTo>
                    <a:close/>
                  </a:path>
                </a:pathLst>
              </a:custGeom>
              <a:solidFill>
                <a:srgbClr val="989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28"/>
              <p:cNvSpPr>
                <a:spLocks/>
              </p:cNvSpPr>
              <p:nvPr/>
            </p:nvSpPr>
            <p:spPr bwMode="auto">
              <a:xfrm>
                <a:off x="3098801" y="5083175"/>
                <a:ext cx="458788" cy="266700"/>
              </a:xfrm>
              <a:custGeom>
                <a:avLst/>
                <a:gdLst>
                  <a:gd name="T0" fmla="*/ 0 w 289"/>
                  <a:gd name="T1" fmla="*/ 0 h 168"/>
                  <a:gd name="T2" fmla="*/ 0 w 289"/>
                  <a:gd name="T3" fmla="*/ 0 h 168"/>
                  <a:gd name="T4" fmla="*/ 289 w 289"/>
                  <a:gd name="T5" fmla="*/ 0 h 168"/>
                  <a:gd name="T6" fmla="*/ 289 w 289"/>
                  <a:gd name="T7" fmla="*/ 0 h 168"/>
                  <a:gd name="T8" fmla="*/ 272 w 289"/>
                  <a:gd name="T9" fmla="*/ 140 h 168"/>
                  <a:gd name="T10" fmla="*/ 272 w 289"/>
                  <a:gd name="T11" fmla="*/ 140 h 168"/>
                  <a:gd name="T12" fmla="*/ 271 w 289"/>
                  <a:gd name="T13" fmla="*/ 147 h 168"/>
                  <a:gd name="T14" fmla="*/ 268 w 289"/>
                  <a:gd name="T15" fmla="*/ 151 h 168"/>
                  <a:gd name="T16" fmla="*/ 264 w 289"/>
                  <a:gd name="T17" fmla="*/ 156 h 168"/>
                  <a:gd name="T18" fmla="*/ 258 w 289"/>
                  <a:gd name="T19" fmla="*/ 160 h 168"/>
                  <a:gd name="T20" fmla="*/ 253 w 289"/>
                  <a:gd name="T21" fmla="*/ 163 h 168"/>
                  <a:gd name="T22" fmla="*/ 248 w 289"/>
                  <a:gd name="T23" fmla="*/ 166 h 168"/>
                  <a:gd name="T24" fmla="*/ 235 w 289"/>
                  <a:gd name="T25" fmla="*/ 168 h 168"/>
                  <a:gd name="T26" fmla="*/ 235 w 289"/>
                  <a:gd name="T27" fmla="*/ 168 h 168"/>
                  <a:gd name="T28" fmla="*/ 0 w 289"/>
                  <a:gd name="T29" fmla="*/ 161 h 168"/>
                  <a:gd name="T30" fmla="*/ 0 w 289"/>
                  <a:gd name="T31" fmla="*/ 161 h 168"/>
                  <a:gd name="T32" fmla="*/ 0 w 289"/>
                  <a:gd name="T33" fmla="*/ 0 h 168"/>
                  <a:gd name="T34" fmla="*/ 0 w 289"/>
                  <a:gd name="T35"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9" h="168">
                    <a:moveTo>
                      <a:pt x="0" y="0"/>
                    </a:moveTo>
                    <a:lnTo>
                      <a:pt x="0" y="0"/>
                    </a:lnTo>
                    <a:lnTo>
                      <a:pt x="289" y="0"/>
                    </a:lnTo>
                    <a:lnTo>
                      <a:pt x="289" y="0"/>
                    </a:lnTo>
                    <a:lnTo>
                      <a:pt x="272" y="140"/>
                    </a:lnTo>
                    <a:lnTo>
                      <a:pt x="272" y="140"/>
                    </a:lnTo>
                    <a:lnTo>
                      <a:pt x="271" y="147"/>
                    </a:lnTo>
                    <a:lnTo>
                      <a:pt x="268" y="151"/>
                    </a:lnTo>
                    <a:lnTo>
                      <a:pt x="264" y="156"/>
                    </a:lnTo>
                    <a:lnTo>
                      <a:pt x="258" y="160"/>
                    </a:lnTo>
                    <a:lnTo>
                      <a:pt x="253" y="163"/>
                    </a:lnTo>
                    <a:lnTo>
                      <a:pt x="248" y="166"/>
                    </a:lnTo>
                    <a:lnTo>
                      <a:pt x="235" y="168"/>
                    </a:lnTo>
                    <a:lnTo>
                      <a:pt x="235" y="168"/>
                    </a:lnTo>
                    <a:lnTo>
                      <a:pt x="0" y="161"/>
                    </a:lnTo>
                    <a:lnTo>
                      <a:pt x="0" y="161"/>
                    </a:lnTo>
                    <a:lnTo>
                      <a:pt x="0" y="0"/>
                    </a:lnTo>
                    <a:lnTo>
                      <a:pt x="0" y="0"/>
                    </a:lnTo>
                    <a:close/>
                  </a:path>
                </a:pathLst>
              </a:custGeom>
              <a:solidFill>
                <a:srgbClr val="9999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29"/>
              <p:cNvSpPr>
                <a:spLocks/>
              </p:cNvSpPr>
              <p:nvPr/>
            </p:nvSpPr>
            <p:spPr bwMode="auto">
              <a:xfrm>
                <a:off x="3105151" y="5083175"/>
                <a:ext cx="452438" cy="265113"/>
              </a:xfrm>
              <a:custGeom>
                <a:avLst/>
                <a:gdLst>
                  <a:gd name="T0" fmla="*/ 0 w 285"/>
                  <a:gd name="T1" fmla="*/ 0 h 167"/>
                  <a:gd name="T2" fmla="*/ 0 w 285"/>
                  <a:gd name="T3" fmla="*/ 0 h 167"/>
                  <a:gd name="T4" fmla="*/ 285 w 285"/>
                  <a:gd name="T5" fmla="*/ 0 h 167"/>
                  <a:gd name="T6" fmla="*/ 285 w 285"/>
                  <a:gd name="T7" fmla="*/ 0 h 167"/>
                  <a:gd name="T8" fmla="*/ 268 w 285"/>
                  <a:gd name="T9" fmla="*/ 140 h 167"/>
                  <a:gd name="T10" fmla="*/ 268 w 285"/>
                  <a:gd name="T11" fmla="*/ 140 h 167"/>
                  <a:gd name="T12" fmla="*/ 267 w 285"/>
                  <a:gd name="T13" fmla="*/ 147 h 167"/>
                  <a:gd name="T14" fmla="*/ 264 w 285"/>
                  <a:gd name="T15" fmla="*/ 151 h 167"/>
                  <a:gd name="T16" fmla="*/ 260 w 285"/>
                  <a:gd name="T17" fmla="*/ 156 h 167"/>
                  <a:gd name="T18" fmla="*/ 254 w 285"/>
                  <a:gd name="T19" fmla="*/ 160 h 167"/>
                  <a:gd name="T20" fmla="*/ 249 w 285"/>
                  <a:gd name="T21" fmla="*/ 163 h 167"/>
                  <a:gd name="T22" fmla="*/ 244 w 285"/>
                  <a:gd name="T23" fmla="*/ 166 h 167"/>
                  <a:gd name="T24" fmla="*/ 231 w 285"/>
                  <a:gd name="T25" fmla="*/ 167 h 167"/>
                  <a:gd name="T26" fmla="*/ 231 w 285"/>
                  <a:gd name="T27" fmla="*/ 167 h 167"/>
                  <a:gd name="T28" fmla="*/ 0 w 285"/>
                  <a:gd name="T29" fmla="*/ 160 h 167"/>
                  <a:gd name="T30" fmla="*/ 0 w 285"/>
                  <a:gd name="T31" fmla="*/ 160 h 167"/>
                  <a:gd name="T32" fmla="*/ 0 w 285"/>
                  <a:gd name="T33" fmla="*/ 0 h 167"/>
                  <a:gd name="T34" fmla="*/ 0 w 285"/>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5" h="167">
                    <a:moveTo>
                      <a:pt x="0" y="0"/>
                    </a:moveTo>
                    <a:lnTo>
                      <a:pt x="0" y="0"/>
                    </a:lnTo>
                    <a:lnTo>
                      <a:pt x="285" y="0"/>
                    </a:lnTo>
                    <a:lnTo>
                      <a:pt x="285" y="0"/>
                    </a:lnTo>
                    <a:lnTo>
                      <a:pt x="268" y="140"/>
                    </a:lnTo>
                    <a:lnTo>
                      <a:pt x="268" y="140"/>
                    </a:lnTo>
                    <a:lnTo>
                      <a:pt x="267" y="147"/>
                    </a:lnTo>
                    <a:lnTo>
                      <a:pt x="264" y="151"/>
                    </a:lnTo>
                    <a:lnTo>
                      <a:pt x="260" y="156"/>
                    </a:lnTo>
                    <a:lnTo>
                      <a:pt x="254" y="160"/>
                    </a:lnTo>
                    <a:lnTo>
                      <a:pt x="249" y="163"/>
                    </a:lnTo>
                    <a:lnTo>
                      <a:pt x="244" y="166"/>
                    </a:lnTo>
                    <a:lnTo>
                      <a:pt x="231" y="167"/>
                    </a:lnTo>
                    <a:lnTo>
                      <a:pt x="231" y="167"/>
                    </a:lnTo>
                    <a:lnTo>
                      <a:pt x="0" y="160"/>
                    </a:lnTo>
                    <a:lnTo>
                      <a:pt x="0" y="160"/>
                    </a:lnTo>
                    <a:lnTo>
                      <a:pt x="0" y="0"/>
                    </a:lnTo>
                    <a:lnTo>
                      <a:pt x="0" y="0"/>
                    </a:lnTo>
                    <a:close/>
                  </a:path>
                </a:pathLst>
              </a:custGeom>
              <a:solidFill>
                <a:srgbClr val="9999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30"/>
              <p:cNvSpPr>
                <a:spLocks/>
              </p:cNvSpPr>
              <p:nvPr/>
            </p:nvSpPr>
            <p:spPr bwMode="auto">
              <a:xfrm>
                <a:off x="3111501" y="5083175"/>
                <a:ext cx="446088" cy="265113"/>
              </a:xfrm>
              <a:custGeom>
                <a:avLst/>
                <a:gdLst>
                  <a:gd name="T0" fmla="*/ 0 w 281"/>
                  <a:gd name="T1" fmla="*/ 0 h 167"/>
                  <a:gd name="T2" fmla="*/ 0 w 281"/>
                  <a:gd name="T3" fmla="*/ 0 h 167"/>
                  <a:gd name="T4" fmla="*/ 281 w 281"/>
                  <a:gd name="T5" fmla="*/ 0 h 167"/>
                  <a:gd name="T6" fmla="*/ 281 w 281"/>
                  <a:gd name="T7" fmla="*/ 0 h 167"/>
                  <a:gd name="T8" fmla="*/ 264 w 281"/>
                  <a:gd name="T9" fmla="*/ 140 h 167"/>
                  <a:gd name="T10" fmla="*/ 264 w 281"/>
                  <a:gd name="T11" fmla="*/ 140 h 167"/>
                  <a:gd name="T12" fmla="*/ 263 w 281"/>
                  <a:gd name="T13" fmla="*/ 145 h 167"/>
                  <a:gd name="T14" fmla="*/ 260 w 281"/>
                  <a:gd name="T15" fmla="*/ 151 h 167"/>
                  <a:gd name="T16" fmla="*/ 256 w 281"/>
                  <a:gd name="T17" fmla="*/ 156 h 167"/>
                  <a:gd name="T18" fmla="*/ 250 w 281"/>
                  <a:gd name="T19" fmla="*/ 160 h 167"/>
                  <a:gd name="T20" fmla="*/ 245 w 281"/>
                  <a:gd name="T21" fmla="*/ 163 h 167"/>
                  <a:gd name="T22" fmla="*/ 240 w 281"/>
                  <a:gd name="T23" fmla="*/ 166 h 167"/>
                  <a:gd name="T24" fmla="*/ 229 w 281"/>
                  <a:gd name="T25" fmla="*/ 167 h 167"/>
                  <a:gd name="T26" fmla="*/ 229 w 281"/>
                  <a:gd name="T27" fmla="*/ 167 h 167"/>
                  <a:gd name="T28" fmla="*/ 0 w 281"/>
                  <a:gd name="T29" fmla="*/ 159 h 167"/>
                  <a:gd name="T30" fmla="*/ 0 w 281"/>
                  <a:gd name="T31" fmla="*/ 159 h 167"/>
                  <a:gd name="T32" fmla="*/ 0 w 281"/>
                  <a:gd name="T33" fmla="*/ 0 h 167"/>
                  <a:gd name="T34" fmla="*/ 0 w 281"/>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1" h="167">
                    <a:moveTo>
                      <a:pt x="0" y="0"/>
                    </a:moveTo>
                    <a:lnTo>
                      <a:pt x="0" y="0"/>
                    </a:lnTo>
                    <a:lnTo>
                      <a:pt x="281" y="0"/>
                    </a:lnTo>
                    <a:lnTo>
                      <a:pt x="281" y="0"/>
                    </a:lnTo>
                    <a:lnTo>
                      <a:pt x="264" y="140"/>
                    </a:lnTo>
                    <a:lnTo>
                      <a:pt x="264" y="140"/>
                    </a:lnTo>
                    <a:lnTo>
                      <a:pt x="263" y="145"/>
                    </a:lnTo>
                    <a:lnTo>
                      <a:pt x="260" y="151"/>
                    </a:lnTo>
                    <a:lnTo>
                      <a:pt x="256" y="156"/>
                    </a:lnTo>
                    <a:lnTo>
                      <a:pt x="250" y="160"/>
                    </a:lnTo>
                    <a:lnTo>
                      <a:pt x="245" y="163"/>
                    </a:lnTo>
                    <a:lnTo>
                      <a:pt x="240" y="166"/>
                    </a:lnTo>
                    <a:lnTo>
                      <a:pt x="229" y="167"/>
                    </a:lnTo>
                    <a:lnTo>
                      <a:pt x="229" y="167"/>
                    </a:lnTo>
                    <a:lnTo>
                      <a:pt x="0" y="159"/>
                    </a:lnTo>
                    <a:lnTo>
                      <a:pt x="0" y="159"/>
                    </a:lnTo>
                    <a:lnTo>
                      <a:pt x="0" y="0"/>
                    </a:lnTo>
                    <a:lnTo>
                      <a:pt x="0" y="0"/>
                    </a:lnTo>
                    <a:close/>
                  </a:path>
                </a:pathLst>
              </a:custGeom>
              <a:solidFill>
                <a:srgbClr val="9A9A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31"/>
              <p:cNvSpPr>
                <a:spLocks/>
              </p:cNvSpPr>
              <p:nvPr/>
            </p:nvSpPr>
            <p:spPr bwMode="auto">
              <a:xfrm>
                <a:off x="3116263" y="5083175"/>
                <a:ext cx="441325" cy="265113"/>
              </a:xfrm>
              <a:custGeom>
                <a:avLst/>
                <a:gdLst>
                  <a:gd name="T0" fmla="*/ 1 w 278"/>
                  <a:gd name="T1" fmla="*/ 0 h 167"/>
                  <a:gd name="T2" fmla="*/ 1 w 278"/>
                  <a:gd name="T3" fmla="*/ 0 h 167"/>
                  <a:gd name="T4" fmla="*/ 278 w 278"/>
                  <a:gd name="T5" fmla="*/ 0 h 167"/>
                  <a:gd name="T6" fmla="*/ 278 w 278"/>
                  <a:gd name="T7" fmla="*/ 0 h 167"/>
                  <a:gd name="T8" fmla="*/ 261 w 278"/>
                  <a:gd name="T9" fmla="*/ 140 h 167"/>
                  <a:gd name="T10" fmla="*/ 261 w 278"/>
                  <a:gd name="T11" fmla="*/ 140 h 167"/>
                  <a:gd name="T12" fmla="*/ 260 w 278"/>
                  <a:gd name="T13" fmla="*/ 145 h 167"/>
                  <a:gd name="T14" fmla="*/ 257 w 278"/>
                  <a:gd name="T15" fmla="*/ 151 h 167"/>
                  <a:gd name="T16" fmla="*/ 253 w 278"/>
                  <a:gd name="T17" fmla="*/ 156 h 167"/>
                  <a:gd name="T18" fmla="*/ 247 w 278"/>
                  <a:gd name="T19" fmla="*/ 159 h 167"/>
                  <a:gd name="T20" fmla="*/ 242 w 278"/>
                  <a:gd name="T21" fmla="*/ 163 h 167"/>
                  <a:gd name="T22" fmla="*/ 237 w 278"/>
                  <a:gd name="T23" fmla="*/ 166 h 167"/>
                  <a:gd name="T24" fmla="*/ 226 w 278"/>
                  <a:gd name="T25" fmla="*/ 167 h 167"/>
                  <a:gd name="T26" fmla="*/ 226 w 278"/>
                  <a:gd name="T27" fmla="*/ 167 h 167"/>
                  <a:gd name="T28" fmla="*/ 0 w 278"/>
                  <a:gd name="T29" fmla="*/ 157 h 167"/>
                  <a:gd name="T30" fmla="*/ 0 w 278"/>
                  <a:gd name="T31" fmla="*/ 157 h 167"/>
                  <a:gd name="T32" fmla="*/ 1 w 278"/>
                  <a:gd name="T33" fmla="*/ 0 h 167"/>
                  <a:gd name="T34" fmla="*/ 1 w 278"/>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8" h="167">
                    <a:moveTo>
                      <a:pt x="1" y="0"/>
                    </a:moveTo>
                    <a:lnTo>
                      <a:pt x="1" y="0"/>
                    </a:lnTo>
                    <a:lnTo>
                      <a:pt x="278" y="0"/>
                    </a:lnTo>
                    <a:lnTo>
                      <a:pt x="278" y="0"/>
                    </a:lnTo>
                    <a:lnTo>
                      <a:pt x="261" y="140"/>
                    </a:lnTo>
                    <a:lnTo>
                      <a:pt x="261" y="140"/>
                    </a:lnTo>
                    <a:lnTo>
                      <a:pt x="260" y="145"/>
                    </a:lnTo>
                    <a:lnTo>
                      <a:pt x="257" y="151"/>
                    </a:lnTo>
                    <a:lnTo>
                      <a:pt x="253" y="156"/>
                    </a:lnTo>
                    <a:lnTo>
                      <a:pt x="247" y="159"/>
                    </a:lnTo>
                    <a:lnTo>
                      <a:pt x="242" y="163"/>
                    </a:lnTo>
                    <a:lnTo>
                      <a:pt x="237" y="166"/>
                    </a:lnTo>
                    <a:lnTo>
                      <a:pt x="226" y="167"/>
                    </a:lnTo>
                    <a:lnTo>
                      <a:pt x="226" y="167"/>
                    </a:lnTo>
                    <a:lnTo>
                      <a:pt x="0" y="157"/>
                    </a:lnTo>
                    <a:lnTo>
                      <a:pt x="0" y="157"/>
                    </a:lnTo>
                    <a:lnTo>
                      <a:pt x="1" y="0"/>
                    </a:lnTo>
                    <a:lnTo>
                      <a:pt x="1" y="0"/>
                    </a:lnTo>
                    <a:close/>
                  </a:path>
                </a:pathLst>
              </a:custGeom>
              <a:solidFill>
                <a:srgbClr val="9A9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32"/>
              <p:cNvSpPr>
                <a:spLocks/>
              </p:cNvSpPr>
              <p:nvPr/>
            </p:nvSpPr>
            <p:spPr bwMode="auto">
              <a:xfrm>
                <a:off x="3122613" y="5083175"/>
                <a:ext cx="434975" cy="265113"/>
              </a:xfrm>
              <a:custGeom>
                <a:avLst/>
                <a:gdLst>
                  <a:gd name="T0" fmla="*/ 1 w 274"/>
                  <a:gd name="T1" fmla="*/ 0 h 167"/>
                  <a:gd name="T2" fmla="*/ 1 w 274"/>
                  <a:gd name="T3" fmla="*/ 0 h 167"/>
                  <a:gd name="T4" fmla="*/ 274 w 274"/>
                  <a:gd name="T5" fmla="*/ 0 h 167"/>
                  <a:gd name="T6" fmla="*/ 274 w 274"/>
                  <a:gd name="T7" fmla="*/ 0 h 167"/>
                  <a:gd name="T8" fmla="*/ 257 w 274"/>
                  <a:gd name="T9" fmla="*/ 140 h 167"/>
                  <a:gd name="T10" fmla="*/ 257 w 274"/>
                  <a:gd name="T11" fmla="*/ 140 h 167"/>
                  <a:gd name="T12" fmla="*/ 256 w 274"/>
                  <a:gd name="T13" fmla="*/ 145 h 167"/>
                  <a:gd name="T14" fmla="*/ 253 w 274"/>
                  <a:gd name="T15" fmla="*/ 151 h 167"/>
                  <a:gd name="T16" fmla="*/ 249 w 274"/>
                  <a:gd name="T17" fmla="*/ 156 h 167"/>
                  <a:gd name="T18" fmla="*/ 245 w 274"/>
                  <a:gd name="T19" fmla="*/ 159 h 167"/>
                  <a:gd name="T20" fmla="*/ 239 w 274"/>
                  <a:gd name="T21" fmla="*/ 163 h 167"/>
                  <a:gd name="T22" fmla="*/ 233 w 274"/>
                  <a:gd name="T23" fmla="*/ 164 h 167"/>
                  <a:gd name="T24" fmla="*/ 222 w 274"/>
                  <a:gd name="T25" fmla="*/ 167 h 167"/>
                  <a:gd name="T26" fmla="*/ 222 w 274"/>
                  <a:gd name="T27" fmla="*/ 167 h 167"/>
                  <a:gd name="T28" fmla="*/ 0 w 274"/>
                  <a:gd name="T29" fmla="*/ 156 h 167"/>
                  <a:gd name="T30" fmla="*/ 0 w 274"/>
                  <a:gd name="T31" fmla="*/ 156 h 167"/>
                  <a:gd name="T32" fmla="*/ 1 w 274"/>
                  <a:gd name="T33" fmla="*/ 0 h 167"/>
                  <a:gd name="T34" fmla="*/ 1 w 274"/>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 h="167">
                    <a:moveTo>
                      <a:pt x="1" y="0"/>
                    </a:moveTo>
                    <a:lnTo>
                      <a:pt x="1" y="0"/>
                    </a:lnTo>
                    <a:lnTo>
                      <a:pt x="274" y="0"/>
                    </a:lnTo>
                    <a:lnTo>
                      <a:pt x="274" y="0"/>
                    </a:lnTo>
                    <a:lnTo>
                      <a:pt x="257" y="140"/>
                    </a:lnTo>
                    <a:lnTo>
                      <a:pt x="257" y="140"/>
                    </a:lnTo>
                    <a:lnTo>
                      <a:pt x="256" y="145"/>
                    </a:lnTo>
                    <a:lnTo>
                      <a:pt x="253" y="151"/>
                    </a:lnTo>
                    <a:lnTo>
                      <a:pt x="249" y="156"/>
                    </a:lnTo>
                    <a:lnTo>
                      <a:pt x="245" y="159"/>
                    </a:lnTo>
                    <a:lnTo>
                      <a:pt x="239" y="163"/>
                    </a:lnTo>
                    <a:lnTo>
                      <a:pt x="233" y="164"/>
                    </a:lnTo>
                    <a:lnTo>
                      <a:pt x="222" y="167"/>
                    </a:lnTo>
                    <a:lnTo>
                      <a:pt x="222" y="167"/>
                    </a:lnTo>
                    <a:lnTo>
                      <a:pt x="0" y="156"/>
                    </a:lnTo>
                    <a:lnTo>
                      <a:pt x="0" y="156"/>
                    </a:lnTo>
                    <a:lnTo>
                      <a:pt x="1" y="0"/>
                    </a:lnTo>
                    <a:lnTo>
                      <a:pt x="1" y="0"/>
                    </a:lnTo>
                    <a:close/>
                  </a:path>
                </a:pathLst>
              </a:custGeom>
              <a:solidFill>
                <a:srgbClr val="9B9B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33"/>
              <p:cNvSpPr>
                <a:spLocks/>
              </p:cNvSpPr>
              <p:nvPr/>
            </p:nvSpPr>
            <p:spPr bwMode="auto">
              <a:xfrm>
                <a:off x="3128963" y="5083175"/>
                <a:ext cx="428625" cy="265113"/>
              </a:xfrm>
              <a:custGeom>
                <a:avLst/>
                <a:gdLst>
                  <a:gd name="T0" fmla="*/ 0 w 270"/>
                  <a:gd name="T1" fmla="*/ 0 h 167"/>
                  <a:gd name="T2" fmla="*/ 0 w 270"/>
                  <a:gd name="T3" fmla="*/ 0 h 167"/>
                  <a:gd name="T4" fmla="*/ 270 w 270"/>
                  <a:gd name="T5" fmla="*/ 0 h 167"/>
                  <a:gd name="T6" fmla="*/ 270 w 270"/>
                  <a:gd name="T7" fmla="*/ 0 h 167"/>
                  <a:gd name="T8" fmla="*/ 253 w 270"/>
                  <a:gd name="T9" fmla="*/ 140 h 167"/>
                  <a:gd name="T10" fmla="*/ 253 w 270"/>
                  <a:gd name="T11" fmla="*/ 140 h 167"/>
                  <a:gd name="T12" fmla="*/ 252 w 270"/>
                  <a:gd name="T13" fmla="*/ 145 h 167"/>
                  <a:gd name="T14" fmla="*/ 249 w 270"/>
                  <a:gd name="T15" fmla="*/ 151 h 167"/>
                  <a:gd name="T16" fmla="*/ 245 w 270"/>
                  <a:gd name="T17" fmla="*/ 155 h 167"/>
                  <a:gd name="T18" fmla="*/ 241 w 270"/>
                  <a:gd name="T19" fmla="*/ 159 h 167"/>
                  <a:gd name="T20" fmla="*/ 235 w 270"/>
                  <a:gd name="T21" fmla="*/ 163 h 167"/>
                  <a:gd name="T22" fmla="*/ 230 w 270"/>
                  <a:gd name="T23" fmla="*/ 164 h 167"/>
                  <a:gd name="T24" fmla="*/ 219 w 270"/>
                  <a:gd name="T25" fmla="*/ 167 h 167"/>
                  <a:gd name="T26" fmla="*/ 219 w 270"/>
                  <a:gd name="T27" fmla="*/ 167 h 167"/>
                  <a:gd name="T28" fmla="*/ 0 w 270"/>
                  <a:gd name="T29" fmla="*/ 156 h 167"/>
                  <a:gd name="T30" fmla="*/ 0 w 270"/>
                  <a:gd name="T31" fmla="*/ 156 h 167"/>
                  <a:gd name="T32" fmla="*/ 0 w 270"/>
                  <a:gd name="T33" fmla="*/ 0 h 167"/>
                  <a:gd name="T34" fmla="*/ 0 w 270"/>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0" h="167">
                    <a:moveTo>
                      <a:pt x="0" y="0"/>
                    </a:moveTo>
                    <a:lnTo>
                      <a:pt x="0" y="0"/>
                    </a:lnTo>
                    <a:lnTo>
                      <a:pt x="270" y="0"/>
                    </a:lnTo>
                    <a:lnTo>
                      <a:pt x="270" y="0"/>
                    </a:lnTo>
                    <a:lnTo>
                      <a:pt x="253" y="140"/>
                    </a:lnTo>
                    <a:lnTo>
                      <a:pt x="253" y="140"/>
                    </a:lnTo>
                    <a:lnTo>
                      <a:pt x="252" y="145"/>
                    </a:lnTo>
                    <a:lnTo>
                      <a:pt x="249" y="151"/>
                    </a:lnTo>
                    <a:lnTo>
                      <a:pt x="245" y="155"/>
                    </a:lnTo>
                    <a:lnTo>
                      <a:pt x="241" y="159"/>
                    </a:lnTo>
                    <a:lnTo>
                      <a:pt x="235" y="163"/>
                    </a:lnTo>
                    <a:lnTo>
                      <a:pt x="230" y="164"/>
                    </a:lnTo>
                    <a:lnTo>
                      <a:pt x="219" y="167"/>
                    </a:lnTo>
                    <a:lnTo>
                      <a:pt x="219" y="167"/>
                    </a:lnTo>
                    <a:lnTo>
                      <a:pt x="0" y="156"/>
                    </a:lnTo>
                    <a:lnTo>
                      <a:pt x="0" y="156"/>
                    </a:lnTo>
                    <a:lnTo>
                      <a:pt x="0" y="0"/>
                    </a:lnTo>
                    <a:lnTo>
                      <a:pt x="0" y="0"/>
                    </a:lnTo>
                    <a:close/>
                  </a:path>
                </a:pathLst>
              </a:custGeom>
              <a:solidFill>
                <a:srgbClr val="9C9C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34"/>
              <p:cNvSpPr>
                <a:spLocks/>
              </p:cNvSpPr>
              <p:nvPr/>
            </p:nvSpPr>
            <p:spPr bwMode="auto">
              <a:xfrm>
                <a:off x="3135313" y="5083175"/>
                <a:ext cx="422275" cy="265113"/>
              </a:xfrm>
              <a:custGeom>
                <a:avLst/>
                <a:gdLst>
                  <a:gd name="T0" fmla="*/ 0 w 266"/>
                  <a:gd name="T1" fmla="*/ 0 h 167"/>
                  <a:gd name="T2" fmla="*/ 0 w 266"/>
                  <a:gd name="T3" fmla="*/ 0 h 167"/>
                  <a:gd name="T4" fmla="*/ 266 w 266"/>
                  <a:gd name="T5" fmla="*/ 0 h 167"/>
                  <a:gd name="T6" fmla="*/ 266 w 266"/>
                  <a:gd name="T7" fmla="*/ 0 h 167"/>
                  <a:gd name="T8" fmla="*/ 249 w 266"/>
                  <a:gd name="T9" fmla="*/ 140 h 167"/>
                  <a:gd name="T10" fmla="*/ 249 w 266"/>
                  <a:gd name="T11" fmla="*/ 140 h 167"/>
                  <a:gd name="T12" fmla="*/ 248 w 266"/>
                  <a:gd name="T13" fmla="*/ 145 h 167"/>
                  <a:gd name="T14" fmla="*/ 245 w 266"/>
                  <a:gd name="T15" fmla="*/ 151 h 167"/>
                  <a:gd name="T16" fmla="*/ 241 w 266"/>
                  <a:gd name="T17" fmla="*/ 155 h 167"/>
                  <a:gd name="T18" fmla="*/ 237 w 266"/>
                  <a:gd name="T19" fmla="*/ 159 h 167"/>
                  <a:gd name="T20" fmla="*/ 226 w 266"/>
                  <a:gd name="T21" fmla="*/ 164 h 167"/>
                  <a:gd name="T22" fmla="*/ 215 w 266"/>
                  <a:gd name="T23" fmla="*/ 167 h 167"/>
                  <a:gd name="T24" fmla="*/ 215 w 266"/>
                  <a:gd name="T25" fmla="*/ 167 h 167"/>
                  <a:gd name="T26" fmla="*/ 0 w 266"/>
                  <a:gd name="T27" fmla="*/ 155 h 167"/>
                  <a:gd name="T28" fmla="*/ 0 w 266"/>
                  <a:gd name="T29" fmla="*/ 155 h 167"/>
                  <a:gd name="T30" fmla="*/ 0 w 266"/>
                  <a:gd name="T31" fmla="*/ 0 h 167"/>
                  <a:gd name="T32" fmla="*/ 0 w 266"/>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167">
                    <a:moveTo>
                      <a:pt x="0" y="0"/>
                    </a:moveTo>
                    <a:lnTo>
                      <a:pt x="0" y="0"/>
                    </a:lnTo>
                    <a:lnTo>
                      <a:pt x="266" y="0"/>
                    </a:lnTo>
                    <a:lnTo>
                      <a:pt x="266" y="0"/>
                    </a:lnTo>
                    <a:lnTo>
                      <a:pt x="249" y="140"/>
                    </a:lnTo>
                    <a:lnTo>
                      <a:pt x="249" y="140"/>
                    </a:lnTo>
                    <a:lnTo>
                      <a:pt x="248" y="145"/>
                    </a:lnTo>
                    <a:lnTo>
                      <a:pt x="245" y="151"/>
                    </a:lnTo>
                    <a:lnTo>
                      <a:pt x="241" y="155"/>
                    </a:lnTo>
                    <a:lnTo>
                      <a:pt x="237" y="159"/>
                    </a:lnTo>
                    <a:lnTo>
                      <a:pt x="226" y="164"/>
                    </a:lnTo>
                    <a:lnTo>
                      <a:pt x="215" y="167"/>
                    </a:lnTo>
                    <a:lnTo>
                      <a:pt x="215" y="167"/>
                    </a:lnTo>
                    <a:lnTo>
                      <a:pt x="0" y="155"/>
                    </a:lnTo>
                    <a:lnTo>
                      <a:pt x="0" y="155"/>
                    </a:lnTo>
                    <a:lnTo>
                      <a:pt x="0" y="0"/>
                    </a:lnTo>
                    <a:lnTo>
                      <a:pt x="0" y="0"/>
                    </a:lnTo>
                    <a:close/>
                  </a:path>
                </a:pathLst>
              </a:custGeom>
              <a:solidFill>
                <a:srgbClr val="9C9C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35"/>
              <p:cNvSpPr>
                <a:spLocks/>
              </p:cNvSpPr>
              <p:nvPr/>
            </p:nvSpPr>
            <p:spPr bwMode="auto">
              <a:xfrm>
                <a:off x="3138488" y="5083175"/>
                <a:ext cx="419100" cy="265113"/>
              </a:xfrm>
              <a:custGeom>
                <a:avLst/>
                <a:gdLst>
                  <a:gd name="T0" fmla="*/ 2 w 264"/>
                  <a:gd name="T1" fmla="*/ 0 h 167"/>
                  <a:gd name="T2" fmla="*/ 2 w 264"/>
                  <a:gd name="T3" fmla="*/ 0 h 167"/>
                  <a:gd name="T4" fmla="*/ 264 w 264"/>
                  <a:gd name="T5" fmla="*/ 0 h 167"/>
                  <a:gd name="T6" fmla="*/ 264 w 264"/>
                  <a:gd name="T7" fmla="*/ 0 h 167"/>
                  <a:gd name="T8" fmla="*/ 247 w 264"/>
                  <a:gd name="T9" fmla="*/ 140 h 167"/>
                  <a:gd name="T10" fmla="*/ 247 w 264"/>
                  <a:gd name="T11" fmla="*/ 140 h 167"/>
                  <a:gd name="T12" fmla="*/ 246 w 264"/>
                  <a:gd name="T13" fmla="*/ 145 h 167"/>
                  <a:gd name="T14" fmla="*/ 243 w 264"/>
                  <a:gd name="T15" fmla="*/ 151 h 167"/>
                  <a:gd name="T16" fmla="*/ 239 w 264"/>
                  <a:gd name="T17" fmla="*/ 155 h 167"/>
                  <a:gd name="T18" fmla="*/ 235 w 264"/>
                  <a:gd name="T19" fmla="*/ 159 h 167"/>
                  <a:gd name="T20" fmla="*/ 224 w 264"/>
                  <a:gd name="T21" fmla="*/ 164 h 167"/>
                  <a:gd name="T22" fmla="*/ 213 w 264"/>
                  <a:gd name="T23" fmla="*/ 167 h 167"/>
                  <a:gd name="T24" fmla="*/ 213 w 264"/>
                  <a:gd name="T25" fmla="*/ 167 h 167"/>
                  <a:gd name="T26" fmla="*/ 0 w 264"/>
                  <a:gd name="T27" fmla="*/ 153 h 167"/>
                  <a:gd name="T28" fmla="*/ 0 w 264"/>
                  <a:gd name="T29" fmla="*/ 153 h 167"/>
                  <a:gd name="T30" fmla="*/ 2 w 264"/>
                  <a:gd name="T31" fmla="*/ 0 h 167"/>
                  <a:gd name="T32" fmla="*/ 2 w 264"/>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167">
                    <a:moveTo>
                      <a:pt x="2" y="0"/>
                    </a:moveTo>
                    <a:lnTo>
                      <a:pt x="2" y="0"/>
                    </a:lnTo>
                    <a:lnTo>
                      <a:pt x="264" y="0"/>
                    </a:lnTo>
                    <a:lnTo>
                      <a:pt x="264" y="0"/>
                    </a:lnTo>
                    <a:lnTo>
                      <a:pt x="247" y="140"/>
                    </a:lnTo>
                    <a:lnTo>
                      <a:pt x="247" y="140"/>
                    </a:lnTo>
                    <a:lnTo>
                      <a:pt x="246" y="145"/>
                    </a:lnTo>
                    <a:lnTo>
                      <a:pt x="243" y="151"/>
                    </a:lnTo>
                    <a:lnTo>
                      <a:pt x="239" y="155"/>
                    </a:lnTo>
                    <a:lnTo>
                      <a:pt x="235" y="159"/>
                    </a:lnTo>
                    <a:lnTo>
                      <a:pt x="224" y="164"/>
                    </a:lnTo>
                    <a:lnTo>
                      <a:pt x="213" y="167"/>
                    </a:lnTo>
                    <a:lnTo>
                      <a:pt x="213" y="167"/>
                    </a:lnTo>
                    <a:lnTo>
                      <a:pt x="0" y="153"/>
                    </a:lnTo>
                    <a:lnTo>
                      <a:pt x="0" y="153"/>
                    </a:lnTo>
                    <a:lnTo>
                      <a:pt x="2" y="0"/>
                    </a:lnTo>
                    <a:lnTo>
                      <a:pt x="2" y="0"/>
                    </a:lnTo>
                    <a:close/>
                  </a:path>
                </a:pathLst>
              </a:custGeom>
              <a:solidFill>
                <a:srgbClr val="9D9D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36"/>
              <p:cNvSpPr>
                <a:spLocks/>
              </p:cNvSpPr>
              <p:nvPr/>
            </p:nvSpPr>
            <p:spPr bwMode="auto">
              <a:xfrm>
                <a:off x="3144838" y="5083175"/>
                <a:ext cx="412750" cy="265113"/>
              </a:xfrm>
              <a:custGeom>
                <a:avLst/>
                <a:gdLst>
                  <a:gd name="T0" fmla="*/ 2 w 260"/>
                  <a:gd name="T1" fmla="*/ 0 h 167"/>
                  <a:gd name="T2" fmla="*/ 2 w 260"/>
                  <a:gd name="T3" fmla="*/ 0 h 167"/>
                  <a:gd name="T4" fmla="*/ 260 w 260"/>
                  <a:gd name="T5" fmla="*/ 0 h 167"/>
                  <a:gd name="T6" fmla="*/ 260 w 260"/>
                  <a:gd name="T7" fmla="*/ 0 h 167"/>
                  <a:gd name="T8" fmla="*/ 243 w 260"/>
                  <a:gd name="T9" fmla="*/ 140 h 167"/>
                  <a:gd name="T10" fmla="*/ 243 w 260"/>
                  <a:gd name="T11" fmla="*/ 140 h 167"/>
                  <a:gd name="T12" fmla="*/ 242 w 260"/>
                  <a:gd name="T13" fmla="*/ 145 h 167"/>
                  <a:gd name="T14" fmla="*/ 239 w 260"/>
                  <a:gd name="T15" fmla="*/ 151 h 167"/>
                  <a:gd name="T16" fmla="*/ 235 w 260"/>
                  <a:gd name="T17" fmla="*/ 155 h 167"/>
                  <a:gd name="T18" fmla="*/ 231 w 260"/>
                  <a:gd name="T19" fmla="*/ 159 h 167"/>
                  <a:gd name="T20" fmla="*/ 220 w 260"/>
                  <a:gd name="T21" fmla="*/ 164 h 167"/>
                  <a:gd name="T22" fmla="*/ 209 w 260"/>
                  <a:gd name="T23" fmla="*/ 167 h 167"/>
                  <a:gd name="T24" fmla="*/ 209 w 260"/>
                  <a:gd name="T25" fmla="*/ 167 h 167"/>
                  <a:gd name="T26" fmla="*/ 0 w 260"/>
                  <a:gd name="T27" fmla="*/ 152 h 167"/>
                  <a:gd name="T28" fmla="*/ 0 w 260"/>
                  <a:gd name="T29" fmla="*/ 152 h 167"/>
                  <a:gd name="T30" fmla="*/ 2 w 260"/>
                  <a:gd name="T31" fmla="*/ 0 h 167"/>
                  <a:gd name="T32" fmla="*/ 2 w 260"/>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0" h="167">
                    <a:moveTo>
                      <a:pt x="2" y="0"/>
                    </a:moveTo>
                    <a:lnTo>
                      <a:pt x="2" y="0"/>
                    </a:lnTo>
                    <a:lnTo>
                      <a:pt x="260" y="0"/>
                    </a:lnTo>
                    <a:lnTo>
                      <a:pt x="260" y="0"/>
                    </a:lnTo>
                    <a:lnTo>
                      <a:pt x="243" y="140"/>
                    </a:lnTo>
                    <a:lnTo>
                      <a:pt x="243" y="140"/>
                    </a:lnTo>
                    <a:lnTo>
                      <a:pt x="242" y="145"/>
                    </a:lnTo>
                    <a:lnTo>
                      <a:pt x="239" y="151"/>
                    </a:lnTo>
                    <a:lnTo>
                      <a:pt x="235" y="155"/>
                    </a:lnTo>
                    <a:lnTo>
                      <a:pt x="231" y="159"/>
                    </a:lnTo>
                    <a:lnTo>
                      <a:pt x="220" y="164"/>
                    </a:lnTo>
                    <a:lnTo>
                      <a:pt x="209" y="167"/>
                    </a:lnTo>
                    <a:lnTo>
                      <a:pt x="209" y="167"/>
                    </a:lnTo>
                    <a:lnTo>
                      <a:pt x="0" y="152"/>
                    </a:lnTo>
                    <a:lnTo>
                      <a:pt x="0" y="152"/>
                    </a:lnTo>
                    <a:lnTo>
                      <a:pt x="2" y="0"/>
                    </a:lnTo>
                    <a:lnTo>
                      <a:pt x="2" y="0"/>
                    </a:lnTo>
                    <a:close/>
                  </a:path>
                </a:pathLst>
              </a:custGeom>
              <a:solidFill>
                <a:srgbClr val="9D9D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37"/>
              <p:cNvSpPr>
                <a:spLocks/>
              </p:cNvSpPr>
              <p:nvPr/>
            </p:nvSpPr>
            <p:spPr bwMode="auto">
              <a:xfrm>
                <a:off x="3152776" y="5083175"/>
                <a:ext cx="404813" cy="265113"/>
              </a:xfrm>
              <a:custGeom>
                <a:avLst/>
                <a:gdLst>
                  <a:gd name="T0" fmla="*/ 1 w 255"/>
                  <a:gd name="T1" fmla="*/ 0 h 167"/>
                  <a:gd name="T2" fmla="*/ 1 w 255"/>
                  <a:gd name="T3" fmla="*/ 0 h 167"/>
                  <a:gd name="T4" fmla="*/ 255 w 255"/>
                  <a:gd name="T5" fmla="*/ 0 h 167"/>
                  <a:gd name="T6" fmla="*/ 255 w 255"/>
                  <a:gd name="T7" fmla="*/ 0 h 167"/>
                  <a:gd name="T8" fmla="*/ 238 w 255"/>
                  <a:gd name="T9" fmla="*/ 140 h 167"/>
                  <a:gd name="T10" fmla="*/ 238 w 255"/>
                  <a:gd name="T11" fmla="*/ 140 h 167"/>
                  <a:gd name="T12" fmla="*/ 237 w 255"/>
                  <a:gd name="T13" fmla="*/ 145 h 167"/>
                  <a:gd name="T14" fmla="*/ 234 w 255"/>
                  <a:gd name="T15" fmla="*/ 151 h 167"/>
                  <a:gd name="T16" fmla="*/ 230 w 255"/>
                  <a:gd name="T17" fmla="*/ 155 h 167"/>
                  <a:gd name="T18" fmla="*/ 226 w 255"/>
                  <a:gd name="T19" fmla="*/ 159 h 167"/>
                  <a:gd name="T20" fmla="*/ 215 w 255"/>
                  <a:gd name="T21" fmla="*/ 164 h 167"/>
                  <a:gd name="T22" fmla="*/ 205 w 255"/>
                  <a:gd name="T23" fmla="*/ 167 h 167"/>
                  <a:gd name="T24" fmla="*/ 205 w 255"/>
                  <a:gd name="T25" fmla="*/ 167 h 167"/>
                  <a:gd name="T26" fmla="*/ 0 w 255"/>
                  <a:gd name="T27" fmla="*/ 151 h 167"/>
                  <a:gd name="T28" fmla="*/ 0 w 255"/>
                  <a:gd name="T29" fmla="*/ 151 h 167"/>
                  <a:gd name="T30" fmla="*/ 1 w 255"/>
                  <a:gd name="T31" fmla="*/ 0 h 167"/>
                  <a:gd name="T32" fmla="*/ 1 w 255"/>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5" h="167">
                    <a:moveTo>
                      <a:pt x="1" y="0"/>
                    </a:moveTo>
                    <a:lnTo>
                      <a:pt x="1" y="0"/>
                    </a:lnTo>
                    <a:lnTo>
                      <a:pt x="255" y="0"/>
                    </a:lnTo>
                    <a:lnTo>
                      <a:pt x="255" y="0"/>
                    </a:lnTo>
                    <a:lnTo>
                      <a:pt x="238" y="140"/>
                    </a:lnTo>
                    <a:lnTo>
                      <a:pt x="238" y="140"/>
                    </a:lnTo>
                    <a:lnTo>
                      <a:pt x="237" y="145"/>
                    </a:lnTo>
                    <a:lnTo>
                      <a:pt x="234" y="151"/>
                    </a:lnTo>
                    <a:lnTo>
                      <a:pt x="230" y="155"/>
                    </a:lnTo>
                    <a:lnTo>
                      <a:pt x="226" y="159"/>
                    </a:lnTo>
                    <a:lnTo>
                      <a:pt x="215" y="164"/>
                    </a:lnTo>
                    <a:lnTo>
                      <a:pt x="205" y="167"/>
                    </a:lnTo>
                    <a:lnTo>
                      <a:pt x="205" y="167"/>
                    </a:lnTo>
                    <a:lnTo>
                      <a:pt x="0" y="151"/>
                    </a:lnTo>
                    <a:lnTo>
                      <a:pt x="0" y="151"/>
                    </a:lnTo>
                    <a:lnTo>
                      <a:pt x="1" y="0"/>
                    </a:lnTo>
                    <a:lnTo>
                      <a:pt x="1" y="0"/>
                    </a:lnTo>
                    <a:close/>
                  </a:path>
                </a:pathLst>
              </a:custGeom>
              <a:solidFill>
                <a:srgbClr val="9E9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38"/>
              <p:cNvSpPr>
                <a:spLocks/>
              </p:cNvSpPr>
              <p:nvPr/>
            </p:nvSpPr>
            <p:spPr bwMode="auto">
              <a:xfrm>
                <a:off x="3159126" y="5083175"/>
                <a:ext cx="398463" cy="265113"/>
              </a:xfrm>
              <a:custGeom>
                <a:avLst/>
                <a:gdLst>
                  <a:gd name="T0" fmla="*/ 1 w 251"/>
                  <a:gd name="T1" fmla="*/ 0 h 167"/>
                  <a:gd name="T2" fmla="*/ 1 w 251"/>
                  <a:gd name="T3" fmla="*/ 0 h 167"/>
                  <a:gd name="T4" fmla="*/ 251 w 251"/>
                  <a:gd name="T5" fmla="*/ 0 h 167"/>
                  <a:gd name="T6" fmla="*/ 251 w 251"/>
                  <a:gd name="T7" fmla="*/ 0 h 167"/>
                  <a:gd name="T8" fmla="*/ 234 w 251"/>
                  <a:gd name="T9" fmla="*/ 140 h 167"/>
                  <a:gd name="T10" fmla="*/ 234 w 251"/>
                  <a:gd name="T11" fmla="*/ 140 h 167"/>
                  <a:gd name="T12" fmla="*/ 233 w 251"/>
                  <a:gd name="T13" fmla="*/ 145 h 167"/>
                  <a:gd name="T14" fmla="*/ 230 w 251"/>
                  <a:gd name="T15" fmla="*/ 151 h 167"/>
                  <a:gd name="T16" fmla="*/ 226 w 251"/>
                  <a:gd name="T17" fmla="*/ 155 h 167"/>
                  <a:gd name="T18" fmla="*/ 222 w 251"/>
                  <a:gd name="T19" fmla="*/ 159 h 167"/>
                  <a:gd name="T20" fmla="*/ 212 w 251"/>
                  <a:gd name="T21" fmla="*/ 164 h 167"/>
                  <a:gd name="T22" fmla="*/ 201 w 251"/>
                  <a:gd name="T23" fmla="*/ 167 h 167"/>
                  <a:gd name="T24" fmla="*/ 201 w 251"/>
                  <a:gd name="T25" fmla="*/ 167 h 167"/>
                  <a:gd name="T26" fmla="*/ 0 w 251"/>
                  <a:gd name="T27" fmla="*/ 149 h 167"/>
                  <a:gd name="T28" fmla="*/ 0 w 251"/>
                  <a:gd name="T29" fmla="*/ 149 h 167"/>
                  <a:gd name="T30" fmla="*/ 1 w 251"/>
                  <a:gd name="T31" fmla="*/ 0 h 167"/>
                  <a:gd name="T32" fmla="*/ 1 w 251"/>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1" h="167">
                    <a:moveTo>
                      <a:pt x="1" y="0"/>
                    </a:moveTo>
                    <a:lnTo>
                      <a:pt x="1" y="0"/>
                    </a:lnTo>
                    <a:lnTo>
                      <a:pt x="251" y="0"/>
                    </a:lnTo>
                    <a:lnTo>
                      <a:pt x="251" y="0"/>
                    </a:lnTo>
                    <a:lnTo>
                      <a:pt x="234" y="140"/>
                    </a:lnTo>
                    <a:lnTo>
                      <a:pt x="234" y="140"/>
                    </a:lnTo>
                    <a:lnTo>
                      <a:pt x="233" y="145"/>
                    </a:lnTo>
                    <a:lnTo>
                      <a:pt x="230" y="151"/>
                    </a:lnTo>
                    <a:lnTo>
                      <a:pt x="226" y="155"/>
                    </a:lnTo>
                    <a:lnTo>
                      <a:pt x="222" y="159"/>
                    </a:lnTo>
                    <a:lnTo>
                      <a:pt x="212" y="164"/>
                    </a:lnTo>
                    <a:lnTo>
                      <a:pt x="201" y="167"/>
                    </a:lnTo>
                    <a:lnTo>
                      <a:pt x="201" y="167"/>
                    </a:lnTo>
                    <a:lnTo>
                      <a:pt x="0" y="149"/>
                    </a:lnTo>
                    <a:lnTo>
                      <a:pt x="0" y="149"/>
                    </a:lnTo>
                    <a:lnTo>
                      <a:pt x="1" y="0"/>
                    </a:lnTo>
                    <a:lnTo>
                      <a:pt x="1" y="0"/>
                    </a:lnTo>
                    <a:close/>
                  </a:path>
                </a:pathLst>
              </a:custGeom>
              <a:solidFill>
                <a:srgbClr val="9F9F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39"/>
              <p:cNvSpPr>
                <a:spLocks/>
              </p:cNvSpPr>
              <p:nvPr/>
            </p:nvSpPr>
            <p:spPr bwMode="auto">
              <a:xfrm>
                <a:off x="3162301" y="5083175"/>
                <a:ext cx="395288" cy="263525"/>
              </a:xfrm>
              <a:custGeom>
                <a:avLst/>
                <a:gdLst>
                  <a:gd name="T0" fmla="*/ 2 w 249"/>
                  <a:gd name="T1" fmla="*/ 0 h 166"/>
                  <a:gd name="T2" fmla="*/ 2 w 249"/>
                  <a:gd name="T3" fmla="*/ 0 h 166"/>
                  <a:gd name="T4" fmla="*/ 249 w 249"/>
                  <a:gd name="T5" fmla="*/ 0 h 166"/>
                  <a:gd name="T6" fmla="*/ 249 w 249"/>
                  <a:gd name="T7" fmla="*/ 0 h 166"/>
                  <a:gd name="T8" fmla="*/ 232 w 249"/>
                  <a:gd name="T9" fmla="*/ 140 h 166"/>
                  <a:gd name="T10" fmla="*/ 232 w 249"/>
                  <a:gd name="T11" fmla="*/ 140 h 166"/>
                  <a:gd name="T12" fmla="*/ 231 w 249"/>
                  <a:gd name="T13" fmla="*/ 145 h 166"/>
                  <a:gd name="T14" fmla="*/ 228 w 249"/>
                  <a:gd name="T15" fmla="*/ 151 h 166"/>
                  <a:gd name="T16" fmla="*/ 225 w 249"/>
                  <a:gd name="T17" fmla="*/ 155 h 166"/>
                  <a:gd name="T18" fmla="*/ 220 w 249"/>
                  <a:gd name="T19" fmla="*/ 159 h 166"/>
                  <a:gd name="T20" fmla="*/ 210 w 249"/>
                  <a:gd name="T21" fmla="*/ 164 h 166"/>
                  <a:gd name="T22" fmla="*/ 199 w 249"/>
                  <a:gd name="T23" fmla="*/ 166 h 166"/>
                  <a:gd name="T24" fmla="*/ 199 w 249"/>
                  <a:gd name="T25" fmla="*/ 166 h 166"/>
                  <a:gd name="T26" fmla="*/ 0 w 249"/>
                  <a:gd name="T27" fmla="*/ 148 h 166"/>
                  <a:gd name="T28" fmla="*/ 0 w 249"/>
                  <a:gd name="T29" fmla="*/ 148 h 166"/>
                  <a:gd name="T30" fmla="*/ 2 w 249"/>
                  <a:gd name="T31" fmla="*/ 0 h 166"/>
                  <a:gd name="T32" fmla="*/ 2 w 249"/>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166">
                    <a:moveTo>
                      <a:pt x="2" y="0"/>
                    </a:moveTo>
                    <a:lnTo>
                      <a:pt x="2" y="0"/>
                    </a:lnTo>
                    <a:lnTo>
                      <a:pt x="249" y="0"/>
                    </a:lnTo>
                    <a:lnTo>
                      <a:pt x="249" y="0"/>
                    </a:lnTo>
                    <a:lnTo>
                      <a:pt x="232" y="140"/>
                    </a:lnTo>
                    <a:lnTo>
                      <a:pt x="232" y="140"/>
                    </a:lnTo>
                    <a:lnTo>
                      <a:pt x="231" y="145"/>
                    </a:lnTo>
                    <a:lnTo>
                      <a:pt x="228" y="151"/>
                    </a:lnTo>
                    <a:lnTo>
                      <a:pt x="225" y="155"/>
                    </a:lnTo>
                    <a:lnTo>
                      <a:pt x="220" y="159"/>
                    </a:lnTo>
                    <a:lnTo>
                      <a:pt x="210" y="164"/>
                    </a:lnTo>
                    <a:lnTo>
                      <a:pt x="199" y="166"/>
                    </a:lnTo>
                    <a:lnTo>
                      <a:pt x="199" y="166"/>
                    </a:lnTo>
                    <a:lnTo>
                      <a:pt x="0" y="148"/>
                    </a:lnTo>
                    <a:lnTo>
                      <a:pt x="0" y="148"/>
                    </a:lnTo>
                    <a:lnTo>
                      <a:pt x="2" y="0"/>
                    </a:lnTo>
                    <a:lnTo>
                      <a:pt x="2" y="0"/>
                    </a:lnTo>
                    <a:close/>
                  </a:path>
                </a:pathLst>
              </a:custGeom>
              <a:solidFill>
                <a:srgbClr val="9F9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40"/>
              <p:cNvSpPr>
                <a:spLocks/>
              </p:cNvSpPr>
              <p:nvPr/>
            </p:nvSpPr>
            <p:spPr bwMode="auto">
              <a:xfrm>
                <a:off x="3168651" y="5083175"/>
                <a:ext cx="388938" cy="263525"/>
              </a:xfrm>
              <a:custGeom>
                <a:avLst/>
                <a:gdLst>
                  <a:gd name="T0" fmla="*/ 2 w 245"/>
                  <a:gd name="T1" fmla="*/ 0 h 166"/>
                  <a:gd name="T2" fmla="*/ 2 w 245"/>
                  <a:gd name="T3" fmla="*/ 0 h 166"/>
                  <a:gd name="T4" fmla="*/ 245 w 245"/>
                  <a:gd name="T5" fmla="*/ 0 h 166"/>
                  <a:gd name="T6" fmla="*/ 245 w 245"/>
                  <a:gd name="T7" fmla="*/ 0 h 166"/>
                  <a:gd name="T8" fmla="*/ 228 w 245"/>
                  <a:gd name="T9" fmla="*/ 140 h 166"/>
                  <a:gd name="T10" fmla="*/ 228 w 245"/>
                  <a:gd name="T11" fmla="*/ 140 h 166"/>
                  <a:gd name="T12" fmla="*/ 227 w 245"/>
                  <a:gd name="T13" fmla="*/ 145 h 166"/>
                  <a:gd name="T14" fmla="*/ 224 w 245"/>
                  <a:gd name="T15" fmla="*/ 151 h 166"/>
                  <a:gd name="T16" fmla="*/ 221 w 245"/>
                  <a:gd name="T17" fmla="*/ 155 h 166"/>
                  <a:gd name="T18" fmla="*/ 216 w 245"/>
                  <a:gd name="T19" fmla="*/ 159 h 166"/>
                  <a:gd name="T20" fmla="*/ 206 w 245"/>
                  <a:gd name="T21" fmla="*/ 163 h 166"/>
                  <a:gd name="T22" fmla="*/ 195 w 245"/>
                  <a:gd name="T23" fmla="*/ 166 h 166"/>
                  <a:gd name="T24" fmla="*/ 195 w 245"/>
                  <a:gd name="T25" fmla="*/ 166 h 166"/>
                  <a:gd name="T26" fmla="*/ 0 w 245"/>
                  <a:gd name="T27" fmla="*/ 148 h 166"/>
                  <a:gd name="T28" fmla="*/ 0 w 245"/>
                  <a:gd name="T29" fmla="*/ 148 h 166"/>
                  <a:gd name="T30" fmla="*/ 2 w 245"/>
                  <a:gd name="T31" fmla="*/ 0 h 166"/>
                  <a:gd name="T32" fmla="*/ 2 w 245"/>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 h="166">
                    <a:moveTo>
                      <a:pt x="2" y="0"/>
                    </a:moveTo>
                    <a:lnTo>
                      <a:pt x="2" y="0"/>
                    </a:lnTo>
                    <a:lnTo>
                      <a:pt x="245" y="0"/>
                    </a:lnTo>
                    <a:lnTo>
                      <a:pt x="245" y="0"/>
                    </a:lnTo>
                    <a:lnTo>
                      <a:pt x="228" y="140"/>
                    </a:lnTo>
                    <a:lnTo>
                      <a:pt x="228" y="140"/>
                    </a:lnTo>
                    <a:lnTo>
                      <a:pt x="227" y="145"/>
                    </a:lnTo>
                    <a:lnTo>
                      <a:pt x="224" y="151"/>
                    </a:lnTo>
                    <a:lnTo>
                      <a:pt x="221" y="155"/>
                    </a:lnTo>
                    <a:lnTo>
                      <a:pt x="216" y="159"/>
                    </a:lnTo>
                    <a:lnTo>
                      <a:pt x="206" y="163"/>
                    </a:lnTo>
                    <a:lnTo>
                      <a:pt x="195" y="166"/>
                    </a:lnTo>
                    <a:lnTo>
                      <a:pt x="195" y="166"/>
                    </a:lnTo>
                    <a:lnTo>
                      <a:pt x="0" y="148"/>
                    </a:lnTo>
                    <a:lnTo>
                      <a:pt x="0" y="148"/>
                    </a:lnTo>
                    <a:lnTo>
                      <a:pt x="2" y="0"/>
                    </a:lnTo>
                    <a:lnTo>
                      <a:pt x="2" y="0"/>
                    </a:lnTo>
                    <a:close/>
                  </a:path>
                </a:pathLst>
              </a:custGeom>
              <a:solidFill>
                <a:srgbClr val="A0A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41"/>
              <p:cNvSpPr>
                <a:spLocks/>
              </p:cNvSpPr>
              <p:nvPr/>
            </p:nvSpPr>
            <p:spPr bwMode="auto">
              <a:xfrm>
                <a:off x="3175001" y="5083175"/>
                <a:ext cx="382588" cy="263525"/>
              </a:xfrm>
              <a:custGeom>
                <a:avLst/>
                <a:gdLst>
                  <a:gd name="T0" fmla="*/ 2 w 241"/>
                  <a:gd name="T1" fmla="*/ 0 h 166"/>
                  <a:gd name="T2" fmla="*/ 2 w 241"/>
                  <a:gd name="T3" fmla="*/ 0 h 166"/>
                  <a:gd name="T4" fmla="*/ 241 w 241"/>
                  <a:gd name="T5" fmla="*/ 0 h 166"/>
                  <a:gd name="T6" fmla="*/ 241 w 241"/>
                  <a:gd name="T7" fmla="*/ 0 h 166"/>
                  <a:gd name="T8" fmla="*/ 224 w 241"/>
                  <a:gd name="T9" fmla="*/ 140 h 166"/>
                  <a:gd name="T10" fmla="*/ 224 w 241"/>
                  <a:gd name="T11" fmla="*/ 140 h 166"/>
                  <a:gd name="T12" fmla="*/ 223 w 241"/>
                  <a:gd name="T13" fmla="*/ 145 h 166"/>
                  <a:gd name="T14" fmla="*/ 220 w 241"/>
                  <a:gd name="T15" fmla="*/ 151 h 166"/>
                  <a:gd name="T16" fmla="*/ 217 w 241"/>
                  <a:gd name="T17" fmla="*/ 155 h 166"/>
                  <a:gd name="T18" fmla="*/ 212 w 241"/>
                  <a:gd name="T19" fmla="*/ 157 h 166"/>
                  <a:gd name="T20" fmla="*/ 202 w 241"/>
                  <a:gd name="T21" fmla="*/ 163 h 166"/>
                  <a:gd name="T22" fmla="*/ 193 w 241"/>
                  <a:gd name="T23" fmla="*/ 166 h 166"/>
                  <a:gd name="T24" fmla="*/ 193 w 241"/>
                  <a:gd name="T25" fmla="*/ 166 h 166"/>
                  <a:gd name="T26" fmla="*/ 0 w 241"/>
                  <a:gd name="T27" fmla="*/ 147 h 166"/>
                  <a:gd name="T28" fmla="*/ 0 w 241"/>
                  <a:gd name="T29" fmla="*/ 147 h 166"/>
                  <a:gd name="T30" fmla="*/ 2 w 241"/>
                  <a:gd name="T31" fmla="*/ 0 h 166"/>
                  <a:gd name="T32" fmla="*/ 2 w 241"/>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166">
                    <a:moveTo>
                      <a:pt x="2" y="0"/>
                    </a:moveTo>
                    <a:lnTo>
                      <a:pt x="2" y="0"/>
                    </a:lnTo>
                    <a:lnTo>
                      <a:pt x="241" y="0"/>
                    </a:lnTo>
                    <a:lnTo>
                      <a:pt x="241" y="0"/>
                    </a:lnTo>
                    <a:lnTo>
                      <a:pt x="224" y="140"/>
                    </a:lnTo>
                    <a:lnTo>
                      <a:pt x="224" y="140"/>
                    </a:lnTo>
                    <a:lnTo>
                      <a:pt x="223" y="145"/>
                    </a:lnTo>
                    <a:lnTo>
                      <a:pt x="220" y="151"/>
                    </a:lnTo>
                    <a:lnTo>
                      <a:pt x="217" y="155"/>
                    </a:lnTo>
                    <a:lnTo>
                      <a:pt x="212" y="157"/>
                    </a:lnTo>
                    <a:lnTo>
                      <a:pt x="202" y="163"/>
                    </a:lnTo>
                    <a:lnTo>
                      <a:pt x="193" y="166"/>
                    </a:lnTo>
                    <a:lnTo>
                      <a:pt x="193" y="166"/>
                    </a:lnTo>
                    <a:lnTo>
                      <a:pt x="0" y="147"/>
                    </a:lnTo>
                    <a:lnTo>
                      <a:pt x="0" y="147"/>
                    </a:lnTo>
                    <a:lnTo>
                      <a:pt x="2" y="0"/>
                    </a:lnTo>
                    <a:lnTo>
                      <a:pt x="2" y="0"/>
                    </a:lnTo>
                    <a:close/>
                  </a:path>
                </a:pathLst>
              </a:custGeom>
              <a:solidFill>
                <a:srgbClr val="A1A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42"/>
              <p:cNvSpPr>
                <a:spLocks/>
              </p:cNvSpPr>
              <p:nvPr/>
            </p:nvSpPr>
            <p:spPr bwMode="auto">
              <a:xfrm>
                <a:off x="3182938" y="5083175"/>
                <a:ext cx="374650" cy="263525"/>
              </a:xfrm>
              <a:custGeom>
                <a:avLst/>
                <a:gdLst>
                  <a:gd name="T0" fmla="*/ 1 w 236"/>
                  <a:gd name="T1" fmla="*/ 0 h 166"/>
                  <a:gd name="T2" fmla="*/ 1 w 236"/>
                  <a:gd name="T3" fmla="*/ 0 h 166"/>
                  <a:gd name="T4" fmla="*/ 236 w 236"/>
                  <a:gd name="T5" fmla="*/ 0 h 166"/>
                  <a:gd name="T6" fmla="*/ 236 w 236"/>
                  <a:gd name="T7" fmla="*/ 0 h 166"/>
                  <a:gd name="T8" fmla="*/ 219 w 236"/>
                  <a:gd name="T9" fmla="*/ 140 h 166"/>
                  <a:gd name="T10" fmla="*/ 219 w 236"/>
                  <a:gd name="T11" fmla="*/ 140 h 166"/>
                  <a:gd name="T12" fmla="*/ 218 w 236"/>
                  <a:gd name="T13" fmla="*/ 145 h 166"/>
                  <a:gd name="T14" fmla="*/ 215 w 236"/>
                  <a:gd name="T15" fmla="*/ 151 h 166"/>
                  <a:gd name="T16" fmla="*/ 212 w 236"/>
                  <a:gd name="T17" fmla="*/ 155 h 166"/>
                  <a:gd name="T18" fmla="*/ 208 w 236"/>
                  <a:gd name="T19" fmla="*/ 157 h 166"/>
                  <a:gd name="T20" fmla="*/ 197 w 236"/>
                  <a:gd name="T21" fmla="*/ 163 h 166"/>
                  <a:gd name="T22" fmla="*/ 188 w 236"/>
                  <a:gd name="T23" fmla="*/ 166 h 166"/>
                  <a:gd name="T24" fmla="*/ 188 w 236"/>
                  <a:gd name="T25" fmla="*/ 166 h 166"/>
                  <a:gd name="T26" fmla="*/ 0 w 236"/>
                  <a:gd name="T27" fmla="*/ 145 h 166"/>
                  <a:gd name="T28" fmla="*/ 0 w 236"/>
                  <a:gd name="T29" fmla="*/ 145 h 166"/>
                  <a:gd name="T30" fmla="*/ 1 w 236"/>
                  <a:gd name="T31" fmla="*/ 0 h 166"/>
                  <a:gd name="T32" fmla="*/ 1 w 23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166">
                    <a:moveTo>
                      <a:pt x="1" y="0"/>
                    </a:moveTo>
                    <a:lnTo>
                      <a:pt x="1" y="0"/>
                    </a:lnTo>
                    <a:lnTo>
                      <a:pt x="236" y="0"/>
                    </a:lnTo>
                    <a:lnTo>
                      <a:pt x="236" y="0"/>
                    </a:lnTo>
                    <a:lnTo>
                      <a:pt x="219" y="140"/>
                    </a:lnTo>
                    <a:lnTo>
                      <a:pt x="219" y="140"/>
                    </a:lnTo>
                    <a:lnTo>
                      <a:pt x="218" y="145"/>
                    </a:lnTo>
                    <a:lnTo>
                      <a:pt x="215" y="151"/>
                    </a:lnTo>
                    <a:lnTo>
                      <a:pt x="212" y="155"/>
                    </a:lnTo>
                    <a:lnTo>
                      <a:pt x="208" y="157"/>
                    </a:lnTo>
                    <a:lnTo>
                      <a:pt x="197" y="163"/>
                    </a:lnTo>
                    <a:lnTo>
                      <a:pt x="188" y="166"/>
                    </a:lnTo>
                    <a:lnTo>
                      <a:pt x="188" y="166"/>
                    </a:lnTo>
                    <a:lnTo>
                      <a:pt x="0" y="145"/>
                    </a:lnTo>
                    <a:lnTo>
                      <a:pt x="0" y="145"/>
                    </a:lnTo>
                    <a:lnTo>
                      <a:pt x="1" y="0"/>
                    </a:lnTo>
                    <a:lnTo>
                      <a:pt x="1" y="0"/>
                    </a:lnTo>
                    <a:close/>
                  </a:path>
                </a:pathLst>
              </a:custGeom>
              <a:solidFill>
                <a:srgbClr val="A1A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43"/>
              <p:cNvSpPr>
                <a:spLocks/>
              </p:cNvSpPr>
              <p:nvPr/>
            </p:nvSpPr>
            <p:spPr bwMode="auto">
              <a:xfrm>
                <a:off x="3189288" y="5083175"/>
                <a:ext cx="368300" cy="263525"/>
              </a:xfrm>
              <a:custGeom>
                <a:avLst/>
                <a:gdLst>
                  <a:gd name="T0" fmla="*/ 1 w 232"/>
                  <a:gd name="T1" fmla="*/ 0 h 166"/>
                  <a:gd name="T2" fmla="*/ 1 w 232"/>
                  <a:gd name="T3" fmla="*/ 0 h 166"/>
                  <a:gd name="T4" fmla="*/ 232 w 232"/>
                  <a:gd name="T5" fmla="*/ 0 h 166"/>
                  <a:gd name="T6" fmla="*/ 232 w 232"/>
                  <a:gd name="T7" fmla="*/ 0 h 166"/>
                  <a:gd name="T8" fmla="*/ 215 w 232"/>
                  <a:gd name="T9" fmla="*/ 140 h 166"/>
                  <a:gd name="T10" fmla="*/ 215 w 232"/>
                  <a:gd name="T11" fmla="*/ 140 h 166"/>
                  <a:gd name="T12" fmla="*/ 214 w 232"/>
                  <a:gd name="T13" fmla="*/ 145 h 166"/>
                  <a:gd name="T14" fmla="*/ 211 w 232"/>
                  <a:gd name="T15" fmla="*/ 151 h 166"/>
                  <a:gd name="T16" fmla="*/ 208 w 232"/>
                  <a:gd name="T17" fmla="*/ 155 h 166"/>
                  <a:gd name="T18" fmla="*/ 204 w 232"/>
                  <a:gd name="T19" fmla="*/ 157 h 166"/>
                  <a:gd name="T20" fmla="*/ 195 w 232"/>
                  <a:gd name="T21" fmla="*/ 163 h 166"/>
                  <a:gd name="T22" fmla="*/ 184 w 232"/>
                  <a:gd name="T23" fmla="*/ 166 h 166"/>
                  <a:gd name="T24" fmla="*/ 184 w 232"/>
                  <a:gd name="T25" fmla="*/ 166 h 166"/>
                  <a:gd name="T26" fmla="*/ 0 w 232"/>
                  <a:gd name="T27" fmla="*/ 144 h 166"/>
                  <a:gd name="T28" fmla="*/ 0 w 232"/>
                  <a:gd name="T29" fmla="*/ 144 h 166"/>
                  <a:gd name="T30" fmla="*/ 1 w 232"/>
                  <a:gd name="T31" fmla="*/ 0 h 166"/>
                  <a:gd name="T32" fmla="*/ 1 w 23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2" h="166">
                    <a:moveTo>
                      <a:pt x="1" y="0"/>
                    </a:moveTo>
                    <a:lnTo>
                      <a:pt x="1" y="0"/>
                    </a:lnTo>
                    <a:lnTo>
                      <a:pt x="232" y="0"/>
                    </a:lnTo>
                    <a:lnTo>
                      <a:pt x="232" y="0"/>
                    </a:lnTo>
                    <a:lnTo>
                      <a:pt x="215" y="140"/>
                    </a:lnTo>
                    <a:lnTo>
                      <a:pt x="215" y="140"/>
                    </a:lnTo>
                    <a:lnTo>
                      <a:pt x="214" y="145"/>
                    </a:lnTo>
                    <a:lnTo>
                      <a:pt x="211" y="151"/>
                    </a:lnTo>
                    <a:lnTo>
                      <a:pt x="208" y="155"/>
                    </a:lnTo>
                    <a:lnTo>
                      <a:pt x="204" y="157"/>
                    </a:lnTo>
                    <a:lnTo>
                      <a:pt x="195" y="163"/>
                    </a:lnTo>
                    <a:lnTo>
                      <a:pt x="184" y="166"/>
                    </a:lnTo>
                    <a:lnTo>
                      <a:pt x="184" y="166"/>
                    </a:lnTo>
                    <a:lnTo>
                      <a:pt x="0" y="144"/>
                    </a:lnTo>
                    <a:lnTo>
                      <a:pt x="0" y="144"/>
                    </a:lnTo>
                    <a:lnTo>
                      <a:pt x="1" y="0"/>
                    </a:lnTo>
                    <a:lnTo>
                      <a:pt x="1" y="0"/>
                    </a:lnTo>
                    <a:close/>
                  </a:path>
                </a:pathLst>
              </a:custGeom>
              <a:solidFill>
                <a:srgbClr val="A2A2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44"/>
              <p:cNvSpPr>
                <a:spLocks/>
              </p:cNvSpPr>
              <p:nvPr/>
            </p:nvSpPr>
            <p:spPr bwMode="auto">
              <a:xfrm>
                <a:off x="3192463" y="5083175"/>
                <a:ext cx="365125" cy="263525"/>
              </a:xfrm>
              <a:custGeom>
                <a:avLst/>
                <a:gdLst>
                  <a:gd name="T0" fmla="*/ 3 w 230"/>
                  <a:gd name="T1" fmla="*/ 0 h 166"/>
                  <a:gd name="T2" fmla="*/ 3 w 230"/>
                  <a:gd name="T3" fmla="*/ 0 h 166"/>
                  <a:gd name="T4" fmla="*/ 230 w 230"/>
                  <a:gd name="T5" fmla="*/ 0 h 166"/>
                  <a:gd name="T6" fmla="*/ 230 w 230"/>
                  <a:gd name="T7" fmla="*/ 0 h 166"/>
                  <a:gd name="T8" fmla="*/ 213 w 230"/>
                  <a:gd name="T9" fmla="*/ 140 h 166"/>
                  <a:gd name="T10" fmla="*/ 213 w 230"/>
                  <a:gd name="T11" fmla="*/ 140 h 166"/>
                  <a:gd name="T12" fmla="*/ 212 w 230"/>
                  <a:gd name="T13" fmla="*/ 145 h 166"/>
                  <a:gd name="T14" fmla="*/ 209 w 230"/>
                  <a:gd name="T15" fmla="*/ 149 h 166"/>
                  <a:gd name="T16" fmla="*/ 206 w 230"/>
                  <a:gd name="T17" fmla="*/ 153 h 166"/>
                  <a:gd name="T18" fmla="*/ 202 w 230"/>
                  <a:gd name="T19" fmla="*/ 157 h 166"/>
                  <a:gd name="T20" fmla="*/ 193 w 230"/>
                  <a:gd name="T21" fmla="*/ 163 h 166"/>
                  <a:gd name="T22" fmla="*/ 183 w 230"/>
                  <a:gd name="T23" fmla="*/ 166 h 166"/>
                  <a:gd name="T24" fmla="*/ 183 w 230"/>
                  <a:gd name="T25" fmla="*/ 166 h 166"/>
                  <a:gd name="T26" fmla="*/ 0 w 230"/>
                  <a:gd name="T27" fmla="*/ 143 h 166"/>
                  <a:gd name="T28" fmla="*/ 0 w 230"/>
                  <a:gd name="T29" fmla="*/ 143 h 166"/>
                  <a:gd name="T30" fmla="*/ 3 w 230"/>
                  <a:gd name="T31" fmla="*/ 0 h 166"/>
                  <a:gd name="T32" fmla="*/ 3 w 230"/>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0" h="166">
                    <a:moveTo>
                      <a:pt x="3" y="0"/>
                    </a:moveTo>
                    <a:lnTo>
                      <a:pt x="3" y="0"/>
                    </a:lnTo>
                    <a:lnTo>
                      <a:pt x="230" y="0"/>
                    </a:lnTo>
                    <a:lnTo>
                      <a:pt x="230" y="0"/>
                    </a:lnTo>
                    <a:lnTo>
                      <a:pt x="213" y="140"/>
                    </a:lnTo>
                    <a:lnTo>
                      <a:pt x="213" y="140"/>
                    </a:lnTo>
                    <a:lnTo>
                      <a:pt x="212" y="145"/>
                    </a:lnTo>
                    <a:lnTo>
                      <a:pt x="209" y="149"/>
                    </a:lnTo>
                    <a:lnTo>
                      <a:pt x="206" y="153"/>
                    </a:lnTo>
                    <a:lnTo>
                      <a:pt x="202" y="157"/>
                    </a:lnTo>
                    <a:lnTo>
                      <a:pt x="193" y="163"/>
                    </a:lnTo>
                    <a:lnTo>
                      <a:pt x="183" y="166"/>
                    </a:lnTo>
                    <a:lnTo>
                      <a:pt x="183" y="166"/>
                    </a:lnTo>
                    <a:lnTo>
                      <a:pt x="0" y="143"/>
                    </a:lnTo>
                    <a:lnTo>
                      <a:pt x="0" y="143"/>
                    </a:lnTo>
                    <a:lnTo>
                      <a:pt x="3" y="0"/>
                    </a:lnTo>
                    <a:lnTo>
                      <a:pt x="3" y="0"/>
                    </a:lnTo>
                    <a:close/>
                  </a:path>
                </a:pathLst>
              </a:custGeom>
              <a:solidFill>
                <a:srgbClr val="A2A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45"/>
              <p:cNvSpPr>
                <a:spLocks/>
              </p:cNvSpPr>
              <p:nvPr/>
            </p:nvSpPr>
            <p:spPr bwMode="auto">
              <a:xfrm>
                <a:off x="3198813" y="5083175"/>
                <a:ext cx="358775" cy="263525"/>
              </a:xfrm>
              <a:custGeom>
                <a:avLst/>
                <a:gdLst>
                  <a:gd name="T0" fmla="*/ 3 w 226"/>
                  <a:gd name="T1" fmla="*/ 0 h 166"/>
                  <a:gd name="T2" fmla="*/ 3 w 226"/>
                  <a:gd name="T3" fmla="*/ 0 h 166"/>
                  <a:gd name="T4" fmla="*/ 226 w 226"/>
                  <a:gd name="T5" fmla="*/ 0 h 166"/>
                  <a:gd name="T6" fmla="*/ 226 w 226"/>
                  <a:gd name="T7" fmla="*/ 0 h 166"/>
                  <a:gd name="T8" fmla="*/ 209 w 226"/>
                  <a:gd name="T9" fmla="*/ 140 h 166"/>
                  <a:gd name="T10" fmla="*/ 209 w 226"/>
                  <a:gd name="T11" fmla="*/ 140 h 166"/>
                  <a:gd name="T12" fmla="*/ 208 w 226"/>
                  <a:gd name="T13" fmla="*/ 145 h 166"/>
                  <a:gd name="T14" fmla="*/ 205 w 226"/>
                  <a:gd name="T15" fmla="*/ 149 h 166"/>
                  <a:gd name="T16" fmla="*/ 202 w 226"/>
                  <a:gd name="T17" fmla="*/ 153 h 166"/>
                  <a:gd name="T18" fmla="*/ 198 w 226"/>
                  <a:gd name="T19" fmla="*/ 157 h 166"/>
                  <a:gd name="T20" fmla="*/ 189 w 226"/>
                  <a:gd name="T21" fmla="*/ 163 h 166"/>
                  <a:gd name="T22" fmla="*/ 179 w 226"/>
                  <a:gd name="T23" fmla="*/ 166 h 166"/>
                  <a:gd name="T24" fmla="*/ 179 w 226"/>
                  <a:gd name="T25" fmla="*/ 166 h 166"/>
                  <a:gd name="T26" fmla="*/ 0 w 226"/>
                  <a:gd name="T27" fmla="*/ 141 h 166"/>
                  <a:gd name="T28" fmla="*/ 0 w 226"/>
                  <a:gd name="T29" fmla="*/ 141 h 166"/>
                  <a:gd name="T30" fmla="*/ 3 w 226"/>
                  <a:gd name="T31" fmla="*/ 0 h 166"/>
                  <a:gd name="T32" fmla="*/ 3 w 22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6" h="166">
                    <a:moveTo>
                      <a:pt x="3" y="0"/>
                    </a:moveTo>
                    <a:lnTo>
                      <a:pt x="3" y="0"/>
                    </a:lnTo>
                    <a:lnTo>
                      <a:pt x="226" y="0"/>
                    </a:lnTo>
                    <a:lnTo>
                      <a:pt x="226" y="0"/>
                    </a:lnTo>
                    <a:lnTo>
                      <a:pt x="209" y="140"/>
                    </a:lnTo>
                    <a:lnTo>
                      <a:pt x="209" y="140"/>
                    </a:lnTo>
                    <a:lnTo>
                      <a:pt x="208" y="145"/>
                    </a:lnTo>
                    <a:lnTo>
                      <a:pt x="205" y="149"/>
                    </a:lnTo>
                    <a:lnTo>
                      <a:pt x="202" y="153"/>
                    </a:lnTo>
                    <a:lnTo>
                      <a:pt x="198" y="157"/>
                    </a:lnTo>
                    <a:lnTo>
                      <a:pt x="189" y="163"/>
                    </a:lnTo>
                    <a:lnTo>
                      <a:pt x="179" y="166"/>
                    </a:lnTo>
                    <a:lnTo>
                      <a:pt x="179" y="166"/>
                    </a:lnTo>
                    <a:lnTo>
                      <a:pt x="0" y="141"/>
                    </a:lnTo>
                    <a:lnTo>
                      <a:pt x="0" y="141"/>
                    </a:lnTo>
                    <a:lnTo>
                      <a:pt x="3" y="0"/>
                    </a:lnTo>
                    <a:lnTo>
                      <a:pt x="3" y="0"/>
                    </a:lnTo>
                    <a:close/>
                  </a:path>
                </a:pathLst>
              </a:custGeom>
              <a:solidFill>
                <a:srgbClr val="A3A3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46"/>
              <p:cNvSpPr>
                <a:spLocks/>
              </p:cNvSpPr>
              <p:nvPr/>
            </p:nvSpPr>
            <p:spPr bwMode="auto">
              <a:xfrm>
                <a:off x="3205163" y="5083175"/>
                <a:ext cx="352425" cy="263525"/>
              </a:xfrm>
              <a:custGeom>
                <a:avLst/>
                <a:gdLst>
                  <a:gd name="T0" fmla="*/ 2 w 222"/>
                  <a:gd name="T1" fmla="*/ 0 h 166"/>
                  <a:gd name="T2" fmla="*/ 2 w 222"/>
                  <a:gd name="T3" fmla="*/ 0 h 166"/>
                  <a:gd name="T4" fmla="*/ 222 w 222"/>
                  <a:gd name="T5" fmla="*/ 0 h 166"/>
                  <a:gd name="T6" fmla="*/ 222 w 222"/>
                  <a:gd name="T7" fmla="*/ 0 h 166"/>
                  <a:gd name="T8" fmla="*/ 205 w 222"/>
                  <a:gd name="T9" fmla="*/ 140 h 166"/>
                  <a:gd name="T10" fmla="*/ 205 w 222"/>
                  <a:gd name="T11" fmla="*/ 140 h 166"/>
                  <a:gd name="T12" fmla="*/ 204 w 222"/>
                  <a:gd name="T13" fmla="*/ 145 h 166"/>
                  <a:gd name="T14" fmla="*/ 201 w 222"/>
                  <a:gd name="T15" fmla="*/ 149 h 166"/>
                  <a:gd name="T16" fmla="*/ 198 w 222"/>
                  <a:gd name="T17" fmla="*/ 153 h 166"/>
                  <a:gd name="T18" fmla="*/ 194 w 222"/>
                  <a:gd name="T19" fmla="*/ 157 h 166"/>
                  <a:gd name="T20" fmla="*/ 185 w 222"/>
                  <a:gd name="T21" fmla="*/ 163 h 166"/>
                  <a:gd name="T22" fmla="*/ 175 w 222"/>
                  <a:gd name="T23" fmla="*/ 166 h 166"/>
                  <a:gd name="T24" fmla="*/ 175 w 222"/>
                  <a:gd name="T25" fmla="*/ 166 h 166"/>
                  <a:gd name="T26" fmla="*/ 0 w 222"/>
                  <a:gd name="T27" fmla="*/ 141 h 166"/>
                  <a:gd name="T28" fmla="*/ 0 w 222"/>
                  <a:gd name="T29" fmla="*/ 141 h 166"/>
                  <a:gd name="T30" fmla="*/ 2 w 222"/>
                  <a:gd name="T31" fmla="*/ 0 h 166"/>
                  <a:gd name="T32" fmla="*/ 2 w 22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2" h="166">
                    <a:moveTo>
                      <a:pt x="2" y="0"/>
                    </a:moveTo>
                    <a:lnTo>
                      <a:pt x="2" y="0"/>
                    </a:lnTo>
                    <a:lnTo>
                      <a:pt x="222" y="0"/>
                    </a:lnTo>
                    <a:lnTo>
                      <a:pt x="222" y="0"/>
                    </a:lnTo>
                    <a:lnTo>
                      <a:pt x="205" y="140"/>
                    </a:lnTo>
                    <a:lnTo>
                      <a:pt x="205" y="140"/>
                    </a:lnTo>
                    <a:lnTo>
                      <a:pt x="204" y="145"/>
                    </a:lnTo>
                    <a:lnTo>
                      <a:pt x="201" y="149"/>
                    </a:lnTo>
                    <a:lnTo>
                      <a:pt x="198" y="153"/>
                    </a:lnTo>
                    <a:lnTo>
                      <a:pt x="194" y="157"/>
                    </a:lnTo>
                    <a:lnTo>
                      <a:pt x="185" y="163"/>
                    </a:lnTo>
                    <a:lnTo>
                      <a:pt x="175" y="166"/>
                    </a:lnTo>
                    <a:lnTo>
                      <a:pt x="175" y="166"/>
                    </a:lnTo>
                    <a:lnTo>
                      <a:pt x="0" y="141"/>
                    </a:lnTo>
                    <a:lnTo>
                      <a:pt x="0" y="141"/>
                    </a:lnTo>
                    <a:lnTo>
                      <a:pt x="2" y="0"/>
                    </a:lnTo>
                    <a:lnTo>
                      <a:pt x="2" y="0"/>
                    </a:lnTo>
                    <a:close/>
                  </a:path>
                </a:pathLst>
              </a:custGeom>
              <a:solidFill>
                <a:srgbClr val="A4A4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47"/>
              <p:cNvSpPr>
                <a:spLocks/>
              </p:cNvSpPr>
              <p:nvPr/>
            </p:nvSpPr>
            <p:spPr bwMode="auto">
              <a:xfrm>
                <a:off x="3211513" y="5083175"/>
                <a:ext cx="346075" cy="263525"/>
              </a:xfrm>
              <a:custGeom>
                <a:avLst/>
                <a:gdLst>
                  <a:gd name="T0" fmla="*/ 2 w 218"/>
                  <a:gd name="T1" fmla="*/ 0 h 166"/>
                  <a:gd name="T2" fmla="*/ 2 w 218"/>
                  <a:gd name="T3" fmla="*/ 0 h 166"/>
                  <a:gd name="T4" fmla="*/ 218 w 218"/>
                  <a:gd name="T5" fmla="*/ 0 h 166"/>
                  <a:gd name="T6" fmla="*/ 218 w 218"/>
                  <a:gd name="T7" fmla="*/ 0 h 166"/>
                  <a:gd name="T8" fmla="*/ 201 w 218"/>
                  <a:gd name="T9" fmla="*/ 140 h 166"/>
                  <a:gd name="T10" fmla="*/ 201 w 218"/>
                  <a:gd name="T11" fmla="*/ 140 h 166"/>
                  <a:gd name="T12" fmla="*/ 200 w 218"/>
                  <a:gd name="T13" fmla="*/ 145 h 166"/>
                  <a:gd name="T14" fmla="*/ 197 w 218"/>
                  <a:gd name="T15" fmla="*/ 149 h 166"/>
                  <a:gd name="T16" fmla="*/ 194 w 218"/>
                  <a:gd name="T17" fmla="*/ 153 h 166"/>
                  <a:gd name="T18" fmla="*/ 190 w 218"/>
                  <a:gd name="T19" fmla="*/ 157 h 166"/>
                  <a:gd name="T20" fmla="*/ 181 w 218"/>
                  <a:gd name="T21" fmla="*/ 163 h 166"/>
                  <a:gd name="T22" fmla="*/ 171 w 218"/>
                  <a:gd name="T23" fmla="*/ 166 h 166"/>
                  <a:gd name="T24" fmla="*/ 171 w 218"/>
                  <a:gd name="T25" fmla="*/ 166 h 166"/>
                  <a:gd name="T26" fmla="*/ 0 w 218"/>
                  <a:gd name="T27" fmla="*/ 140 h 166"/>
                  <a:gd name="T28" fmla="*/ 0 w 218"/>
                  <a:gd name="T29" fmla="*/ 140 h 166"/>
                  <a:gd name="T30" fmla="*/ 2 w 218"/>
                  <a:gd name="T31" fmla="*/ 0 h 166"/>
                  <a:gd name="T32" fmla="*/ 2 w 218"/>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8" h="166">
                    <a:moveTo>
                      <a:pt x="2" y="0"/>
                    </a:moveTo>
                    <a:lnTo>
                      <a:pt x="2" y="0"/>
                    </a:lnTo>
                    <a:lnTo>
                      <a:pt x="218" y="0"/>
                    </a:lnTo>
                    <a:lnTo>
                      <a:pt x="218" y="0"/>
                    </a:lnTo>
                    <a:lnTo>
                      <a:pt x="201" y="140"/>
                    </a:lnTo>
                    <a:lnTo>
                      <a:pt x="201" y="140"/>
                    </a:lnTo>
                    <a:lnTo>
                      <a:pt x="200" y="145"/>
                    </a:lnTo>
                    <a:lnTo>
                      <a:pt x="197" y="149"/>
                    </a:lnTo>
                    <a:lnTo>
                      <a:pt x="194" y="153"/>
                    </a:lnTo>
                    <a:lnTo>
                      <a:pt x="190" y="157"/>
                    </a:lnTo>
                    <a:lnTo>
                      <a:pt x="181" y="163"/>
                    </a:lnTo>
                    <a:lnTo>
                      <a:pt x="171" y="166"/>
                    </a:lnTo>
                    <a:lnTo>
                      <a:pt x="171" y="166"/>
                    </a:lnTo>
                    <a:lnTo>
                      <a:pt x="0" y="140"/>
                    </a:lnTo>
                    <a:lnTo>
                      <a:pt x="0" y="140"/>
                    </a:lnTo>
                    <a:lnTo>
                      <a:pt x="2" y="0"/>
                    </a:lnTo>
                    <a:lnTo>
                      <a:pt x="2" y="0"/>
                    </a:lnTo>
                    <a:close/>
                  </a:path>
                </a:pathLst>
              </a:custGeom>
              <a:solidFill>
                <a:srgbClr val="A4A4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48"/>
              <p:cNvSpPr>
                <a:spLocks/>
              </p:cNvSpPr>
              <p:nvPr/>
            </p:nvSpPr>
            <p:spPr bwMode="auto">
              <a:xfrm>
                <a:off x="3216276" y="5083175"/>
                <a:ext cx="341313" cy="260350"/>
              </a:xfrm>
              <a:custGeom>
                <a:avLst/>
                <a:gdLst>
                  <a:gd name="T0" fmla="*/ 3 w 215"/>
                  <a:gd name="T1" fmla="*/ 0 h 164"/>
                  <a:gd name="T2" fmla="*/ 3 w 215"/>
                  <a:gd name="T3" fmla="*/ 0 h 164"/>
                  <a:gd name="T4" fmla="*/ 215 w 215"/>
                  <a:gd name="T5" fmla="*/ 0 h 164"/>
                  <a:gd name="T6" fmla="*/ 215 w 215"/>
                  <a:gd name="T7" fmla="*/ 0 h 164"/>
                  <a:gd name="T8" fmla="*/ 198 w 215"/>
                  <a:gd name="T9" fmla="*/ 140 h 164"/>
                  <a:gd name="T10" fmla="*/ 198 w 215"/>
                  <a:gd name="T11" fmla="*/ 140 h 164"/>
                  <a:gd name="T12" fmla="*/ 197 w 215"/>
                  <a:gd name="T13" fmla="*/ 145 h 164"/>
                  <a:gd name="T14" fmla="*/ 195 w 215"/>
                  <a:gd name="T15" fmla="*/ 149 h 164"/>
                  <a:gd name="T16" fmla="*/ 191 w 215"/>
                  <a:gd name="T17" fmla="*/ 153 h 164"/>
                  <a:gd name="T18" fmla="*/ 187 w 215"/>
                  <a:gd name="T19" fmla="*/ 157 h 164"/>
                  <a:gd name="T20" fmla="*/ 178 w 215"/>
                  <a:gd name="T21" fmla="*/ 163 h 164"/>
                  <a:gd name="T22" fmla="*/ 169 w 215"/>
                  <a:gd name="T23" fmla="*/ 164 h 164"/>
                  <a:gd name="T24" fmla="*/ 169 w 215"/>
                  <a:gd name="T25" fmla="*/ 164 h 164"/>
                  <a:gd name="T26" fmla="*/ 0 w 215"/>
                  <a:gd name="T27" fmla="*/ 138 h 164"/>
                  <a:gd name="T28" fmla="*/ 0 w 215"/>
                  <a:gd name="T29" fmla="*/ 138 h 164"/>
                  <a:gd name="T30" fmla="*/ 3 w 215"/>
                  <a:gd name="T31" fmla="*/ 0 h 164"/>
                  <a:gd name="T32" fmla="*/ 3 w 215"/>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164">
                    <a:moveTo>
                      <a:pt x="3" y="0"/>
                    </a:moveTo>
                    <a:lnTo>
                      <a:pt x="3" y="0"/>
                    </a:lnTo>
                    <a:lnTo>
                      <a:pt x="215" y="0"/>
                    </a:lnTo>
                    <a:lnTo>
                      <a:pt x="215" y="0"/>
                    </a:lnTo>
                    <a:lnTo>
                      <a:pt x="198" y="140"/>
                    </a:lnTo>
                    <a:lnTo>
                      <a:pt x="198" y="140"/>
                    </a:lnTo>
                    <a:lnTo>
                      <a:pt x="197" y="145"/>
                    </a:lnTo>
                    <a:lnTo>
                      <a:pt x="195" y="149"/>
                    </a:lnTo>
                    <a:lnTo>
                      <a:pt x="191" y="153"/>
                    </a:lnTo>
                    <a:lnTo>
                      <a:pt x="187" y="157"/>
                    </a:lnTo>
                    <a:lnTo>
                      <a:pt x="178" y="163"/>
                    </a:lnTo>
                    <a:lnTo>
                      <a:pt x="169" y="164"/>
                    </a:lnTo>
                    <a:lnTo>
                      <a:pt x="169" y="164"/>
                    </a:lnTo>
                    <a:lnTo>
                      <a:pt x="0" y="138"/>
                    </a:lnTo>
                    <a:lnTo>
                      <a:pt x="0" y="138"/>
                    </a:lnTo>
                    <a:lnTo>
                      <a:pt x="3" y="0"/>
                    </a:lnTo>
                    <a:lnTo>
                      <a:pt x="3" y="0"/>
                    </a:lnTo>
                    <a:close/>
                  </a:path>
                </a:pathLst>
              </a:custGeom>
              <a:solidFill>
                <a:srgbClr val="A5A5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49"/>
              <p:cNvSpPr>
                <a:spLocks/>
              </p:cNvSpPr>
              <p:nvPr/>
            </p:nvSpPr>
            <p:spPr bwMode="auto">
              <a:xfrm>
                <a:off x="3222626" y="5083175"/>
                <a:ext cx="334963" cy="260350"/>
              </a:xfrm>
              <a:custGeom>
                <a:avLst/>
                <a:gdLst>
                  <a:gd name="T0" fmla="*/ 3 w 211"/>
                  <a:gd name="T1" fmla="*/ 0 h 164"/>
                  <a:gd name="T2" fmla="*/ 3 w 211"/>
                  <a:gd name="T3" fmla="*/ 0 h 164"/>
                  <a:gd name="T4" fmla="*/ 211 w 211"/>
                  <a:gd name="T5" fmla="*/ 0 h 164"/>
                  <a:gd name="T6" fmla="*/ 211 w 211"/>
                  <a:gd name="T7" fmla="*/ 0 h 164"/>
                  <a:gd name="T8" fmla="*/ 194 w 211"/>
                  <a:gd name="T9" fmla="*/ 140 h 164"/>
                  <a:gd name="T10" fmla="*/ 194 w 211"/>
                  <a:gd name="T11" fmla="*/ 140 h 164"/>
                  <a:gd name="T12" fmla="*/ 193 w 211"/>
                  <a:gd name="T13" fmla="*/ 145 h 164"/>
                  <a:gd name="T14" fmla="*/ 191 w 211"/>
                  <a:gd name="T15" fmla="*/ 149 h 164"/>
                  <a:gd name="T16" fmla="*/ 187 w 211"/>
                  <a:gd name="T17" fmla="*/ 153 h 164"/>
                  <a:gd name="T18" fmla="*/ 183 w 211"/>
                  <a:gd name="T19" fmla="*/ 157 h 164"/>
                  <a:gd name="T20" fmla="*/ 175 w 211"/>
                  <a:gd name="T21" fmla="*/ 161 h 164"/>
                  <a:gd name="T22" fmla="*/ 165 w 211"/>
                  <a:gd name="T23" fmla="*/ 164 h 164"/>
                  <a:gd name="T24" fmla="*/ 165 w 211"/>
                  <a:gd name="T25" fmla="*/ 164 h 164"/>
                  <a:gd name="T26" fmla="*/ 0 w 211"/>
                  <a:gd name="T27" fmla="*/ 137 h 164"/>
                  <a:gd name="T28" fmla="*/ 0 w 211"/>
                  <a:gd name="T29" fmla="*/ 137 h 164"/>
                  <a:gd name="T30" fmla="*/ 3 w 211"/>
                  <a:gd name="T31" fmla="*/ 0 h 164"/>
                  <a:gd name="T32" fmla="*/ 3 w 211"/>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164">
                    <a:moveTo>
                      <a:pt x="3" y="0"/>
                    </a:moveTo>
                    <a:lnTo>
                      <a:pt x="3" y="0"/>
                    </a:lnTo>
                    <a:lnTo>
                      <a:pt x="211" y="0"/>
                    </a:lnTo>
                    <a:lnTo>
                      <a:pt x="211" y="0"/>
                    </a:lnTo>
                    <a:lnTo>
                      <a:pt x="194" y="140"/>
                    </a:lnTo>
                    <a:lnTo>
                      <a:pt x="194" y="140"/>
                    </a:lnTo>
                    <a:lnTo>
                      <a:pt x="193" y="145"/>
                    </a:lnTo>
                    <a:lnTo>
                      <a:pt x="191" y="149"/>
                    </a:lnTo>
                    <a:lnTo>
                      <a:pt x="187" y="153"/>
                    </a:lnTo>
                    <a:lnTo>
                      <a:pt x="183" y="157"/>
                    </a:lnTo>
                    <a:lnTo>
                      <a:pt x="175" y="161"/>
                    </a:lnTo>
                    <a:lnTo>
                      <a:pt x="165" y="164"/>
                    </a:lnTo>
                    <a:lnTo>
                      <a:pt x="165" y="164"/>
                    </a:lnTo>
                    <a:lnTo>
                      <a:pt x="0" y="137"/>
                    </a:lnTo>
                    <a:lnTo>
                      <a:pt x="0" y="137"/>
                    </a:lnTo>
                    <a:lnTo>
                      <a:pt x="3" y="0"/>
                    </a:lnTo>
                    <a:lnTo>
                      <a:pt x="3" y="0"/>
                    </a:lnTo>
                    <a:close/>
                  </a:path>
                </a:pathLst>
              </a:custGeom>
              <a:solidFill>
                <a:srgbClr val="A6A6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50"/>
              <p:cNvSpPr>
                <a:spLocks/>
              </p:cNvSpPr>
              <p:nvPr/>
            </p:nvSpPr>
            <p:spPr bwMode="auto">
              <a:xfrm>
                <a:off x="3228976" y="5083175"/>
                <a:ext cx="328613" cy="260350"/>
              </a:xfrm>
              <a:custGeom>
                <a:avLst/>
                <a:gdLst>
                  <a:gd name="T0" fmla="*/ 3 w 207"/>
                  <a:gd name="T1" fmla="*/ 0 h 164"/>
                  <a:gd name="T2" fmla="*/ 3 w 207"/>
                  <a:gd name="T3" fmla="*/ 0 h 164"/>
                  <a:gd name="T4" fmla="*/ 207 w 207"/>
                  <a:gd name="T5" fmla="*/ 0 h 164"/>
                  <a:gd name="T6" fmla="*/ 207 w 207"/>
                  <a:gd name="T7" fmla="*/ 0 h 164"/>
                  <a:gd name="T8" fmla="*/ 190 w 207"/>
                  <a:gd name="T9" fmla="*/ 140 h 164"/>
                  <a:gd name="T10" fmla="*/ 190 w 207"/>
                  <a:gd name="T11" fmla="*/ 140 h 164"/>
                  <a:gd name="T12" fmla="*/ 189 w 207"/>
                  <a:gd name="T13" fmla="*/ 145 h 164"/>
                  <a:gd name="T14" fmla="*/ 187 w 207"/>
                  <a:gd name="T15" fmla="*/ 149 h 164"/>
                  <a:gd name="T16" fmla="*/ 183 w 207"/>
                  <a:gd name="T17" fmla="*/ 153 h 164"/>
                  <a:gd name="T18" fmla="*/ 179 w 207"/>
                  <a:gd name="T19" fmla="*/ 156 h 164"/>
                  <a:gd name="T20" fmla="*/ 171 w 207"/>
                  <a:gd name="T21" fmla="*/ 161 h 164"/>
                  <a:gd name="T22" fmla="*/ 161 w 207"/>
                  <a:gd name="T23" fmla="*/ 164 h 164"/>
                  <a:gd name="T24" fmla="*/ 161 w 207"/>
                  <a:gd name="T25" fmla="*/ 164 h 164"/>
                  <a:gd name="T26" fmla="*/ 0 w 207"/>
                  <a:gd name="T27" fmla="*/ 136 h 164"/>
                  <a:gd name="T28" fmla="*/ 0 w 207"/>
                  <a:gd name="T29" fmla="*/ 136 h 164"/>
                  <a:gd name="T30" fmla="*/ 3 w 207"/>
                  <a:gd name="T31" fmla="*/ 0 h 164"/>
                  <a:gd name="T32" fmla="*/ 3 w 207"/>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7" h="164">
                    <a:moveTo>
                      <a:pt x="3" y="0"/>
                    </a:moveTo>
                    <a:lnTo>
                      <a:pt x="3" y="0"/>
                    </a:lnTo>
                    <a:lnTo>
                      <a:pt x="207" y="0"/>
                    </a:lnTo>
                    <a:lnTo>
                      <a:pt x="207" y="0"/>
                    </a:lnTo>
                    <a:lnTo>
                      <a:pt x="190" y="140"/>
                    </a:lnTo>
                    <a:lnTo>
                      <a:pt x="190" y="140"/>
                    </a:lnTo>
                    <a:lnTo>
                      <a:pt x="189" y="145"/>
                    </a:lnTo>
                    <a:lnTo>
                      <a:pt x="187" y="149"/>
                    </a:lnTo>
                    <a:lnTo>
                      <a:pt x="183" y="153"/>
                    </a:lnTo>
                    <a:lnTo>
                      <a:pt x="179" y="156"/>
                    </a:lnTo>
                    <a:lnTo>
                      <a:pt x="171" y="161"/>
                    </a:lnTo>
                    <a:lnTo>
                      <a:pt x="161" y="164"/>
                    </a:lnTo>
                    <a:lnTo>
                      <a:pt x="161" y="164"/>
                    </a:lnTo>
                    <a:lnTo>
                      <a:pt x="0" y="136"/>
                    </a:lnTo>
                    <a:lnTo>
                      <a:pt x="0" y="136"/>
                    </a:lnTo>
                    <a:lnTo>
                      <a:pt x="3" y="0"/>
                    </a:lnTo>
                    <a:lnTo>
                      <a:pt x="3" y="0"/>
                    </a:lnTo>
                    <a:close/>
                  </a:path>
                </a:pathLst>
              </a:custGeom>
              <a:solidFill>
                <a:srgbClr val="A6A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51"/>
              <p:cNvSpPr>
                <a:spLocks/>
              </p:cNvSpPr>
              <p:nvPr/>
            </p:nvSpPr>
            <p:spPr bwMode="auto">
              <a:xfrm>
                <a:off x="3235326" y="5083175"/>
                <a:ext cx="322263" cy="260350"/>
              </a:xfrm>
              <a:custGeom>
                <a:avLst/>
                <a:gdLst>
                  <a:gd name="T0" fmla="*/ 3 w 203"/>
                  <a:gd name="T1" fmla="*/ 0 h 164"/>
                  <a:gd name="T2" fmla="*/ 3 w 203"/>
                  <a:gd name="T3" fmla="*/ 0 h 164"/>
                  <a:gd name="T4" fmla="*/ 203 w 203"/>
                  <a:gd name="T5" fmla="*/ 0 h 164"/>
                  <a:gd name="T6" fmla="*/ 203 w 203"/>
                  <a:gd name="T7" fmla="*/ 0 h 164"/>
                  <a:gd name="T8" fmla="*/ 186 w 203"/>
                  <a:gd name="T9" fmla="*/ 140 h 164"/>
                  <a:gd name="T10" fmla="*/ 186 w 203"/>
                  <a:gd name="T11" fmla="*/ 140 h 164"/>
                  <a:gd name="T12" fmla="*/ 185 w 203"/>
                  <a:gd name="T13" fmla="*/ 145 h 164"/>
                  <a:gd name="T14" fmla="*/ 183 w 203"/>
                  <a:gd name="T15" fmla="*/ 149 h 164"/>
                  <a:gd name="T16" fmla="*/ 179 w 203"/>
                  <a:gd name="T17" fmla="*/ 153 h 164"/>
                  <a:gd name="T18" fmla="*/ 176 w 203"/>
                  <a:gd name="T19" fmla="*/ 156 h 164"/>
                  <a:gd name="T20" fmla="*/ 167 w 203"/>
                  <a:gd name="T21" fmla="*/ 161 h 164"/>
                  <a:gd name="T22" fmla="*/ 157 w 203"/>
                  <a:gd name="T23" fmla="*/ 164 h 164"/>
                  <a:gd name="T24" fmla="*/ 157 w 203"/>
                  <a:gd name="T25" fmla="*/ 164 h 164"/>
                  <a:gd name="T26" fmla="*/ 0 w 203"/>
                  <a:gd name="T27" fmla="*/ 134 h 164"/>
                  <a:gd name="T28" fmla="*/ 0 w 203"/>
                  <a:gd name="T29" fmla="*/ 134 h 164"/>
                  <a:gd name="T30" fmla="*/ 3 w 203"/>
                  <a:gd name="T31" fmla="*/ 0 h 164"/>
                  <a:gd name="T32" fmla="*/ 3 w 203"/>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3" h="164">
                    <a:moveTo>
                      <a:pt x="3" y="0"/>
                    </a:moveTo>
                    <a:lnTo>
                      <a:pt x="3" y="0"/>
                    </a:lnTo>
                    <a:lnTo>
                      <a:pt x="203" y="0"/>
                    </a:lnTo>
                    <a:lnTo>
                      <a:pt x="203" y="0"/>
                    </a:lnTo>
                    <a:lnTo>
                      <a:pt x="186" y="140"/>
                    </a:lnTo>
                    <a:lnTo>
                      <a:pt x="186" y="140"/>
                    </a:lnTo>
                    <a:lnTo>
                      <a:pt x="185" y="145"/>
                    </a:lnTo>
                    <a:lnTo>
                      <a:pt x="183" y="149"/>
                    </a:lnTo>
                    <a:lnTo>
                      <a:pt x="179" y="153"/>
                    </a:lnTo>
                    <a:lnTo>
                      <a:pt x="176" y="156"/>
                    </a:lnTo>
                    <a:lnTo>
                      <a:pt x="167" y="161"/>
                    </a:lnTo>
                    <a:lnTo>
                      <a:pt x="157" y="164"/>
                    </a:lnTo>
                    <a:lnTo>
                      <a:pt x="157" y="164"/>
                    </a:lnTo>
                    <a:lnTo>
                      <a:pt x="0" y="134"/>
                    </a:lnTo>
                    <a:lnTo>
                      <a:pt x="0" y="134"/>
                    </a:lnTo>
                    <a:lnTo>
                      <a:pt x="3" y="0"/>
                    </a:lnTo>
                    <a:lnTo>
                      <a:pt x="3" y="0"/>
                    </a:lnTo>
                    <a:close/>
                  </a:path>
                </a:pathLst>
              </a:custGeom>
              <a:solidFill>
                <a:srgbClr val="A7A7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52"/>
              <p:cNvSpPr>
                <a:spLocks/>
              </p:cNvSpPr>
              <p:nvPr/>
            </p:nvSpPr>
            <p:spPr bwMode="auto">
              <a:xfrm>
                <a:off x="3240088" y="5083175"/>
                <a:ext cx="317500" cy="260350"/>
              </a:xfrm>
              <a:custGeom>
                <a:avLst/>
                <a:gdLst>
                  <a:gd name="T0" fmla="*/ 3 w 200"/>
                  <a:gd name="T1" fmla="*/ 0 h 164"/>
                  <a:gd name="T2" fmla="*/ 3 w 200"/>
                  <a:gd name="T3" fmla="*/ 0 h 164"/>
                  <a:gd name="T4" fmla="*/ 200 w 200"/>
                  <a:gd name="T5" fmla="*/ 0 h 164"/>
                  <a:gd name="T6" fmla="*/ 200 w 200"/>
                  <a:gd name="T7" fmla="*/ 0 h 164"/>
                  <a:gd name="T8" fmla="*/ 183 w 200"/>
                  <a:gd name="T9" fmla="*/ 140 h 164"/>
                  <a:gd name="T10" fmla="*/ 183 w 200"/>
                  <a:gd name="T11" fmla="*/ 140 h 164"/>
                  <a:gd name="T12" fmla="*/ 182 w 200"/>
                  <a:gd name="T13" fmla="*/ 145 h 164"/>
                  <a:gd name="T14" fmla="*/ 180 w 200"/>
                  <a:gd name="T15" fmla="*/ 149 h 164"/>
                  <a:gd name="T16" fmla="*/ 176 w 200"/>
                  <a:gd name="T17" fmla="*/ 153 h 164"/>
                  <a:gd name="T18" fmla="*/ 173 w 200"/>
                  <a:gd name="T19" fmla="*/ 156 h 164"/>
                  <a:gd name="T20" fmla="*/ 164 w 200"/>
                  <a:gd name="T21" fmla="*/ 161 h 164"/>
                  <a:gd name="T22" fmla="*/ 156 w 200"/>
                  <a:gd name="T23" fmla="*/ 164 h 164"/>
                  <a:gd name="T24" fmla="*/ 156 w 200"/>
                  <a:gd name="T25" fmla="*/ 164 h 164"/>
                  <a:gd name="T26" fmla="*/ 0 w 200"/>
                  <a:gd name="T27" fmla="*/ 134 h 164"/>
                  <a:gd name="T28" fmla="*/ 0 w 200"/>
                  <a:gd name="T29" fmla="*/ 134 h 164"/>
                  <a:gd name="T30" fmla="*/ 3 w 200"/>
                  <a:gd name="T31" fmla="*/ 0 h 164"/>
                  <a:gd name="T32" fmla="*/ 3 w 200"/>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164">
                    <a:moveTo>
                      <a:pt x="3" y="0"/>
                    </a:moveTo>
                    <a:lnTo>
                      <a:pt x="3" y="0"/>
                    </a:lnTo>
                    <a:lnTo>
                      <a:pt x="200" y="0"/>
                    </a:lnTo>
                    <a:lnTo>
                      <a:pt x="200" y="0"/>
                    </a:lnTo>
                    <a:lnTo>
                      <a:pt x="183" y="140"/>
                    </a:lnTo>
                    <a:lnTo>
                      <a:pt x="183" y="140"/>
                    </a:lnTo>
                    <a:lnTo>
                      <a:pt x="182" y="145"/>
                    </a:lnTo>
                    <a:lnTo>
                      <a:pt x="180" y="149"/>
                    </a:lnTo>
                    <a:lnTo>
                      <a:pt x="176" y="153"/>
                    </a:lnTo>
                    <a:lnTo>
                      <a:pt x="173" y="156"/>
                    </a:lnTo>
                    <a:lnTo>
                      <a:pt x="164" y="161"/>
                    </a:lnTo>
                    <a:lnTo>
                      <a:pt x="156" y="164"/>
                    </a:lnTo>
                    <a:lnTo>
                      <a:pt x="156" y="164"/>
                    </a:lnTo>
                    <a:lnTo>
                      <a:pt x="0" y="134"/>
                    </a:lnTo>
                    <a:lnTo>
                      <a:pt x="0" y="134"/>
                    </a:lnTo>
                    <a:lnTo>
                      <a:pt x="3" y="0"/>
                    </a:lnTo>
                    <a:lnTo>
                      <a:pt x="3" y="0"/>
                    </a:lnTo>
                    <a:close/>
                  </a:path>
                </a:pathLst>
              </a:custGeom>
              <a:solidFill>
                <a:srgbClr val="A7A7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53"/>
              <p:cNvSpPr>
                <a:spLocks/>
              </p:cNvSpPr>
              <p:nvPr/>
            </p:nvSpPr>
            <p:spPr bwMode="auto">
              <a:xfrm>
                <a:off x="3246438" y="5083175"/>
                <a:ext cx="311150" cy="260350"/>
              </a:xfrm>
              <a:custGeom>
                <a:avLst/>
                <a:gdLst>
                  <a:gd name="T0" fmla="*/ 3 w 196"/>
                  <a:gd name="T1" fmla="*/ 0 h 164"/>
                  <a:gd name="T2" fmla="*/ 3 w 196"/>
                  <a:gd name="T3" fmla="*/ 0 h 164"/>
                  <a:gd name="T4" fmla="*/ 196 w 196"/>
                  <a:gd name="T5" fmla="*/ 0 h 164"/>
                  <a:gd name="T6" fmla="*/ 196 w 196"/>
                  <a:gd name="T7" fmla="*/ 0 h 164"/>
                  <a:gd name="T8" fmla="*/ 179 w 196"/>
                  <a:gd name="T9" fmla="*/ 140 h 164"/>
                  <a:gd name="T10" fmla="*/ 179 w 196"/>
                  <a:gd name="T11" fmla="*/ 140 h 164"/>
                  <a:gd name="T12" fmla="*/ 178 w 196"/>
                  <a:gd name="T13" fmla="*/ 145 h 164"/>
                  <a:gd name="T14" fmla="*/ 176 w 196"/>
                  <a:gd name="T15" fmla="*/ 149 h 164"/>
                  <a:gd name="T16" fmla="*/ 172 w 196"/>
                  <a:gd name="T17" fmla="*/ 153 h 164"/>
                  <a:gd name="T18" fmla="*/ 169 w 196"/>
                  <a:gd name="T19" fmla="*/ 156 h 164"/>
                  <a:gd name="T20" fmla="*/ 160 w 196"/>
                  <a:gd name="T21" fmla="*/ 161 h 164"/>
                  <a:gd name="T22" fmla="*/ 152 w 196"/>
                  <a:gd name="T23" fmla="*/ 164 h 164"/>
                  <a:gd name="T24" fmla="*/ 152 w 196"/>
                  <a:gd name="T25" fmla="*/ 164 h 164"/>
                  <a:gd name="T26" fmla="*/ 0 w 196"/>
                  <a:gd name="T27" fmla="*/ 133 h 164"/>
                  <a:gd name="T28" fmla="*/ 0 w 196"/>
                  <a:gd name="T29" fmla="*/ 133 h 164"/>
                  <a:gd name="T30" fmla="*/ 3 w 196"/>
                  <a:gd name="T31" fmla="*/ 0 h 164"/>
                  <a:gd name="T32" fmla="*/ 3 w 196"/>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6" h="164">
                    <a:moveTo>
                      <a:pt x="3" y="0"/>
                    </a:moveTo>
                    <a:lnTo>
                      <a:pt x="3" y="0"/>
                    </a:lnTo>
                    <a:lnTo>
                      <a:pt x="196" y="0"/>
                    </a:lnTo>
                    <a:lnTo>
                      <a:pt x="196" y="0"/>
                    </a:lnTo>
                    <a:lnTo>
                      <a:pt x="179" y="140"/>
                    </a:lnTo>
                    <a:lnTo>
                      <a:pt x="179" y="140"/>
                    </a:lnTo>
                    <a:lnTo>
                      <a:pt x="178" y="145"/>
                    </a:lnTo>
                    <a:lnTo>
                      <a:pt x="176" y="149"/>
                    </a:lnTo>
                    <a:lnTo>
                      <a:pt x="172" y="153"/>
                    </a:lnTo>
                    <a:lnTo>
                      <a:pt x="169" y="156"/>
                    </a:lnTo>
                    <a:lnTo>
                      <a:pt x="160" y="161"/>
                    </a:lnTo>
                    <a:lnTo>
                      <a:pt x="152" y="164"/>
                    </a:lnTo>
                    <a:lnTo>
                      <a:pt x="152" y="164"/>
                    </a:lnTo>
                    <a:lnTo>
                      <a:pt x="0" y="133"/>
                    </a:lnTo>
                    <a:lnTo>
                      <a:pt x="0" y="133"/>
                    </a:lnTo>
                    <a:lnTo>
                      <a:pt x="3" y="0"/>
                    </a:lnTo>
                    <a:lnTo>
                      <a:pt x="3" y="0"/>
                    </a:lnTo>
                    <a:close/>
                  </a:path>
                </a:pathLst>
              </a:custGeom>
              <a:solidFill>
                <a:srgbClr val="A8A8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54"/>
              <p:cNvSpPr>
                <a:spLocks/>
              </p:cNvSpPr>
              <p:nvPr/>
            </p:nvSpPr>
            <p:spPr bwMode="auto">
              <a:xfrm>
                <a:off x="3252788" y="5083175"/>
                <a:ext cx="304800" cy="260350"/>
              </a:xfrm>
              <a:custGeom>
                <a:avLst/>
                <a:gdLst>
                  <a:gd name="T0" fmla="*/ 3 w 192"/>
                  <a:gd name="T1" fmla="*/ 0 h 164"/>
                  <a:gd name="T2" fmla="*/ 3 w 192"/>
                  <a:gd name="T3" fmla="*/ 0 h 164"/>
                  <a:gd name="T4" fmla="*/ 192 w 192"/>
                  <a:gd name="T5" fmla="*/ 0 h 164"/>
                  <a:gd name="T6" fmla="*/ 192 w 192"/>
                  <a:gd name="T7" fmla="*/ 0 h 164"/>
                  <a:gd name="T8" fmla="*/ 175 w 192"/>
                  <a:gd name="T9" fmla="*/ 140 h 164"/>
                  <a:gd name="T10" fmla="*/ 175 w 192"/>
                  <a:gd name="T11" fmla="*/ 140 h 164"/>
                  <a:gd name="T12" fmla="*/ 174 w 192"/>
                  <a:gd name="T13" fmla="*/ 145 h 164"/>
                  <a:gd name="T14" fmla="*/ 172 w 192"/>
                  <a:gd name="T15" fmla="*/ 149 h 164"/>
                  <a:gd name="T16" fmla="*/ 169 w 192"/>
                  <a:gd name="T17" fmla="*/ 153 h 164"/>
                  <a:gd name="T18" fmla="*/ 165 w 192"/>
                  <a:gd name="T19" fmla="*/ 156 h 164"/>
                  <a:gd name="T20" fmla="*/ 157 w 192"/>
                  <a:gd name="T21" fmla="*/ 161 h 164"/>
                  <a:gd name="T22" fmla="*/ 148 w 192"/>
                  <a:gd name="T23" fmla="*/ 164 h 164"/>
                  <a:gd name="T24" fmla="*/ 148 w 192"/>
                  <a:gd name="T25" fmla="*/ 164 h 164"/>
                  <a:gd name="T26" fmla="*/ 0 w 192"/>
                  <a:gd name="T27" fmla="*/ 132 h 164"/>
                  <a:gd name="T28" fmla="*/ 0 w 192"/>
                  <a:gd name="T29" fmla="*/ 132 h 164"/>
                  <a:gd name="T30" fmla="*/ 3 w 192"/>
                  <a:gd name="T31" fmla="*/ 0 h 164"/>
                  <a:gd name="T32" fmla="*/ 3 w 192"/>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64">
                    <a:moveTo>
                      <a:pt x="3" y="0"/>
                    </a:moveTo>
                    <a:lnTo>
                      <a:pt x="3" y="0"/>
                    </a:lnTo>
                    <a:lnTo>
                      <a:pt x="192" y="0"/>
                    </a:lnTo>
                    <a:lnTo>
                      <a:pt x="192" y="0"/>
                    </a:lnTo>
                    <a:lnTo>
                      <a:pt x="175" y="140"/>
                    </a:lnTo>
                    <a:lnTo>
                      <a:pt x="175" y="140"/>
                    </a:lnTo>
                    <a:lnTo>
                      <a:pt x="174" y="145"/>
                    </a:lnTo>
                    <a:lnTo>
                      <a:pt x="172" y="149"/>
                    </a:lnTo>
                    <a:lnTo>
                      <a:pt x="169" y="153"/>
                    </a:lnTo>
                    <a:lnTo>
                      <a:pt x="165" y="156"/>
                    </a:lnTo>
                    <a:lnTo>
                      <a:pt x="157" y="161"/>
                    </a:lnTo>
                    <a:lnTo>
                      <a:pt x="148" y="164"/>
                    </a:lnTo>
                    <a:lnTo>
                      <a:pt x="148" y="164"/>
                    </a:lnTo>
                    <a:lnTo>
                      <a:pt x="0" y="132"/>
                    </a:lnTo>
                    <a:lnTo>
                      <a:pt x="0" y="132"/>
                    </a:lnTo>
                    <a:lnTo>
                      <a:pt x="3" y="0"/>
                    </a:lnTo>
                    <a:lnTo>
                      <a:pt x="3" y="0"/>
                    </a:lnTo>
                    <a:close/>
                  </a:path>
                </a:pathLst>
              </a:custGeom>
              <a:solidFill>
                <a:srgbClr val="A9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55"/>
              <p:cNvSpPr>
                <a:spLocks/>
              </p:cNvSpPr>
              <p:nvPr/>
            </p:nvSpPr>
            <p:spPr bwMode="auto">
              <a:xfrm>
                <a:off x="3259138" y="5083175"/>
                <a:ext cx="298450" cy="260350"/>
              </a:xfrm>
              <a:custGeom>
                <a:avLst/>
                <a:gdLst>
                  <a:gd name="T0" fmla="*/ 3 w 188"/>
                  <a:gd name="T1" fmla="*/ 0 h 164"/>
                  <a:gd name="T2" fmla="*/ 3 w 188"/>
                  <a:gd name="T3" fmla="*/ 0 h 164"/>
                  <a:gd name="T4" fmla="*/ 188 w 188"/>
                  <a:gd name="T5" fmla="*/ 0 h 164"/>
                  <a:gd name="T6" fmla="*/ 188 w 188"/>
                  <a:gd name="T7" fmla="*/ 0 h 164"/>
                  <a:gd name="T8" fmla="*/ 171 w 188"/>
                  <a:gd name="T9" fmla="*/ 140 h 164"/>
                  <a:gd name="T10" fmla="*/ 171 w 188"/>
                  <a:gd name="T11" fmla="*/ 140 h 164"/>
                  <a:gd name="T12" fmla="*/ 170 w 188"/>
                  <a:gd name="T13" fmla="*/ 145 h 164"/>
                  <a:gd name="T14" fmla="*/ 168 w 188"/>
                  <a:gd name="T15" fmla="*/ 149 h 164"/>
                  <a:gd name="T16" fmla="*/ 165 w 188"/>
                  <a:gd name="T17" fmla="*/ 153 h 164"/>
                  <a:gd name="T18" fmla="*/ 161 w 188"/>
                  <a:gd name="T19" fmla="*/ 156 h 164"/>
                  <a:gd name="T20" fmla="*/ 153 w 188"/>
                  <a:gd name="T21" fmla="*/ 161 h 164"/>
                  <a:gd name="T22" fmla="*/ 144 w 188"/>
                  <a:gd name="T23" fmla="*/ 164 h 164"/>
                  <a:gd name="T24" fmla="*/ 144 w 188"/>
                  <a:gd name="T25" fmla="*/ 164 h 164"/>
                  <a:gd name="T26" fmla="*/ 0 w 188"/>
                  <a:gd name="T27" fmla="*/ 130 h 164"/>
                  <a:gd name="T28" fmla="*/ 0 w 188"/>
                  <a:gd name="T29" fmla="*/ 130 h 164"/>
                  <a:gd name="T30" fmla="*/ 3 w 188"/>
                  <a:gd name="T31" fmla="*/ 0 h 164"/>
                  <a:gd name="T32" fmla="*/ 3 w 188"/>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 h="164">
                    <a:moveTo>
                      <a:pt x="3" y="0"/>
                    </a:moveTo>
                    <a:lnTo>
                      <a:pt x="3" y="0"/>
                    </a:lnTo>
                    <a:lnTo>
                      <a:pt x="188" y="0"/>
                    </a:lnTo>
                    <a:lnTo>
                      <a:pt x="188" y="0"/>
                    </a:lnTo>
                    <a:lnTo>
                      <a:pt x="171" y="140"/>
                    </a:lnTo>
                    <a:lnTo>
                      <a:pt x="171" y="140"/>
                    </a:lnTo>
                    <a:lnTo>
                      <a:pt x="170" y="145"/>
                    </a:lnTo>
                    <a:lnTo>
                      <a:pt x="168" y="149"/>
                    </a:lnTo>
                    <a:lnTo>
                      <a:pt x="165" y="153"/>
                    </a:lnTo>
                    <a:lnTo>
                      <a:pt x="161" y="156"/>
                    </a:lnTo>
                    <a:lnTo>
                      <a:pt x="153" y="161"/>
                    </a:lnTo>
                    <a:lnTo>
                      <a:pt x="144" y="164"/>
                    </a:lnTo>
                    <a:lnTo>
                      <a:pt x="144" y="164"/>
                    </a:lnTo>
                    <a:lnTo>
                      <a:pt x="0" y="130"/>
                    </a:lnTo>
                    <a:lnTo>
                      <a:pt x="0" y="130"/>
                    </a:lnTo>
                    <a:lnTo>
                      <a:pt x="3" y="0"/>
                    </a:lnTo>
                    <a:lnTo>
                      <a:pt x="3" y="0"/>
                    </a:lnTo>
                    <a:close/>
                  </a:path>
                </a:pathLst>
              </a:custGeom>
              <a:solidFill>
                <a:srgbClr val="A9A9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56"/>
              <p:cNvSpPr>
                <a:spLocks/>
              </p:cNvSpPr>
              <p:nvPr/>
            </p:nvSpPr>
            <p:spPr bwMode="auto">
              <a:xfrm>
                <a:off x="3265488" y="5083175"/>
                <a:ext cx="292100" cy="260350"/>
              </a:xfrm>
              <a:custGeom>
                <a:avLst/>
                <a:gdLst>
                  <a:gd name="T0" fmla="*/ 3 w 184"/>
                  <a:gd name="T1" fmla="*/ 0 h 164"/>
                  <a:gd name="T2" fmla="*/ 3 w 184"/>
                  <a:gd name="T3" fmla="*/ 0 h 164"/>
                  <a:gd name="T4" fmla="*/ 184 w 184"/>
                  <a:gd name="T5" fmla="*/ 0 h 164"/>
                  <a:gd name="T6" fmla="*/ 184 w 184"/>
                  <a:gd name="T7" fmla="*/ 0 h 164"/>
                  <a:gd name="T8" fmla="*/ 167 w 184"/>
                  <a:gd name="T9" fmla="*/ 140 h 164"/>
                  <a:gd name="T10" fmla="*/ 167 w 184"/>
                  <a:gd name="T11" fmla="*/ 140 h 164"/>
                  <a:gd name="T12" fmla="*/ 166 w 184"/>
                  <a:gd name="T13" fmla="*/ 145 h 164"/>
                  <a:gd name="T14" fmla="*/ 164 w 184"/>
                  <a:gd name="T15" fmla="*/ 149 h 164"/>
                  <a:gd name="T16" fmla="*/ 157 w 184"/>
                  <a:gd name="T17" fmla="*/ 156 h 164"/>
                  <a:gd name="T18" fmla="*/ 149 w 184"/>
                  <a:gd name="T19" fmla="*/ 161 h 164"/>
                  <a:gd name="T20" fmla="*/ 141 w 184"/>
                  <a:gd name="T21" fmla="*/ 164 h 164"/>
                  <a:gd name="T22" fmla="*/ 141 w 184"/>
                  <a:gd name="T23" fmla="*/ 164 h 164"/>
                  <a:gd name="T24" fmla="*/ 0 w 184"/>
                  <a:gd name="T25" fmla="*/ 129 h 164"/>
                  <a:gd name="T26" fmla="*/ 0 w 184"/>
                  <a:gd name="T27" fmla="*/ 129 h 164"/>
                  <a:gd name="T28" fmla="*/ 3 w 184"/>
                  <a:gd name="T29" fmla="*/ 0 h 164"/>
                  <a:gd name="T30" fmla="*/ 3 w 184"/>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64">
                    <a:moveTo>
                      <a:pt x="3" y="0"/>
                    </a:moveTo>
                    <a:lnTo>
                      <a:pt x="3" y="0"/>
                    </a:lnTo>
                    <a:lnTo>
                      <a:pt x="184" y="0"/>
                    </a:lnTo>
                    <a:lnTo>
                      <a:pt x="184" y="0"/>
                    </a:lnTo>
                    <a:lnTo>
                      <a:pt x="167" y="140"/>
                    </a:lnTo>
                    <a:lnTo>
                      <a:pt x="167" y="140"/>
                    </a:lnTo>
                    <a:lnTo>
                      <a:pt x="166" y="145"/>
                    </a:lnTo>
                    <a:lnTo>
                      <a:pt x="164" y="149"/>
                    </a:lnTo>
                    <a:lnTo>
                      <a:pt x="157" y="156"/>
                    </a:lnTo>
                    <a:lnTo>
                      <a:pt x="149" y="161"/>
                    </a:lnTo>
                    <a:lnTo>
                      <a:pt x="141" y="164"/>
                    </a:lnTo>
                    <a:lnTo>
                      <a:pt x="141" y="164"/>
                    </a:lnTo>
                    <a:lnTo>
                      <a:pt x="0" y="129"/>
                    </a:lnTo>
                    <a:lnTo>
                      <a:pt x="0" y="129"/>
                    </a:lnTo>
                    <a:lnTo>
                      <a:pt x="3" y="0"/>
                    </a:lnTo>
                    <a:lnTo>
                      <a:pt x="3" y="0"/>
                    </a:lnTo>
                    <a:close/>
                  </a:path>
                </a:pathLst>
              </a:custGeom>
              <a:solidFill>
                <a:srgbClr val="AA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57"/>
              <p:cNvSpPr>
                <a:spLocks/>
              </p:cNvSpPr>
              <p:nvPr/>
            </p:nvSpPr>
            <p:spPr bwMode="auto">
              <a:xfrm>
                <a:off x="3270251" y="5083175"/>
                <a:ext cx="287338" cy="260350"/>
              </a:xfrm>
              <a:custGeom>
                <a:avLst/>
                <a:gdLst>
                  <a:gd name="T0" fmla="*/ 4 w 181"/>
                  <a:gd name="T1" fmla="*/ 0 h 164"/>
                  <a:gd name="T2" fmla="*/ 4 w 181"/>
                  <a:gd name="T3" fmla="*/ 0 h 164"/>
                  <a:gd name="T4" fmla="*/ 181 w 181"/>
                  <a:gd name="T5" fmla="*/ 0 h 164"/>
                  <a:gd name="T6" fmla="*/ 181 w 181"/>
                  <a:gd name="T7" fmla="*/ 0 h 164"/>
                  <a:gd name="T8" fmla="*/ 164 w 181"/>
                  <a:gd name="T9" fmla="*/ 140 h 164"/>
                  <a:gd name="T10" fmla="*/ 164 w 181"/>
                  <a:gd name="T11" fmla="*/ 140 h 164"/>
                  <a:gd name="T12" fmla="*/ 163 w 181"/>
                  <a:gd name="T13" fmla="*/ 145 h 164"/>
                  <a:gd name="T14" fmla="*/ 161 w 181"/>
                  <a:gd name="T15" fmla="*/ 149 h 164"/>
                  <a:gd name="T16" fmla="*/ 154 w 181"/>
                  <a:gd name="T17" fmla="*/ 156 h 164"/>
                  <a:gd name="T18" fmla="*/ 146 w 181"/>
                  <a:gd name="T19" fmla="*/ 160 h 164"/>
                  <a:gd name="T20" fmla="*/ 138 w 181"/>
                  <a:gd name="T21" fmla="*/ 164 h 164"/>
                  <a:gd name="T22" fmla="*/ 138 w 181"/>
                  <a:gd name="T23" fmla="*/ 164 h 164"/>
                  <a:gd name="T24" fmla="*/ 0 w 181"/>
                  <a:gd name="T25" fmla="*/ 128 h 164"/>
                  <a:gd name="T26" fmla="*/ 0 w 181"/>
                  <a:gd name="T27" fmla="*/ 128 h 164"/>
                  <a:gd name="T28" fmla="*/ 4 w 181"/>
                  <a:gd name="T29" fmla="*/ 0 h 164"/>
                  <a:gd name="T30" fmla="*/ 4 w 181"/>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64">
                    <a:moveTo>
                      <a:pt x="4" y="0"/>
                    </a:moveTo>
                    <a:lnTo>
                      <a:pt x="4" y="0"/>
                    </a:lnTo>
                    <a:lnTo>
                      <a:pt x="181" y="0"/>
                    </a:lnTo>
                    <a:lnTo>
                      <a:pt x="181" y="0"/>
                    </a:lnTo>
                    <a:lnTo>
                      <a:pt x="164" y="140"/>
                    </a:lnTo>
                    <a:lnTo>
                      <a:pt x="164" y="140"/>
                    </a:lnTo>
                    <a:lnTo>
                      <a:pt x="163" y="145"/>
                    </a:lnTo>
                    <a:lnTo>
                      <a:pt x="161" y="149"/>
                    </a:lnTo>
                    <a:lnTo>
                      <a:pt x="154" y="156"/>
                    </a:lnTo>
                    <a:lnTo>
                      <a:pt x="146" y="160"/>
                    </a:lnTo>
                    <a:lnTo>
                      <a:pt x="138" y="164"/>
                    </a:lnTo>
                    <a:lnTo>
                      <a:pt x="138" y="164"/>
                    </a:lnTo>
                    <a:lnTo>
                      <a:pt x="0" y="128"/>
                    </a:lnTo>
                    <a:lnTo>
                      <a:pt x="0" y="128"/>
                    </a:lnTo>
                    <a:lnTo>
                      <a:pt x="4" y="0"/>
                    </a:lnTo>
                    <a:lnTo>
                      <a:pt x="4" y="0"/>
                    </a:lnTo>
                    <a:close/>
                  </a:path>
                </a:pathLst>
              </a:custGeom>
              <a:solidFill>
                <a:srgbClr val="AAAA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58"/>
              <p:cNvSpPr>
                <a:spLocks/>
              </p:cNvSpPr>
              <p:nvPr/>
            </p:nvSpPr>
            <p:spPr bwMode="auto">
              <a:xfrm>
                <a:off x="3276601" y="5083175"/>
                <a:ext cx="280988" cy="258763"/>
              </a:xfrm>
              <a:custGeom>
                <a:avLst/>
                <a:gdLst>
                  <a:gd name="T0" fmla="*/ 4 w 177"/>
                  <a:gd name="T1" fmla="*/ 0 h 163"/>
                  <a:gd name="T2" fmla="*/ 4 w 177"/>
                  <a:gd name="T3" fmla="*/ 0 h 163"/>
                  <a:gd name="T4" fmla="*/ 177 w 177"/>
                  <a:gd name="T5" fmla="*/ 0 h 163"/>
                  <a:gd name="T6" fmla="*/ 177 w 177"/>
                  <a:gd name="T7" fmla="*/ 0 h 163"/>
                  <a:gd name="T8" fmla="*/ 160 w 177"/>
                  <a:gd name="T9" fmla="*/ 140 h 163"/>
                  <a:gd name="T10" fmla="*/ 160 w 177"/>
                  <a:gd name="T11" fmla="*/ 140 h 163"/>
                  <a:gd name="T12" fmla="*/ 159 w 177"/>
                  <a:gd name="T13" fmla="*/ 145 h 163"/>
                  <a:gd name="T14" fmla="*/ 157 w 177"/>
                  <a:gd name="T15" fmla="*/ 149 h 163"/>
                  <a:gd name="T16" fmla="*/ 150 w 177"/>
                  <a:gd name="T17" fmla="*/ 156 h 163"/>
                  <a:gd name="T18" fmla="*/ 142 w 177"/>
                  <a:gd name="T19" fmla="*/ 160 h 163"/>
                  <a:gd name="T20" fmla="*/ 134 w 177"/>
                  <a:gd name="T21" fmla="*/ 163 h 163"/>
                  <a:gd name="T22" fmla="*/ 134 w 177"/>
                  <a:gd name="T23" fmla="*/ 163 h 163"/>
                  <a:gd name="T24" fmla="*/ 0 w 177"/>
                  <a:gd name="T25" fmla="*/ 128 h 163"/>
                  <a:gd name="T26" fmla="*/ 0 w 177"/>
                  <a:gd name="T27" fmla="*/ 128 h 163"/>
                  <a:gd name="T28" fmla="*/ 4 w 177"/>
                  <a:gd name="T29" fmla="*/ 0 h 163"/>
                  <a:gd name="T30" fmla="*/ 4 w 17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7" h="163">
                    <a:moveTo>
                      <a:pt x="4" y="0"/>
                    </a:moveTo>
                    <a:lnTo>
                      <a:pt x="4" y="0"/>
                    </a:lnTo>
                    <a:lnTo>
                      <a:pt x="177" y="0"/>
                    </a:lnTo>
                    <a:lnTo>
                      <a:pt x="177" y="0"/>
                    </a:lnTo>
                    <a:lnTo>
                      <a:pt x="160" y="140"/>
                    </a:lnTo>
                    <a:lnTo>
                      <a:pt x="160" y="140"/>
                    </a:lnTo>
                    <a:lnTo>
                      <a:pt x="159" y="145"/>
                    </a:lnTo>
                    <a:lnTo>
                      <a:pt x="157" y="149"/>
                    </a:lnTo>
                    <a:lnTo>
                      <a:pt x="150" y="156"/>
                    </a:lnTo>
                    <a:lnTo>
                      <a:pt x="142" y="160"/>
                    </a:lnTo>
                    <a:lnTo>
                      <a:pt x="134" y="163"/>
                    </a:lnTo>
                    <a:lnTo>
                      <a:pt x="134" y="163"/>
                    </a:lnTo>
                    <a:lnTo>
                      <a:pt x="0" y="128"/>
                    </a:lnTo>
                    <a:lnTo>
                      <a:pt x="0" y="128"/>
                    </a:lnTo>
                    <a:lnTo>
                      <a:pt x="4" y="0"/>
                    </a:lnTo>
                    <a:lnTo>
                      <a:pt x="4" y="0"/>
                    </a:lnTo>
                    <a:close/>
                  </a:path>
                </a:pathLst>
              </a:custGeom>
              <a:solidFill>
                <a:srgbClr val="ABA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59"/>
              <p:cNvSpPr>
                <a:spLocks/>
              </p:cNvSpPr>
              <p:nvPr/>
            </p:nvSpPr>
            <p:spPr bwMode="auto">
              <a:xfrm>
                <a:off x="3282951" y="5083175"/>
                <a:ext cx="274638" cy="258763"/>
              </a:xfrm>
              <a:custGeom>
                <a:avLst/>
                <a:gdLst>
                  <a:gd name="T0" fmla="*/ 3 w 173"/>
                  <a:gd name="T1" fmla="*/ 0 h 163"/>
                  <a:gd name="T2" fmla="*/ 3 w 173"/>
                  <a:gd name="T3" fmla="*/ 0 h 163"/>
                  <a:gd name="T4" fmla="*/ 173 w 173"/>
                  <a:gd name="T5" fmla="*/ 0 h 163"/>
                  <a:gd name="T6" fmla="*/ 173 w 173"/>
                  <a:gd name="T7" fmla="*/ 0 h 163"/>
                  <a:gd name="T8" fmla="*/ 156 w 173"/>
                  <a:gd name="T9" fmla="*/ 140 h 163"/>
                  <a:gd name="T10" fmla="*/ 156 w 173"/>
                  <a:gd name="T11" fmla="*/ 140 h 163"/>
                  <a:gd name="T12" fmla="*/ 155 w 173"/>
                  <a:gd name="T13" fmla="*/ 145 h 163"/>
                  <a:gd name="T14" fmla="*/ 153 w 173"/>
                  <a:gd name="T15" fmla="*/ 149 h 163"/>
                  <a:gd name="T16" fmla="*/ 146 w 173"/>
                  <a:gd name="T17" fmla="*/ 156 h 163"/>
                  <a:gd name="T18" fmla="*/ 140 w 173"/>
                  <a:gd name="T19" fmla="*/ 160 h 163"/>
                  <a:gd name="T20" fmla="*/ 132 w 173"/>
                  <a:gd name="T21" fmla="*/ 163 h 163"/>
                  <a:gd name="T22" fmla="*/ 132 w 173"/>
                  <a:gd name="T23" fmla="*/ 163 h 163"/>
                  <a:gd name="T24" fmla="*/ 0 w 173"/>
                  <a:gd name="T25" fmla="*/ 126 h 163"/>
                  <a:gd name="T26" fmla="*/ 0 w 173"/>
                  <a:gd name="T27" fmla="*/ 126 h 163"/>
                  <a:gd name="T28" fmla="*/ 3 w 173"/>
                  <a:gd name="T29" fmla="*/ 0 h 163"/>
                  <a:gd name="T30" fmla="*/ 3 w 17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3">
                    <a:moveTo>
                      <a:pt x="3" y="0"/>
                    </a:moveTo>
                    <a:lnTo>
                      <a:pt x="3" y="0"/>
                    </a:lnTo>
                    <a:lnTo>
                      <a:pt x="173" y="0"/>
                    </a:lnTo>
                    <a:lnTo>
                      <a:pt x="173" y="0"/>
                    </a:lnTo>
                    <a:lnTo>
                      <a:pt x="156" y="140"/>
                    </a:lnTo>
                    <a:lnTo>
                      <a:pt x="156" y="140"/>
                    </a:lnTo>
                    <a:lnTo>
                      <a:pt x="155" y="145"/>
                    </a:lnTo>
                    <a:lnTo>
                      <a:pt x="153" y="149"/>
                    </a:lnTo>
                    <a:lnTo>
                      <a:pt x="146" y="156"/>
                    </a:lnTo>
                    <a:lnTo>
                      <a:pt x="140" y="160"/>
                    </a:lnTo>
                    <a:lnTo>
                      <a:pt x="132" y="163"/>
                    </a:lnTo>
                    <a:lnTo>
                      <a:pt x="132" y="163"/>
                    </a:lnTo>
                    <a:lnTo>
                      <a:pt x="0" y="126"/>
                    </a:lnTo>
                    <a:lnTo>
                      <a:pt x="0" y="126"/>
                    </a:lnTo>
                    <a:lnTo>
                      <a:pt x="3" y="0"/>
                    </a:lnTo>
                    <a:lnTo>
                      <a:pt x="3" y="0"/>
                    </a:lnTo>
                    <a:close/>
                  </a:path>
                </a:pathLst>
              </a:custGeom>
              <a:solidFill>
                <a:srgbClr val="ACAC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60"/>
              <p:cNvSpPr>
                <a:spLocks/>
              </p:cNvSpPr>
              <p:nvPr/>
            </p:nvSpPr>
            <p:spPr bwMode="auto">
              <a:xfrm>
                <a:off x="3289301" y="5083175"/>
                <a:ext cx="268288" cy="258763"/>
              </a:xfrm>
              <a:custGeom>
                <a:avLst/>
                <a:gdLst>
                  <a:gd name="T0" fmla="*/ 3 w 169"/>
                  <a:gd name="T1" fmla="*/ 0 h 163"/>
                  <a:gd name="T2" fmla="*/ 3 w 169"/>
                  <a:gd name="T3" fmla="*/ 0 h 163"/>
                  <a:gd name="T4" fmla="*/ 169 w 169"/>
                  <a:gd name="T5" fmla="*/ 0 h 163"/>
                  <a:gd name="T6" fmla="*/ 169 w 169"/>
                  <a:gd name="T7" fmla="*/ 0 h 163"/>
                  <a:gd name="T8" fmla="*/ 152 w 169"/>
                  <a:gd name="T9" fmla="*/ 140 h 163"/>
                  <a:gd name="T10" fmla="*/ 152 w 169"/>
                  <a:gd name="T11" fmla="*/ 140 h 163"/>
                  <a:gd name="T12" fmla="*/ 151 w 169"/>
                  <a:gd name="T13" fmla="*/ 144 h 163"/>
                  <a:gd name="T14" fmla="*/ 149 w 169"/>
                  <a:gd name="T15" fmla="*/ 148 h 163"/>
                  <a:gd name="T16" fmla="*/ 142 w 169"/>
                  <a:gd name="T17" fmla="*/ 155 h 163"/>
                  <a:gd name="T18" fmla="*/ 136 w 169"/>
                  <a:gd name="T19" fmla="*/ 160 h 163"/>
                  <a:gd name="T20" fmla="*/ 128 w 169"/>
                  <a:gd name="T21" fmla="*/ 163 h 163"/>
                  <a:gd name="T22" fmla="*/ 128 w 169"/>
                  <a:gd name="T23" fmla="*/ 163 h 163"/>
                  <a:gd name="T24" fmla="*/ 0 w 169"/>
                  <a:gd name="T25" fmla="*/ 125 h 163"/>
                  <a:gd name="T26" fmla="*/ 0 w 169"/>
                  <a:gd name="T27" fmla="*/ 125 h 163"/>
                  <a:gd name="T28" fmla="*/ 3 w 169"/>
                  <a:gd name="T29" fmla="*/ 0 h 163"/>
                  <a:gd name="T30" fmla="*/ 3 w 169"/>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 h="163">
                    <a:moveTo>
                      <a:pt x="3" y="0"/>
                    </a:moveTo>
                    <a:lnTo>
                      <a:pt x="3" y="0"/>
                    </a:lnTo>
                    <a:lnTo>
                      <a:pt x="169" y="0"/>
                    </a:lnTo>
                    <a:lnTo>
                      <a:pt x="169" y="0"/>
                    </a:lnTo>
                    <a:lnTo>
                      <a:pt x="152" y="140"/>
                    </a:lnTo>
                    <a:lnTo>
                      <a:pt x="152" y="140"/>
                    </a:lnTo>
                    <a:lnTo>
                      <a:pt x="151" y="144"/>
                    </a:lnTo>
                    <a:lnTo>
                      <a:pt x="149" y="148"/>
                    </a:lnTo>
                    <a:lnTo>
                      <a:pt x="142" y="155"/>
                    </a:lnTo>
                    <a:lnTo>
                      <a:pt x="136" y="160"/>
                    </a:lnTo>
                    <a:lnTo>
                      <a:pt x="128" y="163"/>
                    </a:lnTo>
                    <a:lnTo>
                      <a:pt x="128" y="163"/>
                    </a:lnTo>
                    <a:lnTo>
                      <a:pt x="0" y="125"/>
                    </a:lnTo>
                    <a:lnTo>
                      <a:pt x="0" y="125"/>
                    </a:lnTo>
                    <a:lnTo>
                      <a:pt x="3" y="0"/>
                    </a:lnTo>
                    <a:lnTo>
                      <a:pt x="3" y="0"/>
                    </a:lnTo>
                    <a:close/>
                  </a:path>
                </a:pathLst>
              </a:custGeom>
              <a:solidFill>
                <a:srgbClr val="AC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61"/>
              <p:cNvSpPr>
                <a:spLocks/>
              </p:cNvSpPr>
              <p:nvPr/>
            </p:nvSpPr>
            <p:spPr bwMode="auto">
              <a:xfrm>
                <a:off x="3294063" y="5083175"/>
                <a:ext cx="263525" cy="258763"/>
              </a:xfrm>
              <a:custGeom>
                <a:avLst/>
                <a:gdLst>
                  <a:gd name="T0" fmla="*/ 4 w 166"/>
                  <a:gd name="T1" fmla="*/ 0 h 163"/>
                  <a:gd name="T2" fmla="*/ 4 w 166"/>
                  <a:gd name="T3" fmla="*/ 0 h 163"/>
                  <a:gd name="T4" fmla="*/ 166 w 166"/>
                  <a:gd name="T5" fmla="*/ 0 h 163"/>
                  <a:gd name="T6" fmla="*/ 166 w 166"/>
                  <a:gd name="T7" fmla="*/ 0 h 163"/>
                  <a:gd name="T8" fmla="*/ 149 w 166"/>
                  <a:gd name="T9" fmla="*/ 140 h 163"/>
                  <a:gd name="T10" fmla="*/ 149 w 166"/>
                  <a:gd name="T11" fmla="*/ 140 h 163"/>
                  <a:gd name="T12" fmla="*/ 148 w 166"/>
                  <a:gd name="T13" fmla="*/ 144 h 163"/>
                  <a:gd name="T14" fmla="*/ 146 w 166"/>
                  <a:gd name="T15" fmla="*/ 148 h 163"/>
                  <a:gd name="T16" fmla="*/ 141 w 166"/>
                  <a:gd name="T17" fmla="*/ 155 h 163"/>
                  <a:gd name="T18" fmla="*/ 133 w 166"/>
                  <a:gd name="T19" fmla="*/ 160 h 163"/>
                  <a:gd name="T20" fmla="*/ 125 w 166"/>
                  <a:gd name="T21" fmla="*/ 163 h 163"/>
                  <a:gd name="T22" fmla="*/ 125 w 166"/>
                  <a:gd name="T23" fmla="*/ 163 h 163"/>
                  <a:gd name="T24" fmla="*/ 0 w 166"/>
                  <a:gd name="T25" fmla="*/ 124 h 163"/>
                  <a:gd name="T26" fmla="*/ 0 w 166"/>
                  <a:gd name="T27" fmla="*/ 124 h 163"/>
                  <a:gd name="T28" fmla="*/ 4 w 166"/>
                  <a:gd name="T29" fmla="*/ 0 h 163"/>
                  <a:gd name="T30" fmla="*/ 4 w 166"/>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 h="163">
                    <a:moveTo>
                      <a:pt x="4" y="0"/>
                    </a:moveTo>
                    <a:lnTo>
                      <a:pt x="4" y="0"/>
                    </a:lnTo>
                    <a:lnTo>
                      <a:pt x="166" y="0"/>
                    </a:lnTo>
                    <a:lnTo>
                      <a:pt x="166" y="0"/>
                    </a:lnTo>
                    <a:lnTo>
                      <a:pt x="149" y="140"/>
                    </a:lnTo>
                    <a:lnTo>
                      <a:pt x="149" y="140"/>
                    </a:lnTo>
                    <a:lnTo>
                      <a:pt x="148" y="144"/>
                    </a:lnTo>
                    <a:lnTo>
                      <a:pt x="146" y="148"/>
                    </a:lnTo>
                    <a:lnTo>
                      <a:pt x="141" y="155"/>
                    </a:lnTo>
                    <a:lnTo>
                      <a:pt x="133" y="160"/>
                    </a:lnTo>
                    <a:lnTo>
                      <a:pt x="125" y="163"/>
                    </a:lnTo>
                    <a:lnTo>
                      <a:pt x="125" y="163"/>
                    </a:lnTo>
                    <a:lnTo>
                      <a:pt x="0" y="124"/>
                    </a:lnTo>
                    <a:lnTo>
                      <a:pt x="0" y="124"/>
                    </a:lnTo>
                    <a:lnTo>
                      <a:pt x="4" y="0"/>
                    </a:lnTo>
                    <a:lnTo>
                      <a:pt x="4" y="0"/>
                    </a:lnTo>
                    <a:close/>
                  </a:path>
                </a:pathLst>
              </a:custGeom>
              <a:solidFill>
                <a:srgbClr val="ADA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62"/>
              <p:cNvSpPr>
                <a:spLocks/>
              </p:cNvSpPr>
              <p:nvPr/>
            </p:nvSpPr>
            <p:spPr bwMode="auto">
              <a:xfrm>
                <a:off x="3300413" y="5083175"/>
                <a:ext cx="257175" cy="258763"/>
              </a:xfrm>
              <a:custGeom>
                <a:avLst/>
                <a:gdLst>
                  <a:gd name="T0" fmla="*/ 4 w 162"/>
                  <a:gd name="T1" fmla="*/ 0 h 163"/>
                  <a:gd name="T2" fmla="*/ 4 w 162"/>
                  <a:gd name="T3" fmla="*/ 0 h 163"/>
                  <a:gd name="T4" fmla="*/ 162 w 162"/>
                  <a:gd name="T5" fmla="*/ 0 h 163"/>
                  <a:gd name="T6" fmla="*/ 162 w 162"/>
                  <a:gd name="T7" fmla="*/ 0 h 163"/>
                  <a:gd name="T8" fmla="*/ 145 w 162"/>
                  <a:gd name="T9" fmla="*/ 140 h 163"/>
                  <a:gd name="T10" fmla="*/ 145 w 162"/>
                  <a:gd name="T11" fmla="*/ 140 h 163"/>
                  <a:gd name="T12" fmla="*/ 144 w 162"/>
                  <a:gd name="T13" fmla="*/ 144 h 163"/>
                  <a:gd name="T14" fmla="*/ 142 w 162"/>
                  <a:gd name="T15" fmla="*/ 148 h 163"/>
                  <a:gd name="T16" fmla="*/ 137 w 162"/>
                  <a:gd name="T17" fmla="*/ 155 h 163"/>
                  <a:gd name="T18" fmla="*/ 129 w 162"/>
                  <a:gd name="T19" fmla="*/ 160 h 163"/>
                  <a:gd name="T20" fmla="*/ 121 w 162"/>
                  <a:gd name="T21" fmla="*/ 163 h 163"/>
                  <a:gd name="T22" fmla="*/ 121 w 162"/>
                  <a:gd name="T23" fmla="*/ 163 h 163"/>
                  <a:gd name="T24" fmla="*/ 0 w 162"/>
                  <a:gd name="T25" fmla="*/ 122 h 163"/>
                  <a:gd name="T26" fmla="*/ 0 w 162"/>
                  <a:gd name="T27" fmla="*/ 122 h 163"/>
                  <a:gd name="T28" fmla="*/ 4 w 162"/>
                  <a:gd name="T29" fmla="*/ 0 h 163"/>
                  <a:gd name="T30" fmla="*/ 4 w 162"/>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63">
                    <a:moveTo>
                      <a:pt x="4" y="0"/>
                    </a:moveTo>
                    <a:lnTo>
                      <a:pt x="4" y="0"/>
                    </a:lnTo>
                    <a:lnTo>
                      <a:pt x="162" y="0"/>
                    </a:lnTo>
                    <a:lnTo>
                      <a:pt x="162" y="0"/>
                    </a:lnTo>
                    <a:lnTo>
                      <a:pt x="145" y="140"/>
                    </a:lnTo>
                    <a:lnTo>
                      <a:pt x="145" y="140"/>
                    </a:lnTo>
                    <a:lnTo>
                      <a:pt x="144" y="144"/>
                    </a:lnTo>
                    <a:lnTo>
                      <a:pt x="142" y="148"/>
                    </a:lnTo>
                    <a:lnTo>
                      <a:pt x="137" y="155"/>
                    </a:lnTo>
                    <a:lnTo>
                      <a:pt x="129" y="160"/>
                    </a:lnTo>
                    <a:lnTo>
                      <a:pt x="121" y="163"/>
                    </a:lnTo>
                    <a:lnTo>
                      <a:pt x="121" y="163"/>
                    </a:lnTo>
                    <a:lnTo>
                      <a:pt x="0" y="122"/>
                    </a:lnTo>
                    <a:lnTo>
                      <a:pt x="0" y="122"/>
                    </a:lnTo>
                    <a:lnTo>
                      <a:pt x="4" y="0"/>
                    </a:lnTo>
                    <a:lnTo>
                      <a:pt x="4" y="0"/>
                    </a:lnTo>
                    <a:close/>
                  </a:path>
                </a:pathLst>
              </a:custGeom>
              <a:solidFill>
                <a:srgbClr val="AEAE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63"/>
              <p:cNvSpPr>
                <a:spLocks/>
              </p:cNvSpPr>
              <p:nvPr/>
            </p:nvSpPr>
            <p:spPr bwMode="auto">
              <a:xfrm>
                <a:off x="3306763" y="5083175"/>
                <a:ext cx="250825" cy="258763"/>
              </a:xfrm>
              <a:custGeom>
                <a:avLst/>
                <a:gdLst>
                  <a:gd name="T0" fmla="*/ 4 w 158"/>
                  <a:gd name="T1" fmla="*/ 0 h 163"/>
                  <a:gd name="T2" fmla="*/ 4 w 158"/>
                  <a:gd name="T3" fmla="*/ 0 h 163"/>
                  <a:gd name="T4" fmla="*/ 158 w 158"/>
                  <a:gd name="T5" fmla="*/ 0 h 163"/>
                  <a:gd name="T6" fmla="*/ 158 w 158"/>
                  <a:gd name="T7" fmla="*/ 0 h 163"/>
                  <a:gd name="T8" fmla="*/ 141 w 158"/>
                  <a:gd name="T9" fmla="*/ 140 h 163"/>
                  <a:gd name="T10" fmla="*/ 141 w 158"/>
                  <a:gd name="T11" fmla="*/ 140 h 163"/>
                  <a:gd name="T12" fmla="*/ 140 w 158"/>
                  <a:gd name="T13" fmla="*/ 144 h 163"/>
                  <a:gd name="T14" fmla="*/ 138 w 158"/>
                  <a:gd name="T15" fmla="*/ 148 h 163"/>
                  <a:gd name="T16" fmla="*/ 133 w 158"/>
                  <a:gd name="T17" fmla="*/ 155 h 163"/>
                  <a:gd name="T18" fmla="*/ 125 w 158"/>
                  <a:gd name="T19" fmla="*/ 160 h 163"/>
                  <a:gd name="T20" fmla="*/ 118 w 158"/>
                  <a:gd name="T21" fmla="*/ 163 h 163"/>
                  <a:gd name="T22" fmla="*/ 118 w 158"/>
                  <a:gd name="T23" fmla="*/ 163 h 163"/>
                  <a:gd name="T24" fmla="*/ 0 w 158"/>
                  <a:gd name="T25" fmla="*/ 121 h 163"/>
                  <a:gd name="T26" fmla="*/ 0 w 158"/>
                  <a:gd name="T27" fmla="*/ 121 h 163"/>
                  <a:gd name="T28" fmla="*/ 4 w 158"/>
                  <a:gd name="T29" fmla="*/ 0 h 163"/>
                  <a:gd name="T30" fmla="*/ 4 w 158"/>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8" h="163">
                    <a:moveTo>
                      <a:pt x="4" y="0"/>
                    </a:moveTo>
                    <a:lnTo>
                      <a:pt x="4" y="0"/>
                    </a:lnTo>
                    <a:lnTo>
                      <a:pt x="158" y="0"/>
                    </a:lnTo>
                    <a:lnTo>
                      <a:pt x="158" y="0"/>
                    </a:lnTo>
                    <a:lnTo>
                      <a:pt x="141" y="140"/>
                    </a:lnTo>
                    <a:lnTo>
                      <a:pt x="141" y="140"/>
                    </a:lnTo>
                    <a:lnTo>
                      <a:pt x="140" y="144"/>
                    </a:lnTo>
                    <a:lnTo>
                      <a:pt x="138" y="148"/>
                    </a:lnTo>
                    <a:lnTo>
                      <a:pt x="133" y="155"/>
                    </a:lnTo>
                    <a:lnTo>
                      <a:pt x="125" y="160"/>
                    </a:lnTo>
                    <a:lnTo>
                      <a:pt x="118" y="163"/>
                    </a:lnTo>
                    <a:lnTo>
                      <a:pt x="118" y="163"/>
                    </a:lnTo>
                    <a:lnTo>
                      <a:pt x="0" y="121"/>
                    </a:lnTo>
                    <a:lnTo>
                      <a:pt x="0" y="121"/>
                    </a:lnTo>
                    <a:lnTo>
                      <a:pt x="4" y="0"/>
                    </a:lnTo>
                    <a:lnTo>
                      <a:pt x="4" y="0"/>
                    </a:lnTo>
                    <a:close/>
                  </a:path>
                </a:pathLst>
              </a:custGeom>
              <a:solidFill>
                <a:srgbClr val="AEAE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64"/>
              <p:cNvSpPr>
                <a:spLocks/>
              </p:cNvSpPr>
              <p:nvPr/>
            </p:nvSpPr>
            <p:spPr bwMode="auto">
              <a:xfrm>
                <a:off x="3313113" y="5083175"/>
                <a:ext cx="244475" cy="258763"/>
              </a:xfrm>
              <a:custGeom>
                <a:avLst/>
                <a:gdLst>
                  <a:gd name="T0" fmla="*/ 4 w 154"/>
                  <a:gd name="T1" fmla="*/ 0 h 163"/>
                  <a:gd name="T2" fmla="*/ 4 w 154"/>
                  <a:gd name="T3" fmla="*/ 0 h 163"/>
                  <a:gd name="T4" fmla="*/ 154 w 154"/>
                  <a:gd name="T5" fmla="*/ 0 h 163"/>
                  <a:gd name="T6" fmla="*/ 154 w 154"/>
                  <a:gd name="T7" fmla="*/ 0 h 163"/>
                  <a:gd name="T8" fmla="*/ 137 w 154"/>
                  <a:gd name="T9" fmla="*/ 140 h 163"/>
                  <a:gd name="T10" fmla="*/ 137 w 154"/>
                  <a:gd name="T11" fmla="*/ 140 h 163"/>
                  <a:gd name="T12" fmla="*/ 136 w 154"/>
                  <a:gd name="T13" fmla="*/ 144 h 163"/>
                  <a:gd name="T14" fmla="*/ 134 w 154"/>
                  <a:gd name="T15" fmla="*/ 148 h 163"/>
                  <a:gd name="T16" fmla="*/ 129 w 154"/>
                  <a:gd name="T17" fmla="*/ 155 h 163"/>
                  <a:gd name="T18" fmla="*/ 122 w 154"/>
                  <a:gd name="T19" fmla="*/ 160 h 163"/>
                  <a:gd name="T20" fmla="*/ 114 w 154"/>
                  <a:gd name="T21" fmla="*/ 163 h 163"/>
                  <a:gd name="T22" fmla="*/ 114 w 154"/>
                  <a:gd name="T23" fmla="*/ 163 h 163"/>
                  <a:gd name="T24" fmla="*/ 0 w 154"/>
                  <a:gd name="T25" fmla="*/ 119 h 163"/>
                  <a:gd name="T26" fmla="*/ 0 w 154"/>
                  <a:gd name="T27" fmla="*/ 119 h 163"/>
                  <a:gd name="T28" fmla="*/ 4 w 154"/>
                  <a:gd name="T29" fmla="*/ 0 h 163"/>
                  <a:gd name="T30" fmla="*/ 4 w 154"/>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63">
                    <a:moveTo>
                      <a:pt x="4" y="0"/>
                    </a:moveTo>
                    <a:lnTo>
                      <a:pt x="4" y="0"/>
                    </a:lnTo>
                    <a:lnTo>
                      <a:pt x="154" y="0"/>
                    </a:lnTo>
                    <a:lnTo>
                      <a:pt x="154" y="0"/>
                    </a:lnTo>
                    <a:lnTo>
                      <a:pt x="137" y="140"/>
                    </a:lnTo>
                    <a:lnTo>
                      <a:pt x="137" y="140"/>
                    </a:lnTo>
                    <a:lnTo>
                      <a:pt x="136" y="144"/>
                    </a:lnTo>
                    <a:lnTo>
                      <a:pt x="134" y="148"/>
                    </a:lnTo>
                    <a:lnTo>
                      <a:pt x="129" y="155"/>
                    </a:lnTo>
                    <a:lnTo>
                      <a:pt x="122" y="160"/>
                    </a:lnTo>
                    <a:lnTo>
                      <a:pt x="114" y="163"/>
                    </a:lnTo>
                    <a:lnTo>
                      <a:pt x="114" y="163"/>
                    </a:lnTo>
                    <a:lnTo>
                      <a:pt x="0" y="119"/>
                    </a:lnTo>
                    <a:lnTo>
                      <a:pt x="0" y="119"/>
                    </a:lnTo>
                    <a:lnTo>
                      <a:pt x="4" y="0"/>
                    </a:lnTo>
                    <a:lnTo>
                      <a:pt x="4" y="0"/>
                    </a:lnTo>
                    <a:close/>
                  </a:path>
                </a:pathLst>
              </a:custGeom>
              <a:solidFill>
                <a:srgbClr val="AF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65"/>
              <p:cNvSpPr>
                <a:spLocks/>
              </p:cNvSpPr>
              <p:nvPr/>
            </p:nvSpPr>
            <p:spPr bwMode="auto">
              <a:xfrm>
                <a:off x="3317876" y="5083175"/>
                <a:ext cx="239713" cy="258763"/>
              </a:xfrm>
              <a:custGeom>
                <a:avLst/>
                <a:gdLst>
                  <a:gd name="T0" fmla="*/ 4 w 151"/>
                  <a:gd name="T1" fmla="*/ 0 h 163"/>
                  <a:gd name="T2" fmla="*/ 4 w 151"/>
                  <a:gd name="T3" fmla="*/ 0 h 163"/>
                  <a:gd name="T4" fmla="*/ 151 w 151"/>
                  <a:gd name="T5" fmla="*/ 0 h 163"/>
                  <a:gd name="T6" fmla="*/ 151 w 151"/>
                  <a:gd name="T7" fmla="*/ 0 h 163"/>
                  <a:gd name="T8" fmla="*/ 134 w 151"/>
                  <a:gd name="T9" fmla="*/ 140 h 163"/>
                  <a:gd name="T10" fmla="*/ 134 w 151"/>
                  <a:gd name="T11" fmla="*/ 140 h 163"/>
                  <a:gd name="T12" fmla="*/ 133 w 151"/>
                  <a:gd name="T13" fmla="*/ 144 h 163"/>
                  <a:gd name="T14" fmla="*/ 131 w 151"/>
                  <a:gd name="T15" fmla="*/ 148 h 163"/>
                  <a:gd name="T16" fmla="*/ 126 w 151"/>
                  <a:gd name="T17" fmla="*/ 155 h 163"/>
                  <a:gd name="T18" fmla="*/ 119 w 151"/>
                  <a:gd name="T19" fmla="*/ 160 h 163"/>
                  <a:gd name="T20" fmla="*/ 111 w 151"/>
                  <a:gd name="T21" fmla="*/ 163 h 163"/>
                  <a:gd name="T22" fmla="*/ 111 w 151"/>
                  <a:gd name="T23" fmla="*/ 163 h 163"/>
                  <a:gd name="T24" fmla="*/ 0 w 151"/>
                  <a:gd name="T25" fmla="*/ 119 h 163"/>
                  <a:gd name="T26" fmla="*/ 0 w 151"/>
                  <a:gd name="T27" fmla="*/ 119 h 163"/>
                  <a:gd name="T28" fmla="*/ 4 w 151"/>
                  <a:gd name="T29" fmla="*/ 0 h 163"/>
                  <a:gd name="T30" fmla="*/ 4 w 151"/>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1" h="163">
                    <a:moveTo>
                      <a:pt x="4" y="0"/>
                    </a:moveTo>
                    <a:lnTo>
                      <a:pt x="4" y="0"/>
                    </a:lnTo>
                    <a:lnTo>
                      <a:pt x="151" y="0"/>
                    </a:lnTo>
                    <a:lnTo>
                      <a:pt x="151" y="0"/>
                    </a:lnTo>
                    <a:lnTo>
                      <a:pt x="134" y="140"/>
                    </a:lnTo>
                    <a:lnTo>
                      <a:pt x="134" y="140"/>
                    </a:lnTo>
                    <a:lnTo>
                      <a:pt x="133" y="144"/>
                    </a:lnTo>
                    <a:lnTo>
                      <a:pt x="131" y="148"/>
                    </a:lnTo>
                    <a:lnTo>
                      <a:pt x="126" y="155"/>
                    </a:lnTo>
                    <a:lnTo>
                      <a:pt x="119" y="160"/>
                    </a:lnTo>
                    <a:lnTo>
                      <a:pt x="111" y="163"/>
                    </a:lnTo>
                    <a:lnTo>
                      <a:pt x="111" y="163"/>
                    </a:lnTo>
                    <a:lnTo>
                      <a:pt x="0" y="119"/>
                    </a:lnTo>
                    <a:lnTo>
                      <a:pt x="0" y="119"/>
                    </a:lnTo>
                    <a:lnTo>
                      <a:pt x="4" y="0"/>
                    </a:lnTo>
                    <a:lnTo>
                      <a:pt x="4" y="0"/>
                    </a:lnTo>
                    <a:close/>
                  </a:path>
                </a:pathLst>
              </a:custGeom>
              <a:solidFill>
                <a:srgbClr val="AFAF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66"/>
              <p:cNvSpPr>
                <a:spLocks/>
              </p:cNvSpPr>
              <p:nvPr/>
            </p:nvSpPr>
            <p:spPr bwMode="auto">
              <a:xfrm>
                <a:off x="3324226" y="5083175"/>
                <a:ext cx="233363" cy="258763"/>
              </a:xfrm>
              <a:custGeom>
                <a:avLst/>
                <a:gdLst>
                  <a:gd name="T0" fmla="*/ 4 w 147"/>
                  <a:gd name="T1" fmla="*/ 0 h 163"/>
                  <a:gd name="T2" fmla="*/ 4 w 147"/>
                  <a:gd name="T3" fmla="*/ 0 h 163"/>
                  <a:gd name="T4" fmla="*/ 147 w 147"/>
                  <a:gd name="T5" fmla="*/ 0 h 163"/>
                  <a:gd name="T6" fmla="*/ 147 w 147"/>
                  <a:gd name="T7" fmla="*/ 0 h 163"/>
                  <a:gd name="T8" fmla="*/ 130 w 147"/>
                  <a:gd name="T9" fmla="*/ 140 h 163"/>
                  <a:gd name="T10" fmla="*/ 130 w 147"/>
                  <a:gd name="T11" fmla="*/ 140 h 163"/>
                  <a:gd name="T12" fmla="*/ 129 w 147"/>
                  <a:gd name="T13" fmla="*/ 144 h 163"/>
                  <a:gd name="T14" fmla="*/ 127 w 147"/>
                  <a:gd name="T15" fmla="*/ 148 h 163"/>
                  <a:gd name="T16" fmla="*/ 122 w 147"/>
                  <a:gd name="T17" fmla="*/ 155 h 163"/>
                  <a:gd name="T18" fmla="*/ 115 w 147"/>
                  <a:gd name="T19" fmla="*/ 159 h 163"/>
                  <a:gd name="T20" fmla="*/ 107 w 147"/>
                  <a:gd name="T21" fmla="*/ 163 h 163"/>
                  <a:gd name="T22" fmla="*/ 107 w 147"/>
                  <a:gd name="T23" fmla="*/ 163 h 163"/>
                  <a:gd name="T24" fmla="*/ 0 w 147"/>
                  <a:gd name="T25" fmla="*/ 118 h 163"/>
                  <a:gd name="T26" fmla="*/ 0 w 147"/>
                  <a:gd name="T27" fmla="*/ 118 h 163"/>
                  <a:gd name="T28" fmla="*/ 4 w 147"/>
                  <a:gd name="T29" fmla="*/ 0 h 163"/>
                  <a:gd name="T30" fmla="*/ 4 w 14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 h="163">
                    <a:moveTo>
                      <a:pt x="4" y="0"/>
                    </a:moveTo>
                    <a:lnTo>
                      <a:pt x="4" y="0"/>
                    </a:lnTo>
                    <a:lnTo>
                      <a:pt x="147" y="0"/>
                    </a:lnTo>
                    <a:lnTo>
                      <a:pt x="147" y="0"/>
                    </a:lnTo>
                    <a:lnTo>
                      <a:pt x="130" y="140"/>
                    </a:lnTo>
                    <a:lnTo>
                      <a:pt x="130" y="140"/>
                    </a:lnTo>
                    <a:lnTo>
                      <a:pt x="129" y="144"/>
                    </a:lnTo>
                    <a:lnTo>
                      <a:pt x="127" y="148"/>
                    </a:lnTo>
                    <a:lnTo>
                      <a:pt x="122" y="155"/>
                    </a:lnTo>
                    <a:lnTo>
                      <a:pt x="115" y="159"/>
                    </a:lnTo>
                    <a:lnTo>
                      <a:pt x="107" y="163"/>
                    </a:lnTo>
                    <a:lnTo>
                      <a:pt x="107" y="163"/>
                    </a:lnTo>
                    <a:lnTo>
                      <a:pt x="0" y="118"/>
                    </a:lnTo>
                    <a:lnTo>
                      <a:pt x="0" y="118"/>
                    </a:lnTo>
                    <a:lnTo>
                      <a:pt x="4" y="0"/>
                    </a:lnTo>
                    <a:lnTo>
                      <a:pt x="4" y="0"/>
                    </a:lnTo>
                    <a:close/>
                  </a:path>
                </a:pathLst>
              </a:custGeom>
              <a:solidFill>
                <a:srgbClr val="B0B0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67"/>
              <p:cNvSpPr>
                <a:spLocks/>
              </p:cNvSpPr>
              <p:nvPr/>
            </p:nvSpPr>
            <p:spPr bwMode="auto">
              <a:xfrm>
                <a:off x="3330576" y="5083175"/>
                <a:ext cx="227013" cy="258763"/>
              </a:xfrm>
              <a:custGeom>
                <a:avLst/>
                <a:gdLst>
                  <a:gd name="T0" fmla="*/ 4 w 143"/>
                  <a:gd name="T1" fmla="*/ 0 h 163"/>
                  <a:gd name="T2" fmla="*/ 4 w 143"/>
                  <a:gd name="T3" fmla="*/ 0 h 163"/>
                  <a:gd name="T4" fmla="*/ 143 w 143"/>
                  <a:gd name="T5" fmla="*/ 0 h 163"/>
                  <a:gd name="T6" fmla="*/ 143 w 143"/>
                  <a:gd name="T7" fmla="*/ 0 h 163"/>
                  <a:gd name="T8" fmla="*/ 126 w 143"/>
                  <a:gd name="T9" fmla="*/ 140 h 163"/>
                  <a:gd name="T10" fmla="*/ 126 w 143"/>
                  <a:gd name="T11" fmla="*/ 140 h 163"/>
                  <a:gd name="T12" fmla="*/ 125 w 143"/>
                  <a:gd name="T13" fmla="*/ 144 h 163"/>
                  <a:gd name="T14" fmla="*/ 123 w 143"/>
                  <a:gd name="T15" fmla="*/ 148 h 163"/>
                  <a:gd name="T16" fmla="*/ 118 w 143"/>
                  <a:gd name="T17" fmla="*/ 155 h 163"/>
                  <a:gd name="T18" fmla="*/ 111 w 143"/>
                  <a:gd name="T19" fmla="*/ 159 h 163"/>
                  <a:gd name="T20" fmla="*/ 104 w 143"/>
                  <a:gd name="T21" fmla="*/ 163 h 163"/>
                  <a:gd name="T22" fmla="*/ 104 w 143"/>
                  <a:gd name="T23" fmla="*/ 163 h 163"/>
                  <a:gd name="T24" fmla="*/ 0 w 143"/>
                  <a:gd name="T25" fmla="*/ 117 h 163"/>
                  <a:gd name="T26" fmla="*/ 0 w 143"/>
                  <a:gd name="T27" fmla="*/ 117 h 163"/>
                  <a:gd name="T28" fmla="*/ 4 w 143"/>
                  <a:gd name="T29" fmla="*/ 0 h 163"/>
                  <a:gd name="T30" fmla="*/ 4 w 14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163">
                    <a:moveTo>
                      <a:pt x="4" y="0"/>
                    </a:moveTo>
                    <a:lnTo>
                      <a:pt x="4" y="0"/>
                    </a:lnTo>
                    <a:lnTo>
                      <a:pt x="143" y="0"/>
                    </a:lnTo>
                    <a:lnTo>
                      <a:pt x="143" y="0"/>
                    </a:lnTo>
                    <a:lnTo>
                      <a:pt x="126" y="140"/>
                    </a:lnTo>
                    <a:lnTo>
                      <a:pt x="126" y="140"/>
                    </a:lnTo>
                    <a:lnTo>
                      <a:pt x="125" y="144"/>
                    </a:lnTo>
                    <a:lnTo>
                      <a:pt x="123" y="148"/>
                    </a:lnTo>
                    <a:lnTo>
                      <a:pt x="118" y="155"/>
                    </a:lnTo>
                    <a:lnTo>
                      <a:pt x="111" y="159"/>
                    </a:lnTo>
                    <a:lnTo>
                      <a:pt x="104" y="163"/>
                    </a:lnTo>
                    <a:lnTo>
                      <a:pt x="104" y="163"/>
                    </a:lnTo>
                    <a:lnTo>
                      <a:pt x="0" y="117"/>
                    </a:lnTo>
                    <a:lnTo>
                      <a:pt x="0" y="117"/>
                    </a:lnTo>
                    <a:lnTo>
                      <a:pt x="4" y="0"/>
                    </a:lnTo>
                    <a:lnTo>
                      <a:pt x="4" y="0"/>
                    </a:lnTo>
                    <a:close/>
                  </a:path>
                </a:pathLst>
              </a:custGeom>
              <a:solidFill>
                <a:srgbClr val="B1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68"/>
              <p:cNvSpPr>
                <a:spLocks/>
              </p:cNvSpPr>
              <p:nvPr/>
            </p:nvSpPr>
            <p:spPr bwMode="auto">
              <a:xfrm>
                <a:off x="3336926" y="5083175"/>
                <a:ext cx="220663" cy="255588"/>
              </a:xfrm>
              <a:custGeom>
                <a:avLst/>
                <a:gdLst>
                  <a:gd name="T0" fmla="*/ 4 w 139"/>
                  <a:gd name="T1" fmla="*/ 0 h 161"/>
                  <a:gd name="T2" fmla="*/ 4 w 139"/>
                  <a:gd name="T3" fmla="*/ 0 h 161"/>
                  <a:gd name="T4" fmla="*/ 139 w 139"/>
                  <a:gd name="T5" fmla="*/ 0 h 161"/>
                  <a:gd name="T6" fmla="*/ 139 w 139"/>
                  <a:gd name="T7" fmla="*/ 0 h 161"/>
                  <a:gd name="T8" fmla="*/ 122 w 139"/>
                  <a:gd name="T9" fmla="*/ 140 h 161"/>
                  <a:gd name="T10" fmla="*/ 122 w 139"/>
                  <a:gd name="T11" fmla="*/ 140 h 161"/>
                  <a:gd name="T12" fmla="*/ 121 w 139"/>
                  <a:gd name="T13" fmla="*/ 144 h 161"/>
                  <a:gd name="T14" fmla="*/ 119 w 139"/>
                  <a:gd name="T15" fmla="*/ 148 h 161"/>
                  <a:gd name="T16" fmla="*/ 114 w 139"/>
                  <a:gd name="T17" fmla="*/ 155 h 161"/>
                  <a:gd name="T18" fmla="*/ 107 w 139"/>
                  <a:gd name="T19" fmla="*/ 159 h 161"/>
                  <a:gd name="T20" fmla="*/ 100 w 139"/>
                  <a:gd name="T21" fmla="*/ 161 h 161"/>
                  <a:gd name="T22" fmla="*/ 100 w 139"/>
                  <a:gd name="T23" fmla="*/ 161 h 161"/>
                  <a:gd name="T24" fmla="*/ 0 w 139"/>
                  <a:gd name="T25" fmla="*/ 115 h 161"/>
                  <a:gd name="T26" fmla="*/ 0 w 139"/>
                  <a:gd name="T27" fmla="*/ 115 h 161"/>
                  <a:gd name="T28" fmla="*/ 4 w 139"/>
                  <a:gd name="T29" fmla="*/ 0 h 161"/>
                  <a:gd name="T30" fmla="*/ 4 w 139"/>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61">
                    <a:moveTo>
                      <a:pt x="4" y="0"/>
                    </a:moveTo>
                    <a:lnTo>
                      <a:pt x="4" y="0"/>
                    </a:lnTo>
                    <a:lnTo>
                      <a:pt x="139" y="0"/>
                    </a:lnTo>
                    <a:lnTo>
                      <a:pt x="139" y="0"/>
                    </a:lnTo>
                    <a:lnTo>
                      <a:pt x="122" y="140"/>
                    </a:lnTo>
                    <a:lnTo>
                      <a:pt x="122" y="140"/>
                    </a:lnTo>
                    <a:lnTo>
                      <a:pt x="121" y="144"/>
                    </a:lnTo>
                    <a:lnTo>
                      <a:pt x="119" y="148"/>
                    </a:lnTo>
                    <a:lnTo>
                      <a:pt x="114" y="155"/>
                    </a:lnTo>
                    <a:lnTo>
                      <a:pt x="107" y="159"/>
                    </a:lnTo>
                    <a:lnTo>
                      <a:pt x="100" y="161"/>
                    </a:lnTo>
                    <a:lnTo>
                      <a:pt x="100" y="161"/>
                    </a:lnTo>
                    <a:lnTo>
                      <a:pt x="0" y="115"/>
                    </a:lnTo>
                    <a:lnTo>
                      <a:pt x="0" y="115"/>
                    </a:lnTo>
                    <a:lnTo>
                      <a:pt x="4" y="0"/>
                    </a:lnTo>
                    <a:lnTo>
                      <a:pt x="4" y="0"/>
                    </a:lnTo>
                    <a:close/>
                  </a:path>
                </a:pathLst>
              </a:custGeom>
              <a:solidFill>
                <a:srgbClr val="B1B1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69"/>
              <p:cNvSpPr>
                <a:spLocks/>
              </p:cNvSpPr>
              <p:nvPr/>
            </p:nvSpPr>
            <p:spPr bwMode="auto">
              <a:xfrm>
                <a:off x="3343276" y="5083175"/>
                <a:ext cx="214313" cy="255588"/>
              </a:xfrm>
              <a:custGeom>
                <a:avLst/>
                <a:gdLst>
                  <a:gd name="T0" fmla="*/ 4 w 135"/>
                  <a:gd name="T1" fmla="*/ 0 h 161"/>
                  <a:gd name="T2" fmla="*/ 4 w 135"/>
                  <a:gd name="T3" fmla="*/ 0 h 161"/>
                  <a:gd name="T4" fmla="*/ 135 w 135"/>
                  <a:gd name="T5" fmla="*/ 0 h 161"/>
                  <a:gd name="T6" fmla="*/ 135 w 135"/>
                  <a:gd name="T7" fmla="*/ 0 h 161"/>
                  <a:gd name="T8" fmla="*/ 118 w 135"/>
                  <a:gd name="T9" fmla="*/ 140 h 161"/>
                  <a:gd name="T10" fmla="*/ 118 w 135"/>
                  <a:gd name="T11" fmla="*/ 140 h 161"/>
                  <a:gd name="T12" fmla="*/ 117 w 135"/>
                  <a:gd name="T13" fmla="*/ 144 h 161"/>
                  <a:gd name="T14" fmla="*/ 115 w 135"/>
                  <a:gd name="T15" fmla="*/ 148 h 161"/>
                  <a:gd name="T16" fmla="*/ 110 w 135"/>
                  <a:gd name="T17" fmla="*/ 155 h 161"/>
                  <a:gd name="T18" fmla="*/ 103 w 135"/>
                  <a:gd name="T19" fmla="*/ 159 h 161"/>
                  <a:gd name="T20" fmla="*/ 96 w 135"/>
                  <a:gd name="T21" fmla="*/ 161 h 161"/>
                  <a:gd name="T22" fmla="*/ 96 w 135"/>
                  <a:gd name="T23" fmla="*/ 161 h 161"/>
                  <a:gd name="T24" fmla="*/ 0 w 135"/>
                  <a:gd name="T25" fmla="*/ 114 h 161"/>
                  <a:gd name="T26" fmla="*/ 0 w 135"/>
                  <a:gd name="T27" fmla="*/ 114 h 161"/>
                  <a:gd name="T28" fmla="*/ 4 w 135"/>
                  <a:gd name="T29" fmla="*/ 0 h 161"/>
                  <a:gd name="T30" fmla="*/ 4 w 135"/>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5" h="161">
                    <a:moveTo>
                      <a:pt x="4" y="0"/>
                    </a:moveTo>
                    <a:lnTo>
                      <a:pt x="4" y="0"/>
                    </a:lnTo>
                    <a:lnTo>
                      <a:pt x="135" y="0"/>
                    </a:lnTo>
                    <a:lnTo>
                      <a:pt x="135" y="0"/>
                    </a:lnTo>
                    <a:lnTo>
                      <a:pt x="118" y="140"/>
                    </a:lnTo>
                    <a:lnTo>
                      <a:pt x="118" y="140"/>
                    </a:lnTo>
                    <a:lnTo>
                      <a:pt x="117" y="144"/>
                    </a:lnTo>
                    <a:lnTo>
                      <a:pt x="115" y="148"/>
                    </a:lnTo>
                    <a:lnTo>
                      <a:pt x="110" y="155"/>
                    </a:lnTo>
                    <a:lnTo>
                      <a:pt x="103" y="159"/>
                    </a:lnTo>
                    <a:lnTo>
                      <a:pt x="96" y="161"/>
                    </a:lnTo>
                    <a:lnTo>
                      <a:pt x="96" y="161"/>
                    </a:lnTo>
                    <a:lnTo>
                      <a:pt x="0" y="114"/>
                    </a:lnTo>
                    <a:lnTo>
                      <a:pt x="0" y="114"/>
                    </a:lnTo>
                    <a:lnTo>
                      <a:pt x="4" y="0"/>
                    </a:lnTo>
                    <a:lnTo>
                      <a:pt x="4" y="0"/>
                    </a:lnTo>
                    <a:close/>
                  </a:path>
                </a:pathLst>
              </a:custGeom>
              <a:solidFill>
                <a:srgbClr val="B2B2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70"/>
              <p:cNvSpPr>
                <a:spLocks/>
              </p:cNvSpPr>
              <p:nvPr/>
            </p:nvSpPr>
            <p:spPr bwMode="auto">
              <a:xfrm>
                <a:off x="3348038" y="5083175"/>
                <a:ext cx="209550" cy="255588"/>
              </a:xfrm>
              <a:custGeom>
                <a:avLst/>
                <a:gdLst>
                  <a:gd name="T0" fmla="*/ 5 w 132"/>
                  <a:gd name="T1" fmla="*/ 0 h 161"/>
                  <a:gd name="T2" fmla="*/ 5 w 132"/>
                  <a:gd name="T3" fmla="*/ 0 h 161"/>
                  <a:gd name="T4" fmla="*/ 132 w 132"/>
                  <a:gd name="T5" fmla="*/ 0 h 161"/>
                  <a:gd name="T6" fmla="*/ 132 w 132"/>
                  <a:gd name="T7" fmla="*/ 0 h 161"/>
                  <a:gd name="T8" fmla="*/ 115 w 132"/>
                  <a:gd name="T9" fmla="*/ 140 h 161"/>
                  <a:gd name="T10" fmla="*/ 115 w 132"/>
                  <a:gd name="T11" fmla="*/ 140 h 161"/>
                  <a:gd name="T12" fmla="*/ 114 w 132"/>
                  <a:gd name="T13" fmla="*/ 144 h 161"/>
                  <a:gd name="T14" fmla="*/ 112 w 132"/>
                  <a:gd name="T15" fmla="*/ 148 h 161"/>
                  <a:gd name="T16" fmla="*/ 108 w 132"/>
                  <a:gd name="T17" fmla="*/ 153 h 161"/>
                  <a:gd name="T18" fmla="*/ 101 w 132"/>
                  <a:gd name="T19" fmla="*/ 159 h 161"/>
                  <a:gd name="T20" fmla="*/ 95 w 132"/>
                  <a:gd name="T21" fmla="*/ 161 h 161"/>
                  <a:gd name="T22" fmla="*/ 95 w 132"/>
                  <a:gd name="T23" fmla="*/ 161 h 161"/>
                  <a:gd name="T24" fmla="*/ 0 w 132"/>
                  <a:gd name="T25" fmla="*/ 113 h 161"/>
                  <a:gd name="T26" fmla="*/ 0 w 132"/>
                  <a:gd name="T27" fmla="*/ 113 h 161"/>
                  <a:gd name="T28" fmla="*/ 5 w 132"/>
                  <a:gd name="T29" fmla="*/ 0 h 161"/>
                  <a:gd name="T30" fmla="*/ 5 w 132"/>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 h="161">
                    <a:moveTo>
                      <a:pt x="5" y="0"/>
                    </a:moveTo>
                    <a:lnTo>
                      <a:pt x="5" y="0"/>
                    </a:lnTo>
                    <a:lnTo>
                      <a:pt x="132" y="0"/>
                    </a:lnTo>
                    <a:lnTo>
                      <a:pt x="132" y="0"/>
                    </a:lnTo>
                    <a:lnTo>
                      <a:pt x="115" y="140"/>
                    </a:lnTo>
                    <a:lnTo>
                      <a:pt x="115" y="140"/>
                    </a:lnTo>
                    <a:lnTo>
                      <a:pt x="114" y="144"/>
                    </a:lnTo>
                    <a:lnTo>
                      <a:pt x="112" y="148"/>
                    </a:lnTo>
                    <a:lnTo>
                      <a:pt x="108" y="153"/>
                    </a:lnTo>
                    <a:lnTo>
                      <a:pt x="101" y="159"/>
                    </a:lnTo>
                    <a:lnTo>
                      <a:pt x="95" y="161"/>
                    </a:lnTo>
                    <a:lnTo>
                      <a:pt x="95" y="161"/>
                    </a:lnTo>
                    <a:lnTo>
                      <a:pt x="0" y="113"/>
                    </a:lnTo>
                    <a:lnTo>
                      <a:pt x="0" y="113"/>
                    </a:lnTo>
                    <a:lnTo>
                      <a:pt x="5" y="0"/>
                    </a:lnTo>
                    <a:lnTo>
                      <a:pt x="5" y="0"/>
                    </a:lnTo>
                    <a:close/>
                  </a:path>
                </a:pathLst>
              </a:custGeom>
              <a:solidFill>
                <a:srgbClr val="B2B2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71"/>
              <p:cNvSpPr>
                <a:spLocks/>
              </p:cNvSpPr>
              <p:nvPr/>
            </p:nvSpPr>
            <p:spPr bwMode="auto">
              <a:xfrm>
                <a:off x="3354388" y="5083175"/>
                <a:ext cx="203200" cy="255588"/>
              </a:xfrm>
              <a:custGeom>
                <a:avLst/>
                <a:gdLst>
                  <a:gd name="T0" fmla="*/ 4 w 128"/>
                  <a:gd name="T1" fmla="*/ 0 h 161"/>
                  <a:gd name="T2" fmla="*/ 4 w 128"/>
                  <a:gd name="T3" fmla="*/ 0 h 161"/>
                  <a:gd name="T4" fmla="*/ 128 w 128"/>
                  <a:gd name="T5" fmla="*/ 0 h 161"/>
                  <a:gd name="T6" fmla="*/ 128 w 128"/>
                  <a:gd name="T7" fmla="*/ 0 h 161"/>
                  <a:gd name="T8" fmla="*/ 111 w 128"/>
                  <a:gd name="T9" fmla="*/ 140 h 161"/>
                  <a:gd name="T10" fmla="*/ 111 w 128"/>
                  <a:gd name="T11" fmla="*/ 140 h 161"/>
                  <a:gd name="T12" fmla="*/ 111 w 128"/>
                  <a:gd name="T13" fmla="*/ 144 h 161"/>
                  <a:gd name="T14" fmla="*/ 108 w 128"/>
                  <a:gd name="T15" fmla="*/ 148 h 161"/>
                  <a:gd name="T16" fmla="*/ 104 w 128"/>
                  <a:gd name="T17" fmla="*/ 153 h 161"/>
                  <a:gd name="T18" fmla="*/ 97 w 128"/>
                  <a:gd name="T19" fmla="*/ 159 h 161"/>
                  <a:gd name="T20" fmla="*/ 91 w 128"/>
                  <a:gd name="T21" fmla="*/ 161 h 161"/>
                  <a:gd name="T22" fmla="*/ 91 w 128"/>
                  <a:gd name="T23" fmla="*/ 161 h 161"/>
                  <a:gd name="T24" fmla="*/ 0 w 128"/>
                  <a:gd name="T25" fmla="*/ 113 h 161"/>
                  <a:gd name="T26" fmla="*/ 0 w 128"/>
                  <a:gd name="T27" fmla="*/ 113 h 161"/>
                  <a:gd name="T28" fmla="*/ 4 w 128"/>
                  <a:gd name="T29" fmla="*/ 0 h 161"/>
                  <a:gd name="T30" fmla="*/ 4 w 128"/>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61">
                    <a:moveTo>
                      <a:pt x="4" y="0"/>
                    </a:moveTo>
                    <a:lnTo>
                      <a:pt x="4" y="0"/>
                    </a:lnTo>
                    <a:lnTo>
                      <a:pt x="128" y="0"/>
                    </a:lnTo>
                    <a:lnTo>
                      <a:pt x="128" y="0"/>
                    </a:lnTo>
                    <a:lnTo>
                      <a:pt x="111" y="140"/>
                    </a:lnTo>
                    <a:lnTo>
                      <a:pt x="111" y="140"/>
                    </a:lnTo>
                    <a:lnTo>
                      <a:pt x="111" y="144"/>
                    </a:lnTo>
                    <a:lnTo>
                      <a:pt x="108" y="148"/>
                    </a:lnTo>
                    <a:lnTo>
                      <a:pt x="104" y="153"/>
                    </a:lnTo>
                    <a:lnTo>
                      <a:pt x="97" y="159"/>
                    </a:lnTo>
                    <a:lnTo>
                      <a:pt x="91" y="161"/>
                    </a:lnTo>
                    <a:lnTo>
                      <a:pt x="91" y="161"/>
                    </a:lnTo>
                    <a:lnTo>
                      <a:pt x="0" y="113"/>
                    </a:lnTo>
                    <a:lnTo>
                      <a:pt x="0" y="113"/>
                    </a:lnTo>
                    <a:lnTo>
                      <a:pt x="4" y="0"/>
                    </a:lnTo>
                    <a:lnTo>
                      <a:pt x="4" y="0"/>
                    </a:lnTo>
                    <a:close/>
                  </a:path>
                </a:pathLst>
              </a:custGeom>
              <a:solidFill>
                <a:srgbClr val="B3B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72"/>
              <p:cNvSpPr>
                <a:spLocks/>
              </p:cNvSpPr>
              <p:nvPr/>
            </p:nvSpPr>
            <p:spPr bwMode="auto">
              <a:xfrm>
                <a:off x="3360738" y="5083175"/>
                <a:ext cx="196850" cy="255588"/>
              </a:xfrm>
              <a:custGeom>
                <a:avLst/>
                <a:gdLst>
                  <a:gd name="T0" fmla="*/ 4 w 124"/>
                  <a:gd name="T1" fmla="*/ 0 h 161"/>
                  <a:gd name="T2" fmla="*/ 4 w 124"/>
                  <a:gd name="T3" fmla="*/ 0 h 161"/>
                  <a:gd name="T4" fmla="*/ 124 w 124"/>
                  <a:gd name="T5" fmla="*/ 0 h 161"/>
                  <a:gd name="T6" fmla="*/ 124 w 124"/>
                  <a:gd name="T7" fmla="*/ 0 h 161"/>
                  <a:gd name="T8" fmla="*/ 107 w 124"/>
                  <a:gd name="T9" fmla="*/ 140 h 161"/>
                  <a:gd name="T10" fmla="*/ 107 w 124"/>
                  <a:gd name="T11" fmla="*/ 140 h 161"/>
                  <a:gd name="T12" fmla="*/ 104 w 124"/>
                  <a:gd name="T13" fmla="*/ 148 h 161"/>
                  <a:gd name="T14" fmla="*/ 100 w 124"/>
                  <a:gd name="T15" fmla="*/ 153 h 161"/>
                  <a:gd name="T16" fmla="*/ 93 w 124"/>
                  <a:gd name="T17" fmla="*/ 159 h 161"/>
                  <a:gd name="T18" fmla="*/ 87 w 124"/>
                  <a:gd name="T19" fmla="*/ 161 h 161"/>
                  <a:gd name="T20" fmla="*/ 87 w 124"/>
                  <a:gd name="T21" fmla="*/ 161 h 161"/>
                  <a:gd name="T22" fmla="*/ 0 w 124"/>
                  <a:gd name="T23" fmla="*/ 111 h 161"/>
                  <a:gd name="T24" fmla="*/ 0 w 124"/>
                  <a:gd name="T25" fmla="*/ 111 h 161"/>
                  <a:gd name="T26" fmla="*/ 4 w 124"/>
                  <a:gd name="T27" fmla="*/ 0 h 161"/>
                  <a:gd name="T28" fmla="*/ 4 w 124"/>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61">
                    <a:moveTo>
                      <a:pt x="4" y="0"/>
                    </a:moveTo>
                    <a:lnTo>
                      <a:pt x="4" y="0"/>
                    </a:lnTo>
                    <a:lnTo>
                      <a:pt x="124" y="0"/>
                    </a:lnTo>
                    <a:lnTo>
                      <a:pt x="124" y="0"/>
                    </a:lnTo>
                    <a:lnTo>
                      <a:pt x="107" y="140"/>
                    </a:lnTo>
                    <a:lnTo>
                      <a:pt x="107" y="140"/>
                    </a:lnTo>
                    <a:lnTo>
                      <a:pt x="104" y="148"/>
                    </a:lnTo>
                    <a:lnTo>
                      <a:pt x="100" y="153"/>
                    </a:lnTo>
                    <a:lnTo>
                      <a:pt x="93" y="159"/>
                    </a:lnTo>
                    <a:lnTo>
                      <a:pt x="87" y="161"/>
                    </a:lnTo>
                    <a:lnTo>
                      <a:pt x="87" y="161"/>
                    </a:lnTo>
                    <a:lnTo>
                      <a:pt x="0" y="111"/>
                    </a:lnTo>
                    <a:lnTo>
                      <a:pt x="0" y="111"/>
                    </a:lnTo>
                    <a:lnTo>
                      <a:pt x="4" y="0"/>
                    </a:lnTo>
                    <a:lnTo>
                      <a:pt x="4" y="0"/>
                    </a:lnTo>
                    <a:close/>
                  </a:path>
                </a:pathLst>
              </a:custGeom>
              <a:solidFill>
                <a:srgbClr val="B4B4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73"/>
              <p:cNvSpPr>
                <a:spLocks/>
              </p:cNvSpPr>
              <p:nvPr/>
            </p:nvSpPr>
            <p:spPr bwMode="auto">
              <a:xfrm>
                <a:off x="3367088" y="5083175"/>
                <a:ext cx="190500" cy="255588"/>
              </a:xfrm>
              <a:custGeom>
                <a:avLst/>
                <a:gdLst>
                  <a:gd name="T0" fmla="*/ 4 w 120"/>
                  <a:gd name="T1" fmla="*/ 0 h 161"/>
                  <a:gd name="T2" fmla="*/ 4 w 120"/>
                  <a:gd name="T3" fmla="*/ 0 h 161"/>
                  <a:gd name="T4" fmla="*/ 120 w 120"/>
                  <a:gd name="T5" fmla="*/ 0 h 161"/>
                  <a:gd name="T6" fmla="*/ 120 w 120"/>
                  <a:gd name="T7" fmla="*/ 0 h 161"/>
                  <a:gd name="T8" fmla="*/ 103 w 120"/>
                  <a:gd name="T9" fmla="*/ 140 h 161"/>
                  <a:gd name="T10" fmla="*/ 103 w 120"/>
                  <a:gd name="T11" fmla="*/ 140 h 161"/>
                  <a:gd name="T12" fmla="*/ 100 w 120"/>
                  <a:gd name="T13" fmla="*/ 148 h 161"/>
                  <a:gd name="T14" fmla="*/ 96 w 120"/>
                  <a:gd name="T15" fmla="*/ 153 h 161"/>
                  <a:gd name="T16" fmla="*/ 89 w 120"/>
                  <a:gd name="T17" fmla="*/ 159 h 161"/>
                  <a:gd name="T18" fmla="*/ 83 w 120"/>
                  <a:gd name="T19" fmla="*/ 161 h 161"/>
                  <a:gd name="T20" fmla="*/ 83 w 120"/>
                  <a:gd name="T21" fmla="*/ 161 h 161"/>
                  <a:gd name="T22" fmla="*/ 0 w 120"/>
                  <a:gd name="T23" fmla="*/ 110 h 161"/>
                  <a:gd name="T24" fmla="*/ 0 w 120"/>
                  <a:gd name="T25" fmla="*/ 110 h 161"/>
                  <a:gd name="T26" fmla="*/ 4 w 120"/>
                  <a:gd name="T27" fmla="*/ 0 h 161"/>
                  <a:gd name="T28" fmla="*/ 4 w 120"/>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61">
                    <a:moveTo>
                      <a:pt x="4" y="0"/>
                    </a:moveTo>
                    <a:lnTo>
                      <a:pt x="4" y="0"/>
                    </a:lnTo>
                    <a:lnTo>
                      <a:pt x="120" y="0"/>
                    </a:lnTo>
                    <a:lnTo>
                      <a:pt x="120" y="0"/>
                    </a:lnTo>
                    <a:lnTo>
                      <a:pt x="103" y="140"/>
                    </a:lnTo>
                    <a:lnTo>
                      <a:pt x="103" y="140"/>
                    </a:lnTo>
                    <a:lnTo>
                      <a:pt x="100" y="148"/>
                    </a:lnTo>
                    <a:lnTo>
                      <a:pt x="96" y="153"/>
                    </a:lnTo>
                    <a:lnTo>
                      <a:pt x="89" y="159"/>
                    </a:lnTo>
                    <a:lnTo>
                      <a:pt x="83" y="161"/>
                    </a:lnTo>
                    <a:lnTo>
                      <a:pt x="83" y="161"/>
                    </a:lnTo>
                    <a:lnTo>
                      <a:pt x="0" y="110"/>
                    </a:lnTo>
                    <a:lnTo>
                      <a:pt x="0" y="110"/>
                    </a:lnTo>
                    <a:lnTo>
                      <a:pt x="4" y="0"/>
                    </a:lnTo>
                    <a:lnTo>
                      <a:pt x="4" y="0"/>
                    </a:lnTo>
                    <a:close/>
                  </a:path>
                </a:pathLst>
              </a:custGeom>
              <a:solidFill>
                <a:srgbClr val="B4B4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74"/>
              <p:cNvSpPr>
                <a:spLocks/>
              </p:cNvSpPr>
              <p:nvPr/>
            </p:nvSpPr>
            <p:spPr bwMode="auto">
              <a:xfrm>
                <a:off x="3371851" y="5083175"/>
                <a:ext cx="185738" cy="255588"/>
              </a:xfrm>
              <a:custGeom>
                <a:avLst/>
                <a:gdLst>
                  <a:gd name="T0" fmla="*/ 5 w 117"/>
                  <a:gd name="T1" fmla="*/ 0 h 161"/>
                  <a:gd name="T2" fmla="*/ 5 w 117"/>
                  <a:gd name="T3" fmla="*/ 0 h 161"/>
                  <a:gd name="T4" fmla="*/ 117 w 117"/>
                  <a:gd name="T5" fmla="*/ 0 h 161"/>
                  <a:gd name="T6" fmla="*/ 117 w 117"/>
                  <a:gd name="T7" fmla="*/ 0 h 161"/>
                  <a:gd name="T8" fmla="*/ 100 w 117"/>
                  <a:gd name="T9" fmla="*/ 140 h 161"/>
                  <a:gd name="T10" fmla="*/ 100 w 117"/>
                  <a:gd name="T11" fmla="*/ 140 h 161"/>
                  <a:gd name="T12" fmla="*/ 97 w 117"/>
                  <a:gd name="T13" fmla="*/ 148 h 161"/>
                  <a:gd name="T14" fmla="*/ 93 w 117"/>
                  <a:gd name="T15" fmla="*/ 153 h 161"/>
                  <a:gd name="T16" fmla="*/ 86 w 117"/>
                  <a:gd name="T17" fmla="*/ 157 h 161"/>
                  <a:gd name="T18" fmla="*/ 81 w 117"/>
                  <a:gd name="T19" fmla="*/ 161 h 161"/>
                  <a:gd name="T20" fmla="*/ 81 w 117"/>
                  <a:gd name="T21" fmla="*/ 161 h 161"/>
                  <a:gd name="T22" fmla="*/ 0 w 117"/>
                  <a:gd name="T23" fmla="*/ 109 h 161"/>
                  <a:gd name="T24" fmla="*/ 0 w 117"/>
                  <a:gd name="T25" fmla="*/ 109 h 161"/>
                  <a:gd name="T26" fmla="*/ 5 w 117"/>
                  <a:gd name="T27" fmla="*/ 0 h 161"/>
                  <a:gd name="T28" fmla="*/ 5 w 117"/>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61">
                    <a:moveTo>
                      <a:pt x="5" y="0"/>
                    </a:moveTo>
                    <a:lnTo>
                      <a:pt x="5" y="0"/>
                    </a:lnTo>
                    <a:lnTo>
                      <a:pt x="117" y="0"/>
                    </a:lnTo>
                    <a:lnTo>
                      <a:pt x="117" y="0"/>
                    </a:lnTo>
                    <a:lnTo>
                      <a:pt x="100" y="140"/>
                    </a:lnTo>
                    <a:lnTo>
                      <a:pt x="100" y="140"/>
                    </a:lnTo>
                    <a:lnTo>
                      <a:pt x="97" y="148"/>
                    </a:lnTo>
                    <a:lnTo>
                      <a:pt x="93" y="153"/>
                    </a:lnTo>
                    <a:lnTo>
                      <a:pt x="86" y="157"/>
                    </a:lnTo>
                    <a:lnTo>
                      <a:pt x="81" y="161"/>
                    </a:lnTo>
                    <a:lnTo>
                      <a:pt x="81" y="161"/>
                    </a:lnTo>
                    <a:lnTo>
                      <a:pt x="0" y="109"/>
                    </a:lnTo>
                    <a:lnTo>
                      <a:pt x="0" y="109"/>
                    </a:lnTo>
                    <a:lnTo>
                      <a:pt x="5" y="0"/>
                    </a:lnTo>
                    <a:lnTo>
                      <a:pt x="5" y="0"/>
                    </a:lnTo>
                    <a:close/>
                  </a:path>
                </a:pathLst>
              </a:custGeom>
              <a:solidFill>
                <a:srgbClr val="B5B5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75"/>
              <p:cNvSpPr>
                <a:spLocks/>
              </p:cNvSpPr>
              <p:nvPr/>
            </p:nvSpPr>
            <p:spPr bwMode="auto">
              <a:xfrm>
                <a:off x="3378201" y="5083175"/>
                <a:ext cx="179388" cy="255588"/>
              </a:xfrm>
              <a:custGeom>
                <a:avLst/>
                <a:gdLst>
                  <a:gd name="T0" fmla="*/ 5 w 113"/>
                  <a:gd name="T1" fmla="*/ 0 h 161"/>
                  <a:gd name="T2" fmla="*/ 5 w 113"/>
                  <a:gd name="T3" fmla="*/ 0 h 161"/>
                  <a:gd name="T4" fmla="*/ 113 w 113"/>
                  <a:gd name="T5" fmla="*/ 0 h 161"/>
                  <a:gd name="T6" fmla="*/ 113 w 113"/>
                  <a:gd name="T7" fmla="*/ 0 h 161"/>
                  <a:gd name="T8" fmla="*/ 96 w 113"/>
                  <a:gd name="T9" fmla="*/ 140 h 161"/>
                  <a:gd name="T10" fmla="*/ 96 w 113"/>
                  <a:gd name="T11" fmla="*/ 140 h 161"/>
                  <a:gd name="T12" fmla="*/ 93 w 113"/>
                  <a:gd name="T13" fmla="*/ 147 h 161"/>
                  <a:gd name="T14" fmla="*/ 89 w 113"/>
                  <a:gd name="T15" fmla="*/ 153 h 161"/>
                  <a:gd name="T16" fmla="*/ 84 w 113"/>
                  <a:gd name="T17" fmla="*/ 157 h 161"/>
                  <a:gd name="T18" fmla="*/ 77 w 113"/>
                  <a:gd name="T19" fmla="*/ 161 h 161"/>
                  <a:gd name="T20" fmla="*/ 77 w 113"/>
                  <a:gd name="T21" fmla="*/ 161 h 161"/>
                  <a:gd name="T22" fmla="*/ 0 w 113"/>
                  <a:gd name="T23" fmla="*/ 107 h 161"/>
                  <a:gd name="T24" fmla="*/ 0 w 113"/>
                  <a:gd name="T25" fmla="*/ 107 h 161"/>
                  <a:gd name="T26" fmla="*/ 5 w 113"/>
                  <a:gd name="T27" fmla="*/ 0 h 161"/>
                  <a:gd name="T28" fmla="*/ 5 w 113"/>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 h="161">
                    <a:moveTo>
                      <a:pt x="5" y="0"/>
                    </a:moveTo>
                    <a:lnTo>
                      <a:pt x="5" y="0"/>
                    </a:lnTo>
                    <a:lnTo>
                      <a:pt x="113" y="0"/>
                    </a:lnTo>
                    <a:lnTo>
                      <a:pt x="113" y="0"/>
                    </a:lnTo>
                    <a:lnTo>
                      <a:pt x="96" y="140"/>
                    </a:lnTo>
                    <a:lnTo>
                      <a:pt x="96" y="140"/>
                    </a:lnTo>
                    <a:lnTo>
                      <a:pt x="93" y="147"/>
                    </a:lnTo>
                    <a:lnTo>
                      <a:pt x="89" y="153"/>
                    </a:lnTo>
                    <a:lnTo>
                      <a:pt x="84" y="157"/>
                    </a:lnTo>
                    <a:lnTo>
                      <a:pt x="77" y="161"/>
                    </a:lnTo>
                    <a:lnTo>
                      <a:pt x="77" y="161"/>
                    </a:lnTo>
                    <a:lnTo>
                      <a:pt x="0" y="107"/>
                    </a:lnTo>
                    <a:lnTo>
                      <a:pt x="0" y="107"/>
                    </a:lnTo>
                    <a:lnTo>
                      <a:pt x="5" y="0"/>
                    </a:lnTo>
                    <a:lnTo>
                      <a:pt x="5" y="0"/>
                    </a:lnTo>
                    <a:close/>
                  </a:path>
                </a:pathLst>
              </a:custGeom>
              <a:solidFill>
                <a:srgbClr val="B6B6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76"/>
              <p:cNvSpPr>
                <a:spLocks/>
              </p:cNvSpPr>
              <p:nvPr/>
            </p:nvSpPr>
            <p:spPr bwMode="auto">
              <a:xfrm>
                <a:off x="3384551" y="5083175"/>
                <a:ext cx="173038" cy="255588"/>
              </a:xfrm>
              <a:custGeom>
                <a:avLst/>
                <a:gdLst>
                  <a:gd name="T0" fmla="*/ 5 w 109"/>
                  <a:gd name="T1" fmla="*/ 0 h 161"/>
                  <a:gd name="T2" fmla="*/ 5 w 109"/>
                  <a:gd name="T3" fmla="*/ 0 h 161"/>
                  <a:gd name="T4" fmla="*/ 109 w 109"/>
                  <a:gd name="T5" fmla="*/ 0 h 161"/>
                  <a:gd name="T6" fmla="*/ 109 w 109"/>
                  <a:gd name="T7" fmla="*/ 0 h 161"/>
                  <a:gd name="T8" fmla="*/ 92 w 109"/>
                  <a:gd name="T9" fmla="*/ 140 h 161"/>
                  <a:gd name="T10" fmla="*/ 92 w 109"/>
                  <a:gd name="T11" fmla="*/ 140 h 161"/>
                  <a:gd name="T12" fmla="*/ 89 w 109"/>
                  <a:gd name="T13" fmla="*/ 147 h 161"/>
                  <a:gd name="T14" fmla="*/ 85 w 109"/>
                  <a:gd name="T15" fmla="*/ 153 h 161"/>
                  <a:gd name="T16" fmla="*/ 80 w 109"/>
                  <a:gd name="T17" fmla="*/ 157 h 161"/>
                  <a:gd name="T18" fmla="*/ 73 w 109"/>
                  <a:gd name="T19" fmla="*/ 161 h 161"/>
                  <a:gd name="T20" fmla="*/ 73 w 109"/>
                  <a:gd name="T21" fmla="*/ 161 h 161"/>
                  <a:gd name="T22" fmla="*/ 0 w 109"/>
                  <a:gd name="T23" fmla="*/ 106 h 161"/>
                  <a:gd name="T24" fmla="*/ 0 w 109"/>
                  <a:gd name="T25" fmla="*/ 106 h 161"/>
                  <a:gd name="T26" fmla="*/ 5 w 109"/>
                  <a:gd name="T27" fmla="*/ 0 h 161"/>
                  <a:gd name="T28" fmla="*/ 5 w 109"/>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161">
                    <a:moveTo>
                      <a:pt x="5" y="0"/>
                    </a:moveTo>
                    <a:lnTo>
                      <a:pt x="5" y="0"/>
                    </a:lnTo>
                    <a:lnTo>
                      <a:pt x="109" y="0"/>
                    </a:lnTo>
                    <a:lnTo>
                      <a:pt x="109" y="0"/>
                    </a:lnTo>
                    <a:lnTo>
                      <a:pt x="92" y="140"/>
                    </a:lnTo>
                    <a:lnTo>
                      <a:pt x="92" y="140"/>
                    </a:lnTo>
                    <a:lnTo>
                      <a:pt x="89" y="147"/>
                    </a:lnTo>
                    <a:lnTo>
                      <a:pt x="85" y="153"/>
                    </a:lnTo>
                    <a:lnTo>
                      <a:pt x="80" y="157"/>
                    </a:lnTo>
                    <a:lnTo>
                      <a:pt x="73" y="161"/>
                    </a:lnTo>
                    <a:lnTo>
                      <a:pt x="73" y="161"/>
                    </a:lnTo>
                    <a:lnTo>
                      <a:pt x="0" y="106"/>
                    </a:lnTo>
                    <a:lnTo>
                      <a:pt x="0" y="106"/>
                    </a:lnTo>
                    <a:lnTo>
                      <a:pt x="5" y="0"/>
                    </a:lnTo>
                    <a:lnTo>
                      <a:pt x="5" y="0"/>
                    </a:lnTo>
                    <a:close/>
                  </a:path>
                </a:pathLst>
              </a:custGeom>
              <a:solidFill>
                <a:srgbClr val="B6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77"/>
              <p:cNvSpPr>
                <a:spLocks/>
              </p:cNvSpPr>
              <p:nvPr/>
            </p:nvSpPr>
            <p:spPr bwMode="auto">
              <a:xfrm>
                <a:off x="3390901" y="5083175"/>
                <a:ext cx="166688" cy="254000"/>
              </a:xfrm>
              <a:custGeom>
                <a:avLst/>
                <a:gdLst>
                  <a:gd name="T0" fmla="*/ 5 w 105"/>
                  <a:gd name="T1" fmla="*/ 0 h 160"/>
                  <a:gd name="T2" fmla="*/ 5 w 105"/>
                  <a:gd name="T3" fmla="*/ 0 h 160"/>
                  <a:gd name="T4" fmla="*/ 105 w 105"/>
                  <a:gd name="T5" fmla="*/ 0 h 160"/>
                  <a:gd name="T6" fmla="*/ 105 w 105"/>
                  <a:gd name="T7" fmla="*/ 0 h 160"/>
                  <a:gd name="T8" fmla="*/ 88 w 105"/>
                  <a:gd name="T9" fmla="*/ 140 h 160"/>
                  <a:gd name="T10" fmla="*/ 88 w 105"/>
                  <a:gd name="T11" fmla="*/ 140 h 160"/>
                  <a:gd name="T12" fmla="*/ 87 w 105"/>
                  <a:gd name="T13" fmla="*/ 147 h 160"/>
                  <a:gd name="T14" fmla="*/ 81 w 105"/>
                  <a:gd name="T15" fmla="*/ 153 h 160"/>
                  <a:gd name="T16" fmla="*/ 76 w 105"/>
                  <a:gd name="T17" fmla="*/ 157 h 160"/>
                  <a:gd name="T18" fmla="*/ 69 w 105"/>
                  <a:gd name="T19" fmla="*/ 160 h 160"/>
                  <a:gd name="T20" fmla="*/ 69 w 105"/>
                  <a:gd name="T21" fmla="*/ 160 h 160"/>
                  <a:gd name="T22" fmla="*/ 0 w 105"/>
                  <a:gd name="T23" fmla="*/ 106 h 160"/>
                  <a:gd name="T24" fmla="*/ 0 w 105"/>
                  <a:gd name="T25" fmla="*/ 106 h 160"/>
                  <a:gd name="T26" fmla="*/ 5 w 105"/>
                  <a:gd name="T27" fmla="*/ 0 h 160"/>
                  <a:gd name="T28" fmla="*/ 5 w 10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5" h="160">
                    <a:moveTo>
                      <a:pt x="5" y="0"/>
                    </a:moveTo>
                    <a:lnTo>
                      <a:pt x="5" y="0"/>
                    </a:lnTo>
                    <a:lnTo>
                      <a:pt x="105" y="0"/>
                    </a:lnTo>
                    <a:lnTo>
                      <a:pt x="105" y="0"/>
                    </a:lnTo>
                    <a:lnTo>
                      <a:pt x="88" y="140"/>
                    </a:lnTo>
                    <a:lnTo>
                      <a:pt x="88" y="140"/>
                    </a:lnTo>
                    <a:lnTo>
                      <a:pt x="87" y="147"/>
                    </a:lnTo>
                    <a:lnTo>
                      <a:pt x="81" y="153"/>
                    </a:lnTo>
                    <a:lnTo>
                      <a:pt x="76" y="157"/>
                    </a:lnTo>
                    <a:lnTo>
                      <a:pt x="69" y="160"/>
                    </a:lnTo>
                    <a:lnTo>
                      <a:pt x="69" y="160"/>
                    </a:lnTo>
                    <a:lnTo>
                      <a:pt x="0" y="106"/>
                    </a:lnTo>
                    <a:lnTo>
                      <a:pt x="0" y="106"/>
                    </a:lnTo>
                    <a:lnTo>
                      <a:pt x="5" y="0"/>
                    </a:lnTo>
                    <a:lnTo>
                      <a:pt x="5" y="0"/>
                    </a:lnTo>
                    <a:close/>
                  </a:path>
                </a:pathLst>
              </a:custGeom>
              <a:solidFill>
                <a:srgbClr val="B7B7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78"/>
              <p:cNvSpPr>
                <a:spLocks/>
              </p:cNvSpPr>
              <p:nvPr/>
            </p:nvSpPr>
            <p:spPr bwMode="auto">
              <a:xfrm>
                <a:off x="3395663" y="5083175"/>
                <a:ext cx="161925" cy="254000"/>
              </a:xfrm>
              <a:custGeom>
                <a:avLst/>
                <a:gdLst>
                  <a:gd name="T0" fmla="*/ 5 w 102"/>
                  <a:gd name="T1" fmla="*/ 0 h 160"/>
                  <a:gd name="T2" fmla="*/ 5 w 102"/>
                  <a:gd name="T3" fmla="*/ 0 h 160"/>
                  <a:gd name="T4" fmla="*/ 102 w 102"/>
                  <a:gd name="T5" fmla="*/ 0 h 160"/>
                  <a:gd name="T6" fmla="*/ 102 w 102"/>
                  <a:gd name="T7" fmla="*/ 0 h 160"/>
                  <a:gd name="T8" fmla="*/ 85 w 102"/>
                  <a:gd name="T9" fmla="*/ 140 h 160"/>
                  <a:gd name="T10" fmla="*/ 85 w 102"/>
                  <a:gd name="T11" fmla="*/ 140 h 160"/>
                  <a:gd name="T12" fmla="*/ 84 w 102"/>
                  <a:gd name="T13" fmla="*/ 147 h 160"/>
                  <a:gd name="T14" fmla="*/ 78 w 102"/>
                  <a:gd name="T15" fmla="*/ 153 h 160"/>
                  <a:gd name="T16" fmla="*/ 73 w 102"/>
                  <a:gd name="T17" fmla="*/ 157 h 160"/>
                  <a:gd name="T18" fmla="*/ 67 w 102"/>
                  <a:gd name="T19" fmla="*/ 160 h 160"/>
                  <a:gd name="T20" fmla="*/ 67 w 102"/>
                  <a:gd name="T21" fmla="*/ 160 h 160"/>
                  <a:gd name="T22" fmla="*/ 0 w 102"/>
                  <a:gd name="T23" fmla="*/ 105 h 160"/>
                  <a:gd name="T24" fmla="*/ 0 w 102"/>
                  <a:gd name="T25" fmla="*/ 105 h 160"/>
                  <a:gd name="T26" fmla="*/ 5 w 102"/>
                  <a:gd name="T27" fmla="*/ 0 h 160"/>
                  <a:gd name="T28" fmla="*/ 5 w 102"/>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160">
                    <a:moveTo>
                      <a:pt x="5" y="0"/>
                    </a:moveTo>
                    <a:lnTo>
                      <a:pt x="5" y="0"/>
                    </a:lnTo>
                    <a:lnTo>
                      <a:pt x="102" y="0"/>
                    </a:lnTo>
                    <a:lnTo>
                      <a:pt x="102" y="0"/>
                    </a:lnTo>
                    <a:lnTo>
                      <a:pt x="85" y="140"/>
                    </a:lnTo>
                    <a:lnTo>
                      <a:pt x="85" y="140"/>
                    </a:lnTo>
                    <a:lnTo>
                      <a:pt x="84" y="147"/>
                    </a:lnTo>
                    <a:lnTo>
                      <a:pt x="78" y="153"/>
                    </a:lnTo>
                    <a:lnTo>
                      <a:pt x="73" y="157"/>
                    </a:lnTo>
                    <a:lnTo>
                      <a:pt x="67" y="160"/>
                    </a:lnTo>
                    <a:lnTo>
                      <a:pt x="67" y="160"/>
                    </a:lnTo>
                    <a:lnTo>
                      <a:pt x="0" y="105"/>
                    </a:lnTo>
                    <a:lnTo>
                      <a:pt x="0" y="105"/>
                    </a:lnTo>
                    <a:lnTo>
                      <a:pt x="5" y="0"/>
                    </a:lnTo>
                    <a:lnTo>
                      <a:pt x="5" y="0"/>
                    </a:lnTo>
                    <a:close/>
                  </a:path>
                </a:pathLst>
              </a:custGeom>
              <a:solidFill>
                <a:srgbClr val="B7B7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79"/>
              <p:cNvSpPr>
                <a:spLocks/>
              </p:cNvSpPr>
              <p:nvPr/>
            </p:nvSpPr>
            <p:spPr bwMode="auto">
              <a:xfrm>
                <a:off x="3402013" y="5083175"/>
                <a:ext cx="155575" cy="254000"/>
              </a:xfrm>
              <a:custGeom>
                <a:avLst/>
                <a:gdLst>
                  <a:gd name="T0" fmla="*/ 5 w 98"/>
                  <a:gd name="T1" fmla="*/ 0 h 160"/>
                  <a:gd name="T2" fmla="*/ 5 w 98"/>
                  <a:gd name="T3" fmla="*/ 0 h 160"/>
                  <a:gd name="T4" fmla="*/ 98 w 98"/>
                  <a:gd name="T5" fmla="*/ 0 h 160"/>
                  <a:gd name="T6" fmla="*/ 98 w 98"/>
                  <a:gd name="T7" fmla="*/ 0 h 160"/>
                  <a:gd name="T8" fmla="*/ 81 w 98"/>
                  <a:gd name="T9" fmla="*/ 140 h 160"/>
                  <a:gd name="T10" fmla="*/ 81 w 98"/>
                  <a:gd name="T11" fmla="*/ 140 h 160"/>
                  <a:gd name="T12" fmla="*/ 80 w 98"/>
                  <a:gd name="T13" fmla="*/ 147 h 160"/>
                  <a:gd name="T14" fmla="*/ 74 w 98"/>
                  <a:gd name="T15" fmla="*/ 152 h 160"/>
                  <a:gd name="T16" fmla="*/ 69 w 98"/>
                  <a:gd name="T17" fmla="*/ 157 h 160"/>
                  <a:gd name="T18" fmla="*/ 63 w 98"/>
                  <a:gd name="T19" fmla="*/ 160 h 160"/>
                  <a:gd name="T20" fmla="*/ 63 w 98"/>
                  <a:gd name="T21" fmla="*/ 160 h 160"/>
                  <a:gd name="T22" fmla="*/ 0 w 98"/>
                  <a:gd name="T23" fmla="*/ 103 h 160"/>
                  <a:gd name="T24" fmla="*/ 0 w 98"/>
                  <a:gd name="T25" fmla="*/ 103 h 160"/>
                  <a:gd name="T26" fmla="*/ 5 w 98"/>
                  <a:gd name="T27" fmla="*/ 0 h 160"/>
                  <a:gd name="T28" fmla="*/ 5 w 9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160">
                    <a:moveTo>
                      <a:pt x="5" y="0"/>
                    </a:moveTo>
                    <a:lnTo>
                      <a:pt x="5" y="0"/>
                    </a:lnTo>
                    <a:lnTo>
                      <a:pt x="98" y="0"/>
                    </a:lnTo>
                    <a:lnTo>
                      <a:pt x="98" y="0"/>
                    </a:lnTo>
                    <a:lnTo>
                      <a:pt x="81" y="140"/>
                    </a:lnTo>
                    <a:lnTo>
                      <a:pt x="81" y="140"/>
                    </a:lnTo>
                    <a:lnTo>
                      <a:pt x="80" y="147"/>
                    </a:lnTo>
                    <a:lnTo>
                      <a:pt x="74" y="152"/>
                    </a:lnTo>
                    <a:lnTo>
                      <a:pt x="69" y="157"/>
                    </a:lnTo>
                    <a:lnTo>
                      <a:pt x="63" y="160"/>
                    </a:lnTo>
                    <a:lnTo>
                      <a:pt x="63" y="160"/>
                    </a:lnTo>
                    <a:lnTo>
                      <a:pt x="0" y="103"/>
                    </a:lnTo>
                    <a:lnTo>
                      <a:pt x="0" y="103"/>
                    </a:lnTo>
                    <a:lnTo>
                      <a:pt x="5" y="0"/>
                    </a:lnTo>
                    <a:lnTo>
                      <a:pt x="5" y="0"/>
                    </a:lnTo>
                    <a:close/>
                  </a:path>
                </a:pathLst>
              </a:custGeom>
              <a:solidFill>
                <a:srgbClr val="B8B8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80"/>
              <p:cNvSpPr>
                <a:spLocks/>
              </p:cNvSpPr>
              <p:nvPr/>
            </p:nvSpPr>
            <p:spPr bwMode="auto">
              <a:xfrm>
                <a:off x="3408363" y="5083175"/>
                <a:ext cx="149225" cy="254000"/>
              </a:xfrm>
              <a:custGeom>
                <a:avLst/>
                <a:gdLst>
                  <a:gd name="T0" fmla="*/ 5 w 94"/>
                  <a:gd name="T1" fmla="*/ 0 h 160"/>
                  <a:gd name="T2" fmla="*/ 5 w 94"/>
                  <a:gd name="T3" fmla="*/ 0 h 160"/>
                  <a:gd name="T4" fmla="*/ 94 w 94"/>
                  <a:gd name="T5" fmla="*/ 0 h 160"/>
                  <a:gd name="T6" fmla="*/ 94 w 94"/>
                  <a:gd name="T7" fmla="*/ 0 h 160"/>
                  <a:gd name="T8" fmla="*/ 77 w 94"/>
                  <a:gd name="T9" fmla="*/ 140 h 160"/>
                  <a:gd name="T10" fmla="*/ 77 w 94"/>
                  <a:gd name="T11" fmla="*/ 140 h 160"/>
                  <a:gd name="T12" fmla="*/ 76 w 94"/>
                  <a:gd name="T13" fmla="*/ 147 h 160"/>
                  <a:gd name="T14" fmla="*/ 71 w 94"/>
                  <a:gd name="T15" fmla="*/ 152 h 160"/>
                  <a:gd name="T16" fmla="*/ 66 w 94"/>
                  <a:gd name="T17" fmla="*/ 157 h 160"/>
                  <a:gd name="T18" fmla="*/ 59 w 94"/>
                  <a:gd name="T19" fmla="*/ 160 h 160"/>
                  <a:gd name="T20" fmla="*/ 59 w 94"/>
                  <a:gd name="T21" fmla="*/ 160 h 160"/>
                  <a:gd name="T22" fmla="*/ 0 w 94"/>
                  <a:gd name="T23" fmla="*/ 102 h 160"/>
                  <a:gd name="T24" fmla="*/ 0 w 94"/>
                  <a:gd name="T25" fmla="*/ 102 h 160"/>
                  <a:gd name="T26" fmla="*/ 5 w 94"/>
                  <a:gd name="T27" fmla="*/ 0 h 160"/>
                  <a:gd name="T28" fmla="*/ 5 w 94"/>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60">
                    <a:moveTo>
                      <a:pt x="5" y="0"/>
                    </a:moveTo>
                    <a:lnTo>
                      <a:pt x="5" y="0"/>
                    </a:lnTo>
                    <a:lnTo>
                      <a:pt x="94" y="0"/>
                    </a:lnTo>
                    <a:lnTo>
                      <a:pt x="94" y="0"/>
                    </a:lnTo>
                    <a:lnTo>
                      <a:pt x="77" y="140"/>
                    </a:lnTo>
                    <a:lnTo>
                      <a:pt x="77" y="140"/>
                    </a:lnTo>
                    <a:lnTo>
                      <a:pt x="76" y="147"/>
                    </a:lnTo>
                    <a:lnTo>
                      <a:pt x="71" y="152"/>
                    </a:lnTo>
                    <a:lnTo>
                      <a:pt x="66" y="157"/>
                    </a:lnTo>
                    <a:lnTo>
                      <a:pt x="59" y="160"/>
                    </a:lnTo>
                    <a:lnTo>
                      <a:pt x="59" y="160"/>
                    </a:lnTo>
                    <a:lnTo>
                      <a:pt x="0" y="102"/>
                    </a:lnTo>
                    <a:lnTo>
                      <a:pt x="0" y="102"/>
                    </a:lnTo>
                    <a:lnTo>
                      <a:pt x="5" y="0"/>
                    </a:lnTo>
                    <a:lnTo>
                      <a:pt x="5" y="0"/>
                    </a:lnTo>
                    <a:close/>
                  </a:path>
                </a:pathLst>
              </a:custGeom>
              <a:solidFill>
                <a:srgbClr val="B9B9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81"/>
              <p:cNvSpPr>
                <a:spLocks/>
              </p:cNvSpPr>
              <p:nvPr/>
            </p:nvSpPr>
            <p:spPr bwMode="auto">
              <a:xfrm>
                <a:off x="3414713" y="5083175"/>
                <a:ext cx="142875" cy="254000"/>
              </a:xfrm>
              <a:custGeom>
                <a:avLst/>
                <a:gdLst>
                  <a:gd name="T0" fmla="*/ 5 w 90"/>
                  <a:gd name="T1" fmla="*/ 0 h 160"/>
                  <a:gd name="T2" fmla="*/ 5 w 90"/>
                  <a:gd name="T3" fmla="*/ 0 h 160"/>
                  <a:gd name="T4" fmla="*/ 90 w 90"/>
                  <a:gd name="T5" fmla="*/ 0 h 160"/>
                  <a:gd name="T6" fmla="*/ 90 w 90"/>
                  <a:gd name="T7" fmla="*/ 0 h 160"/>
                  <a:gd name="T8" fmla="*/ 73 w 90"/>
                  <a:gd name="T9" fmla="*/ 140 h 160"/>
                  <a:gd name="T10" fmla="*/ 73 w 90"/>
                  <a:gd name="T11" fmla="*/ 140 h 160"/>
                  <a:gd name="T12" fmla="*/ 72 w 90"/>
                  <a:gd name="T13" fmla="*/ 147 h 160"/>
                  <a:gd name="T14" fmla="*/ 67 w 90"/>
                  <a:gd name="T15" fmla="*/ 152 h 160"/>
                  <a:gd name="T16" fmla="*/ 62 w 90"/>
                  <a:gd name="T17" fmla="*/ 157 h 160"/>
                  <a:gd name="T18" fmla="*/ 55 w 90"/>
                  <a:gd name="T19" fmla="*/ 160 h 160"/>
                  <a:gd name="T20" fmla="*/ 55 w 90"/>
                  <a:gd name="T21" fmla="*/ 160 h 160"/>
                  <a:gd name="T22" fmla="*/ 0 w 90"/>
                  <a:gd name="T23" fmla="*/ 101 h 160"/>
                  <a:gd name="T24" fmla="*/ 0 w 90"/>
                  <a:gd name="T25" fmla="*/ 101 h 160"/>
                  <a:gd name="T26" fmla="*/ 5 w 90"/>
                  <a:gd name="T27" fmla="*/ 0 h 160"/>
                  <a:gd name="T28" fmla="*/ 5 w 90"/>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0" h="160">
                    <a:moveTo>
                      <a:pt x="5" y="0"/>
                    </a:moveTo>
                    <a:lnTo>
                      <a:pt x="5" y="0"/>
                    </a:lnTo>
                    <a:lnTo>
                      <a:pt x="90" y="0"/>
                    </a:lnTo>
                    <a:lnTo>
                      <a:pt x="90" y="0"/>
                    </a:lnTo>
                    <a:lnTo>
                      <a:pt x="73" y="140"/>
                    </a:lnTo>
                    <a:lnTo>
                      <a:pt x="73" y="140"/>
                    </a:lnTo>
                    <a:lnTo>
                      <a:pt x="72" y="147"/>
                    </a:lnTo>
                    <a:lnTo>
                      <a:pt x="67" y="152"/>
                    </a:lnTo>
                    <a:lnTo>
                      <a:pt x="62" y="157"/>
                    </a:lnTo>
                    <a:lnTo>
                      <a:pt x="55" y="160"/>
                    </a:lnTo>
                    <a:lnTo>
                      <a:pt x="55" y="160"/>
                    </a:lnTo>
                    <a:lnTo>
                      <a:pt x="0" y="101"/>
                    </a:lnTo>
                    <a:lnTo>
                      <a:pt x="0" y="101"/>
                    </a:lnTo>
                    <a:lnTo>
                      <a:pt x="5" y="0"/>
                    </a:lnTo>
                    <a:lnTo>
                      <a:pt x="5" y="0"/>
                    </a:lnTo>
                    <a:close/>
                  </a:path>
                </a:pathLst>
              </a:custGeom>
              <a:solidFill>
                <a:srgbClr val="B9B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82"/>
              <p:cNvSpPr>
                <a:spLocks/>
              </p:cNvSpPr>
              <p:nvPr/>
            </p:nvSpPr>
            <p:spPr bwMode="auto">
              <a:xfrm>
                <a:off x="3417888" y="5083175"/>
                <a:ext cx="139700" cy="254000"/>
              </a:xfrm>
              <a:custGeom>
                <a:avLst/>
                <a:gdLst>
                  <a:gd name="T0" fmla="*/ 7 w 88"/>
                  <a:gd name="T1" fmla="*/ 0 h 160"/>
                  <a:gd name="T2" fmla="*/ 7 w 88"/>
                  <a:gd name="T3" fmla="*/ 0 h 160"/>
                  <a:gd name="T4" fmla="*/ 88 w 88"/>
                  <a:gd name="T5" fmla="*/ 0 h 160"/>
                  <a:gd name="T6" fmla="*/ 88 w 88"/>
                  <a:gd name="T7" fmla="*/ 0 h 160"/>
                  <a:gd name="T8" fmla="*/ 71 w 88"/>
                  <a:gd name="T9" fmla="*/ 140 h 160"/>
                  <a:gd name="T10" fmla="*/ 71 w 88"/>
                  <a:gd name="T11" fmla="*/ 140 h 160"/>
                  <a:gd name="T12" fmla="*/ 70 w 88"/>
                  <a:gd name="T13" fmla="*/ 147 h 160"/>
                  <a:gd name="T14" fmla="*/ 65 w 88"/>
                  <a:gd name="T15" fmla="*/ 152 h 160"/>
                  <a:gd name="T16" fmla="*/ 60 w 88"/>
                  <a:gd name="T17" fmla="*/ 157 h 160"/>
                  <a:gd name="T18" fmla="*/ 55 w 88"/>
                  <a:gd name="T19" fmla="*/ 160 h 160"/>
                  <a:gd name="T20" fmla="*/ 55 w 88"/>
                  <a:gd name="T21" fmla="*/ 160 h 160"/>
                  <a:gd name="T22" fmla="*/ 0 w 88"/>
                  <a:gd name="T23" fmla="*/ 99 h 160"/>
                  <a:gd name="T24" fmla="*/ 0 w 88"/>
                  <a:gd name="T25" fmla="*/ 99 h 160"/>
                  <a:gd name="T26" fmla="*/ 7 w 88"/>
                  <a:gd name="T27" fmla="*/ 0 h 160"/>
                  <a:gd name="T28" fmla="*/ 7 w 8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60">
                    <a:moveTo>
                      <a:pt x="7" y="0"/>
                    </a:moveTo>
                    <a:lnTo>
                      <a:pt x="7" y="0"/>
                    </a:lnTo>
                    <a:lnTo>
                      <a:pt x="88" y="0"/>
                    </a:lnTo>
                    <a:lnTo>
                      <a:pt x="88" y="0"/>
                    </a:lnTo>
                    <a:lnTo>
                      <a:pt x="71" y="140"/>
                    </a:lnTo>
                    <a:lnTo>
                      <a:pt x="71" y="140"/>
                    </a:lnTo>
                    <a:lnTo>
                      <a:pt x="70" y="147"/>
                    </a:lnTo>
                    <a:lnTo>
                      <a:pt x="65" y="152"/>
                    </a:lnTo>
                    <a:lnTo>
                      <a:pt x="60" y="157"/>
                    </a:lnTo>
                    <a:lnTo>
                      <a:pt x="55" y="160"/>
                    </a:lnTo>
                    <a:lnTo>
                      <a:pt x="55" y="160"/>
                    </a:lnTo>
                    <a:lnTo>
                      <a:pt x="0" y="99"/>
                    </a:lnTo>
                    <a:lnTo>
                      <a:pt x="0" y="99"/>
                    </a:lnTo>
                    <a:lnTo>
                      <a:pt x="7" y="0"/>
                    </a:lnTo>
                    <a:lnTo>
                      <a:pt x="7" y="0"/>
                    </a:lnTo>
                    <a:close/>
                  </a:path>
                </a:pathLst>
              </a:custGeom>
              <a:solidFill>
                <a:srgbClr val="BABA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83"/>
              <p:cNvSpPr>
                <a:spLocks/>
              </p:cNvSpPr>
              <p:nvPr/>
            </p:nvSpPr>
            <p:spPr bwMode="auto">
              <a:xfrm>
                <a:off x="3425826" y="5083175"/>
                <a:ext cx="131763" cy="254000"/>
              </a:xfrm>
              <a:custGeom>
                <a:avLst/>
                <a:gdLst>
                  <a:gd name="T0" fmla="*/ 6 w 83"/>
                  <a:gd name="T1" fmla="*/ 0 h 160"/>
                  <a:gd name="T2" fmla="*/ 6 w 83"/>
                  <a:gd name="T3" fmla="*/ 0 h 160"/>
                  <a:gd name="T4" fmla="*/ 83 w 83"/>
                  <a:gd name="T5" fmla="*/ 0 h 160"/>
                  <a:gd name="T6" fmla="*/ 83 w 83"/>
                  <a:gd name="T7" fmla="*/ 0 h 160"/>
                  <a:gd name="T8" fmla="*/ 66 w 83"/>
                  <a:gd name="T9" fmla="*/ 140 h 160"/>
                  <a:gd name="T10" fmla="*/ 66 w 83"/>
                  <a:gd name="T11" fmla="*/ 140 h 160"/>
                  <a:gd name="T12" fmla="*/ 65 w 83"/>
                  <a:gd name="T13" fmla="*/ 147 h 160"/>
                  <a:gd name="T14" fmla="*/ 60 w 83"/>
                  <a:gd name="T15" fmla="*/ 152 h 160"/>
                  <a:gd name="T16" fmla="*/ 55 w 83"/>
                  <a:gd name="T17" fmla="*/ 156 h 160"/>
                  <a:gd name="T18" fmla="*/ 50 w 83"/>
                  <a:gd name="T19" fmla="*/ 160 h 160"/>
                  <a:gd name="T20" fmla="*/ 50 w 83"/>
                  <a:gd name="T21" fmla="*/ 160 h 160"/>
                  <a:gd name="T22" fmla="*/ 0 w 83"/>
                  <a:gd name="T23" fmla="*/ 99 h 160"/>
                  <a:gd name="T24" fmla="*/ 0 w 83"/>
                  <a:gd name="T25" fmla="*/ 99 h 160"/>
                  <a:gd name="T26" fmla="*/ 6 w 83"/>
                  <a:gd name="T27" fmla="*/ 0 h 160"/>
                  <a:gd name="T28" fmla="*/ 6 w 83"/>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 h="160">
                    <a:moveTo>
                      <a:pt x="6" y="0"/>
                    </a:moveTo>
                    <a:lnTo>
                      <a:pt x="6" y="0"/>
                    </a:lnTo>
                    <a:lnTo>
                      <a:pt x="83" y="0"/>
                    </a:lnTo>
                    <a:lnTo>
                      <a:pt x="83" y="0"/>
                    </a:lnTo>
                    <a:lnTo>
                      <a:pt x="66" y="140"/>
                    </a:lnTo>
                    <a:lnTo>
                      <a:pt x="66" y="140"/>
                    </a:lnTo>
                    <a:lnTo>
                      <a:pt x="65" y="147"/>
                    </a:lnTo>
                    <a:lnTo>
                      <a:pt x="60" y="152"/>
                    </a:lnTo>
                    <a:lnTo>
                      <a:pt x="55" y="156"/>
                    </a:lnTo>
                    <a:lnTo>
                      <a:pt x="50" y="160"/>
                    </a:lnTo>
                    <a:lnTo>
                      <a:pt x="50" y="160"/>
                    </a:lnTo>
                    <a:lnTo>
                      <a:pt x="0" y="99"/>
                    </a:lnTo>
                    <a:lnTo>
                      <a:pt x="0" y="99"/>
                    </a:lnTo>
                    <a:lnTo>
                      <a:pt x="6" y="0"/>
                    </a:lnTo>
                    <a:lnTo>
                      <a:pt x="6" y="0"/>
                    </a:lnTo>
                    <a:close/>
                  </a:path>
                </a:pathLst>
              </a:custGeom>
              <a:solidFill>
                <a:srgbClr val="BBB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84"/>
              <p:cNvSpPr>
                <a:spLocks/>
              </p:cNvSpPr>
              <p:nvPr/>
            </p:nvSpPr>
            <p:spPr bwMode="auto">
              <a:xfrm>
                <a:off x="3432176" y="5083175"/>
                <a:ext cx="125413" cy="254000"/>
              </a:xfrm>
              <a:custGeom>
                <a:avLst/>
                <a:gdLst>
                  <a:gd name="T0" fmla="*/ 5 w 79"/>
                  <a:gd name="T1" fmla="*/ 0 h 160"/>
                  <a:gd name="T2" fmla="*/ 5 w 79"/>
                  <a:gd name="T3" fmla="*/ 0 h 160"/>
                  <a:gd name="T4" fmla="*/ 79 w 79"/>
                  <a:gd name="T5" fmla="*/ 0 h 160"/>
                  <a:gd name="T6" fmla="*/ 79 w 79"/>
                  <a:gd name="T7" fmla="*/ 0 h 160"/>
                  <a:gd name="T8" fmla="*/ 62 w 79"/>
                  <a:gd name="T9" fmla="*/ 140 h 160"/>
                  <a:gd name="T10" fmla="*/ 62 w 79"/>
                  <a:gd name="T11" fmla="*/ 140 h 160"/>
                  <a:gd name="T12" fmla="*/ 61 w 79"/>
                  <a:gd name="T13" fmla="*/ 147 h 160"/>
                  <a:gd name="T14" fmla="*/ 56 w 79"/>
                  <a:gd name="T15" fmla="*/ 152 h 160"/>
                  <a:gd name="T16" fmla="*/ 51 w 79"/>
                  <a:gd name="T17" fmla="*/ 156 h 160"/>
                  <a:gd name="T18" fmla="*/ 46 w 79"/>
                  <a:gd name="T19" fmla="*/ 160 h 160"/>
                  <a:gd name="T20" fmla="*/ 46 w 79"/>
                  <a:gd name="T21" fmla="*/ 160 h 160"/>
                  <a:gd name="T22" fmla="*/ 0 w 79"/>
                  <a:gd name="T23" fmla="*/ 98 h 160"/>
                  <a:gd name="T24" fmla="*/ 0 w 79"/>
                  <a:gd name="T25" fmla="*/ 98 h 160"/>
                  <a:gd name="T26" fmla="*/ 5 w 79"/>
                  <a:gd name="T27" fmla="*/ 0 h 160"/>
                  <a:gd name="T28" fmla="*/ 5 w 79"/>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60">
                    <a:moveTo>
                      <a:pt x="5" y="0"/>
                    </a:moveTo>
                    <a:lnTo>
                      <a:pt x="5" y="0"/>
                    </a:lnTo>
                    <a:lnTo>
                      <a:pt x="79" y="0"/>
                    </a:lnTo>
                    <a:lnTo>
                      <a:pt x="79" y="0"/>
                    </a:lnTo>
                    <a:lnTo>
                      <a:pt x="62" y="140"/>
                    </a:lnTo>
                    <a:lnTo>
                      <a:pt x="62" y="140"/>
                    </a:lnTo>
                    <a:lnTo>
                      <a:pt x="61" y="147"/>
                    </a:lnTo>
                    <a:lnTo>
                      <a:pt x="56" y="152"/>
                    </a:lnTo>
                    <a:lnTo>
                      <a:pt x="51" y="156"/>
                    </a:lnTo>
                    <a:lnTo>
                      <a:pt x="46" y="160"/>
                    </a:lnTo>
                    <a:lnTo>
                      <a:pt x="46" y="160"/>
                    </a:lnTo>
                    <a:lnTo>
                      <a:pt x="0" y="98"/>
                    </a:lnTo>
                    <a:lnTo>
                      <a:pt x="0" y="98"/>
                    </a:lnTo>
                    <a:lnTo>
                      <a:pt x="5" y="0"/>
                    </a:lnTo>
                    <a:lnTo>
                      <a:pt x="5" y="0"/>
                    </a:lnTo>
                    <a:close/>
                  </a:path>
                </a:pathLst>
              </a:custGeom>
              <a:solidFill>
                <a:srgbClr val="BBBB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85"/>
              <p:cNvSpPr>
                <a:spLocks/>
              </p:cNvSpPr>
              <p:nvPr/>
            </p:nvSpPr>
            <p:spPr bwMode="auto">
              <a:xfrm>
                <a:off x="3438526" y="5083175"/>
                <a:ext cx="119063" cy="254000"/>
              </a:xfrm>
              <a:custGeom>
                <a:avLst/>
                <a:gdLst>
                  <a:gd name="T0" fmla="*/ 5 w 75"/>
                  <a:gd name="T1" fmla="*/ 0 h 160"/>
                  <a:gd name="T2" fmla="*/ 5 w 75"/>
                  <a:gd name="T3" fmla="*/ 0 h 160"/>
                  <a:gd name="T4" fmla="*/ 75 w 75"/>
                  <a:gd name="T5" fmla="*/ 0 h 160"/>
                  <a:gd name="T6" fmla="*/ 75 w 75"/>
                  <a:gd name="T7" fmla="*/ 0 h 160"/>
                  <a:gd name="T8" fmla="*/ 58 w 75"/>
                  <a:gd name="T9" fmla="*/ 140 h 160"/>
                  <a:gd name="T10" fmla="*/ 58 w 75"/>
                  <a:gd name="T11" fmla="*/ 140 h 160"/>
                  <a:gd name="T12" fmla="*/ 57 w 75"/>
                  <a:gd name="T13" fmla="*/ 147 h 160"/>
                  <a:gd name="T14" fmla="*/ 52 w 75"/>
                  <a:gd name="T15" fmla="*/ 152 h 160"/>
                  <a:gd name="T16" fmla="*/ 48 w 75"/>
                  <a:gd name="T17" fmla="*/ 156 h 160"/>
                  <a:gd name="T18" fmla="*/ 43 w 75"/>
                  <a:gd name="T19" fmla="*/ 160 h 160"/>
                  <a:gd name="T20" fmla="*/ 43 w 75"/>
                  <a:gd name="T21" fmla="*/ 160 h 160"/>
                  <a:gd name="T22" fmla="*/ 0 w 75"/>
                  <a:gd name="T23" fmla="*/ 96 h 160"/>
                  <a:gd name="T24" fmla="*/ 0 w 75"/>
                  <a:gd name="T25" fmla="*/ 96 h 160"/>
                  <a:gd name="T26" fmla="*/ 5 w 75"/>
                  <a:gd name="T27" fmla="*/ 0 h 160"/>
                  <a:gd name="T28" fmla="*/ 5 w 7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60">
                    <a:moveTo>
                      <a:pt x="5" y="0"/>
                    </a:moveTo>
                    <a:lnTo>
                      <a:pt x="5" y="0"/>
                    </a:lnTo>
                    <a:lnTo>
                      <a:pt x="75" y="0"/>
                    </a:lnTo>
                    <a:lnTo>
                      <a:pt x="75" y="0"/>
                    </a:lnTo>
                    <a:lnTo>
                      <a:pt x="58" y="140"/>
                    </a:lnTo>
                    <a:lnTo>
                      <a:pt x="58" y="140"/>
                    </a:lnTo>
                    <a:lnTo>
                      <a:pt x="57" y="147"/>
                    </a:lnTo>
                    <a:lnTo>
                      <a:pt x="52" y="152"/>
                    </a:lnTo>
                    <a:lnTo>
                      <a:pt x="48" y="156"/>
                    </a:lnTo>
                    <a:lnTo>
                      <a:pt x="43" y="160"/>
                    </a:lnTo>
                    <a:lnTo>
                      <a:pt x="43" y="160"/>
                    </a:lnTo>
                    <a:lnTo>
                      <a:pt x="0" y="96"/>
                    </a:lnTo>
                    <a:lnTo>
                      <a:pt x="0" y="96"/>
                    </a:lnTo>
                    <a:lnTo>
                      <a:pt x="5" y="0"/>
                    </a:lnTo>
                    <a:lnTo>
                      <a:pt x="5" y="0"/>
                    </a:lnTo>
                    <a:close/>
                  </a:path>
                </a:pathLst>
              </a:custGeom>
              <a:solidFill>
                <a:srgbClr val="BCBC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86"/>
              <p:cNvSpPr>
                <a:spLocks/>
              </p:cNvSpPr>
              <p:nvPr/>
            </p:nvSpPr>
            <p:spPr bwMode="auto">
              <a:xfrm>
                <a:off x="3444876" y="5083175"/>
                <a:ext cx="112713" cy="254000"/>
              </a:xfrm>
              <a:custGeom>
                <a:avLst/>
                <a:gdLst>
                  <a:gd name="T0" fmla="*/ 5 w 71"/>
                  <a:gd name="T1" fmla="*/ 0 h 160"/>
                  <a:gd name="T2" fmla="*/ 5 w 71"/>
                  <a:gd name="T3" fmla="*/ 0 h 160"/>
                  <a:gd name="T4" fmla="*/ 71 w 71"/>
                  <a:gd name="T5" fmla="*/ 0 h 160"/>
                  <a:gd name="T6" fmla="*/ 71 w 71"/>
                  <a:gd name="T7" fmla="*/ 0 h 160"/>
                  <a:gd name="T8" fmla="*/ 54 w 71"/>
                  <a:gd name="T9" fmla="*/ 140 h 160"/>
                  <a:gd name="T10" fmla="*/ 54 w 71"/>
                  <a:gd name="T11" fmla="*/ 140 h 160"/>
                  <a:gd name="T12" fmla="*/ 53 w 71"/>
                  <a:gd name="T13" fmla="*/ 147 h 160"/>
                  <a:gd name="T14" fmla="*/ 48 w 71"/>
                  <a:gd name="T15" fmla="*/ 152 h 160"/>
                  <a:gd name="T16" fmla="*/ 44 w 71"/>
                  <a:gd name="T17" fmla="*/ 156 h 160"/>
                  <a:gd name="T18" fmla="*/ 39 w 71"/>
                  <a:gd name="T19" fmla="*/ 160 h 160"/>
                  <a:gd name="T20" fmla="*/ 39 w 71"/>
                  <a:gd name="T21" fmla="*/ 160 h 160"/>
                  <a:gd name="T22" fmla="*/ 0 w 71"/>
                  <a:gd name="T23" fmla="*/ 95 h 160"/>
                  <a:gd name="T24" fmla="*/ 0 w 71"/>
                  <a:gd name="T25" fmla="*/ 95 h 160"/>
                  <a:gd name="T26" fmla="*/ 5 w 71"/>
                  <a:gd name="T27" fmla="*/ 0 h 160"/>
                  <a:gd name="T28" fmla="*/ 5 w 71"/>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160">
                    <a:moveTo>
                      <a:pt x="5" y="0"/>
                    </a:moveTo>
                    <a:lnTo>
                      <a:pt x="5" y="0"/>
                    </a:lnTo>
                    <a:lnTo>
                      <a:pt x="71" y="0"/>
                    </a:lnTo>
                    <a:lnTo>
                      <a:pt x="71" y="0"/>
                    </a:lnTo>
                    <a:lnTo>
                      <a:pt x="54" y="140"/>
                    </a:lnTo>
                    <a:lnTo>
                      <a:pt x="54" y="140"/>
                    </a:lnTo>
                    <a:lnTo>
                      <a:pt x="53" y="147"/>
                    </a:lnTo>
                    <a:lnTo>
                      <a:pt x="48" y="152"/>
                    </a:lnTo>
                    <a:lnTo>
                      <a:pt x="44" y="156"/>
                    </a:lnTo>
                    <a:lnTo>
                      <a:pt x="39" y="160"/>
                    </a:lnTo>
                    <a:lnTo>
                      <a:pt x="39" y="160"/>
                    </a:lnTo>
                    <a:lnTo>
                      <a:pt x="0" y="95"/>
                    </a:lnTo>
                    <a:lnTo>
                      <a:pt x="0" y="95"/>
                    </a:lnTo>
                    <a:lnTo>
                      <a:pt x="5" y="0"/>
                    </a:lnTo>
                    <a:lnTo>
                      <a:pt x="5" y="0"/>
                    </a:lnTo>
                    <a:close/>
                  </a:path>
                </a:pathLst>
              </a:custGeom>
              <a:solidFill>
                <a:srgbClr val="BCBC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87"/>
              <p:cNvSpPr>
                <a:spLocks/>
              </p:cNvSpPr>
              <p:nvPr/>
            </p:nvSpPr>
            <p:spPr bwMode="auto">
              <a:xfrm>
                <a:off x="3448051" y="5083175"/>
                <a:ext cx="109538" cy="252413"/>
              </a:xfrm>
              <a:custGeom>
                <a:avLst/>
                <a:gdLst>
                  <a:gd name="T0" fmla="*/ 7 w 69"/>
                  <a:gd name="T1" fmla="*/ 0 h 159"/>
                  <a:gd name="T2" fmla="*/ 7 w 69"/>
                  <a:gd name="T3" fmla="*/ 0 h 159"/>
                  <a:gd name="T4" fmla="*/ 69 w 69"/>
                  <a:gd name="T5" fmla="*/ 0 h 159"/>
                  <a:gd name="T6" fmla="*/ 69 w 69"/>
                  <a:gd name="T7" fmla="*/ 0 h 159"/>
                  <a:gd name="T8" fmla="*/ 52 w 69"/>
                  <a:gd name="T9" fmla="*/ 140 h 159"/>
                  <a:gd name="T10" fmla="*/ 52 w 69"/>
                  <a:gd name="T11" fmla="*/ 140 h 159"/>
                  <a:gd name="T12" fmla="*/ 51 w 69"/>
                  <a:gd name="T13" fmla="*/ 147 h 159"/>
                  <a:gd name="T14" fmla="*/ 46 w 69"/>
                  <a:gd name="T15" fmla="*/ 152 h 159"/>
                  <a:gd name="T16" fmla="*/ 42 w 69"/>
                  <a:gd name="T17" fmla="*/ 156 h 159"/>
                  <a:gd name="T18" fmla="*/ 37 w 69"/>
                  <a:gd name="T19" fmla="*/ 159 h 159"/>
                  <a:gd name="T20" fmla="*/ 37 w 69"/>
                  <a:gd name="T21" fmla="*/ 159 h 159"/>
                  <a:gd name="T22" fmla="*/ 0 w 69"/>
                  <a:gd name="T23" fmla="*/ 94 h 159"/>
                  <a:gd name="T24" fmla="*/ 0 w 69"/>
                  <a:gd name="T25" fmla="*/ 94 h 159"/>
                  <a:gd name="T26" fmla="*/ 7 w 69"/>
                  <a:gd name="T27" fmla="*/ 0 h 159"/>
                  <a:gd name="T28" fmla="*/ 7 w 6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59">
                    <a:moveTo>
                      <a:pt x="7" y="0"/>
                    </a:moveTo>
                    <a:lnTo>
                      <a:pt x="7" y="0"/>
                    </a:lnTo>
                    <a:lnTo>
                      <a:pt x="69" y="0"/>
                    </a:lnTo>
                    <a:lnTo>
                      <a:pt x="69" y="0"/>
                    </a:lnTo>
                    <a:lnTo>
                      <a:pt x="52" y="140"/>
                    </a:lnTo>
                    <a:lnTo>
                      <a:pt x="52" y="140"/>
                    </a:lnTo>
                    <a:lnTo>
                      <a:pt x="51" y="147"/>
                    </a:lnTo>
                    <a:lnTo>
                      <a:pt x="46" y="152"/>
                    </a:lnTo>
                    <a:lnTo>
                      <a:pt x="42" y="156"/>
                    </a:lnTo>
                    <a:lnTo>
                      <a:pt x="37" y="159"/>
                    </a:lnTo>
                    <a:lnTo>
                      <a:pt x="37" y="159"/>
                    </a:lnTo>
                    <a:lnTo>
                      <a:pt x="0" y="94"/>
                    </a:lnTo>
                    <a:lnTo>
                      <a:pt x="0" y="94"/>
                    </a:lnTo>
                    <a:lnTo>
                      <a:pt x="7" y="0"/>
                    </a:lnTo>
                    <a:lnTo>
                      <a:pt x="7" y="0"/>
                    </a:lnTo>
                    <a:close/>
                  </a:path>
                </a:pathLst>
              </a:custGeom>
              <a:solidFill>
                <a:srgbClr val="BDBD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88"/>
              <p:cNvSpPr>
                <a:spLocks/>
              </p:cNvSpPr>
              <p:nvPr/>
            </p:nvSpPr>
            <p:spPr bwMode="auto">
              <a:xfrm>
                <a:off x="3454401" y="5083175"/>
                <a:ext cx="103188" cy="252413"/>
              </a:xfrm>
              <a:custGeom>
                <a:avLst/>
                <a:gdLst>
                  <a:gd name="T0" fmla="*/ 7 w 65"/>
                  <a:gd name="T1" fmla="*/ 0 h 159"/>
                  <a:gd name="T2" fmla="*/ 7 w 65"/>
                  <a:gd name="T3" fmla="*/ 0 h 159"/>
                  <a:gd name="T4" fmla="*/ 65 w 65"/>
                  <a:gd name="T5" fmla="*/ 0 h 159"/>
                  <a:gd name="T6" fmla="*/ 65 w 65"/>
                  <a:gd name="T7" fmla="*/ 0 h 159"/>
                  <a:gd name="T8" fmla="*/ 48 w 65"/>
                  <a:gd name="T9" fmla="*/ 140 h 159"/>
                  <a:gd name="T10" fmla="*/ 48 w 65"/>
                  <a:gd name="T11" fmla="*/ 140 h 159"/>
                  <a:gd name="T12" fmla="*/ 47 w 65"/>
                  <a:gd name="T13" fmla="*/ 147 h 159"/>
                  <a:gd name="T14" fmla="*/ 42 w 65"/>
                  <a:gd name="T15" fmla="*/ 152 h 159"/>
                  <a:gd name="T16" fmla="*/ 38 w 65"/>
                  <a:gd name="T17" fmla="*/ 156 h 159"/>
                  <a:gd name="T18" fmla="*/ 33 w 65"/>
                  <a:gd name="T19" fmla="*/ 159 h 159"/>
                  <a:gd name="T20" fmla="*/ 33 w 65"/>
                  <a:gd name="T21" fmla="*/ 159 h 159"/>
                  <a:gd name="T22" fmla="*/ 0 w 65"/>
                  <a:gd name="T23" fmla="*/ 92 h 159"/>
                  <a:gd name="T24" fmla="*/ 0 w 65"/>
                  <a:gd name="T25" fmla="*/ 92 h 159"/>
                  <a:gd name="T26" fmla="*/ 7 w 65"/>
                  <a:gd name="T27" fmla="*/ 0 h 159"/>
                  <a:gd name="T28" fmla="*/ 7 w 6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159">
                    <a:moveTo>
                      <a:pt x="7" y="0"/>
                    </a:moveTo>
                    <a:lnTo>
                      <a:pt x="7" y="0"/>
                    </a:lnTo>
                    <a:lnTo>
                      <a:pt x="65" y="0"/>
                    </a:lnTo>
                    <a:lnTo>
                      <a:pt x="65" y="0"/>
                    </a:lnTo>
                    <a:lnTo>
                      <a:pt x="48" y="140"/>
                    </a:lnTo>
                    <a:lnTo>
                      <a:pt x="48" y="140"/>
                    </a:lnTo>
                    <a:lnTo>
                      <a:pt x="47" y="147"/>
                    </a:lnTo>
                    <a:lnTo>
                      <a:pt x="42" y="152"/>
                    </a:lnTo>
                    <a:lnTo>
                      <a:pt x="38" y="156"/>
                    </a:lnTo>
                    <a:lnTo>
                      <a:pt x="33" y="159"/>
                    </a:lnTo>
                    <a:lnTo>
                      <a:pt x="33" y="159"/>
                    </a:lnTo>
                    <a:lnTo>
                      <a:pt x="0" y="92"/>
                    </a:lnTo>
                    <a:lnTo>
                      <a:pt x="0" y="92"/>
                    </a:lnTo>
                    <a:lnTo>
                      <a:pt x="7" y="0"/>
                    </a:lnTo>
                    <a:lnTo>
                      <a:pt x="7" y="0"/>
                    </a:lnTo>
                    <a:close/>
                  </a:path>
                </a:pathLst>
              </a:custGeom>
              <a:solidFill>
                <a:srgbClr val="BE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89"/>
              <p:cNvSpPr>
                <a:spLocks/>
              </p:cNvSpPr>
              <p:nvPr/>
            </p:nvSpPr>
            <p:spPr bwMode="auto">
              <a:xfrm>
                <a:off x="3462338" y="5083175"/>
                <a:ext cx="95250" cy="252413"/>
              </a:xfrm>
              <a:custGeom>
                <a:avLst/>
                <a:gdLst>
                  <a:gd name="T0" fmla="*/ 6 w 60"/>
                  <a:gd name="T1" fmla="*/ 0 h 159"/>
                  <a:gd name="T2" fmla="*/ 6 w 60"/>
                  <a:gd name="T3" fmla="*/ 0 h 159"/>
                  <a:gd name="T4" fmla="*/ 60 w 60"/>
                  <a:gd name="T5" fmla="*/ 0 h 159"/>
                  <a:gd name="T6" fmla="*/ 60 w 60"/>
                  <a:gd name="T7" fmla="*/ 0 h 159"/>
                  <a:gd name="T8" fmla="*/ 43 w 60"/>
                  <a:gd name="T9" fmla="*/ 140 h 159"/>
                  <a:gd name="T10" fmla="*/ 43 w 60"/>
                  <a:gd name="T11" fmla="*/ 140 h 159"/>
                  <a:gd name="T12" fmla="*/ 42 w 60"/>
                  <a:gd name="T13" fmla="*/ 147 h 159"/>
                  <a:gd name="T14" fmla="*/ 39 w 60"/>
                  <a:gd name="T15" fmla="*/ 151 h 159"/>
                  <a:gd name="T16" fmla="*/ 33 w 60"/>
                  <a:gd name="T17" fmla="*/ 156 h 159"/>
                  <a:gd name="T18" fmla="*/ 29 w 60"/>
                  <a:gd name="T19" fmla="*/ 159 h 159"/>
                  <a:gd name="T20" fmla="*/ 29 w 60"/>
                  <a:gd name="T21" fmla="*/ 159 h 159"/>
                  <a:gd name="T22" fmla="*/ 0 w 60"/>
                  <a:gd name="T23" fmla="*/ 91 h 159"/>
                  <a:gd name="T24" fmla="*/ 0 w 60"/>
                  <a:gd name="T25" fmla="*/ 91 h 159"/>
                  <a:gd name="T26" fmla="*/ 6 w 60"/>
                  <a:gd name="T27" fmla="*/ 0 h 159"/>
                  <a:gd name="T28" fmla="*/ 6 w 6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59">
                    <a:moveTo>
                      <a:pt x="6" y="0"/>
                    </a:moveTo>
                    <a:lnTo>
                      <a:pt x="6" y="0"/>
                    </a:lnTo>
                    <a:lnTo>
                      <a:pt x="60" y="0"/>
                    </a:lnTo>
                    <a:lnTo>
                      <a:pt x="60" y="0"/>
                    </a:lnTo>
                    <a:lnTo>
                      <a:pt x="43" y="140"/>
                    </a:lnTo>
                    <a:lnTo>
                      <a:pt x="43" y="140"/>
                    </a:lnTo>
                    <a:lnTo>
                      <a:pt x="42" y="147"/>
                    </a:lnTo>
                    <a:lnTo>
                      <a:pt x="39" y="151"/>
                    </a:lnTo>
                    <a:lnTo>
                      <a:pt x="33" y="156"/>
                    </a:lnTo>
                    <a:lnTo>
                      <a:pt x="29" y="159"/>
                    </a:lnTo>
                    <a:lnTo>
                      <a:pt x="29" y="159"/>
                    </a:lnTo>
                    <a:lnTo>
                      <a:pt x="0" y="91"/>
                    </a:lnTo>
                    <a:lnTo>
                      <a:pt x="0" y="91"/>
                    </a:lnTo>
                    <a:lnTo>
                      <a:pt x="6" y="0"/>
                    </a:lnTo>
                    <a:lnTo>
                      <a:pt x="6" y="0"/>
                    </a:lnTo>
                    <a:close/>
                  </a:path>
                </a:pathLst>
              </a:custGeom>
              <a:solidFill>
                <a:srgbClr val="BEBE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90"/>
              <p:cNvSpPr>
                <a:spLocks/>
              </p:cNvSpPr>
              <p:nvPr/>
            </p:nvSpPr>
            <p:spPr bwMode="auto">
              <a:xfrm>
                <a:off x="3468688" y="5083175"/>
                <a:ext cx="88900" cy="252413"/>
              </a:xfrm>
              <a:custGeom>
                <a:avLst/>
                <a:gdLst>
                  <a:gd name="T0" fmla="*/ 6 w 56"/>
                  <a:gd name="T1" fmla="*/ 0 h 159"/>
                  <a:gd name="T2" fmla="*/ 6 w 56"/>
                  <a:gd name="T3" fmla="*/ 0 h 159"/>
                  <a:gd name="T4" fmla="*/ 56 w 56"/>
                  <a:gd name="T5" fmla="*/ 0 h 159"/>
                  <a:gd name="T6" fmla="*/ 56 w 56"/>
                  <a:gd name="T7" fmla="*/ 0 h 159"/>
                  <a:gd name="T8" fmla="*/ 39 w 56"/>
                  <a:gd name="T9" fmla="*/ 140 h 159"/>
                  <a:gd name="T10" fmla="*/ 39 w 56"/>
                  <a:gd name="T11" fmla="*/ 140 h 159"/>
                  <a:gd name="T12" fmla="*/ 38 w 56"/>
                  <a:gd name="T13" fmla="*/ 147 h 159"/>
                  <a:gd name="T14" fmla="*/ 35 w 56"/>
                  <a:gd name="T15" fmla="*/ 151 h 159"/>
                  <a:gd name="T16" fmla="*/ 29 w 56"/>
                  <a:gd name="T17" fmla="*/ 156 h 159"/>
                  <a:gd name="T18" fmla="*/ 25 w 56"/>
                  <a:gd name="T19" fmla="*/ 159 h 159"/>
                  <a:gd name="T20" fmla="*/ 25 w 56"/>
                  <a:gd name="T21" fmla="*/ 159 h 159"/>
                  <a:gd name="T22" fmla="*/ 0 w 56"/>
                  <a:gd name="T23" fmla="*/ 91 h 159"/>
                  <a:gd name="T24" fmla="*/ 0 w 56"/>
                  <a:gd name="T25" fmla="*/ 91 h 159"/>
                  <a:gd name="T26" fmla="*/ 6 w 56"/>
                  <a:gd name="T27" fmla="*/ 0 h 159"/>
                  <a:gd name="T28" fmla="*/ 6 w 5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159">
                    <a:moveTo>
                      <a:pt x="6" y="0"/>
                    </a:moveTo>
                    <a:lnTo>
                      <a:pt x="6" y="0"/>
                    </a:lnTo>
                    <a:lnTo>
                      <a:pt x="56" y="0"/>
                    </a:lnTo>
                    <a:lnTo>
                      <a:pt x="56" y="0"/>
                    </a:lnTo>
                    <a:lnTo>
                      <a:pt x="39" y="140"/>
                    </a:lnTo>
                    <a:lnTo>
                      <a:pt x="39" y="140"/>
                    </a:lnTo>
                    <a:lnTo>
                      <a:pt x="38" y="147"/>
                    </a:lnTo>
                    <a:lnTo>
                      <a:pt x="35" y="151"/>
                    </a:lnTo>
                    <a:lnTo>
                      <a:pt x="29" y="156"/>
                    </a:lnTo>
                    <a:lnTo>
                      <a:pt x="25" y="159"/>
                    </a:lnTo>
                    <a:lnTo>
                      <a:pt x="25" y="159"/>
                    </a:lnTo>
                    <a:lnTo>
                      <a:pt x="0" y="91"/>
                    </a:lnTo>
                    <a:lnTo>
                      <a:pt x="0" y="91"/>
                    </a:lnTo>
                    <a:lnTo>
                      <a:pt x="6" y="0"/>
                    </a:lnTo>
                    <a:lnTo>
                      <a:pt x="6" y="0"/>
                    </a:lnTo>
                    <a:close/>
                  </a:path>
                </a:pathLst>
              </a:custGeom>
              <a:solidFill>
                <a:srgbClr val="BFBF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91"/>
              <p:cNvSpPr>
                <a:spLocks/>
              </p:cNvSpPr>
              <p:nvPr/>
            </p:nvSpPr>
            <p:spPr bwMode="auto">
              <a:xfrm>
                <a:off x="3471863" y="5083175"/>
                <a:ext cx="85725" cy="252413"/>
              </a:xfrm>
              <a:custGeom>
                <a:avLst/>
                <a:gdLst>
                  <a:gd name="T0" fmla="*/ 7 w 54"/>
                  <a:gd name="T1" fmla="*/ 0 h 159"/>
                  <a:gd name="T2" fmla="*/ 7 w 54"/>
                  <a:gd name="T3" fmla="*/ 0 h 159"/>
                  <a:gd name="T4" fmla="*/ 54 w 54"/>
                  <a:gd name="T5" fmla="*/ 0 h 159"/>
                  <a:gd name="T6" fmla="*/ 54 w 54"/>
                  <a:gd name="T7" fmla="*/ 0 h 159"/>
                  <a:gd name="T8" fmla="*/ 37 w 54"/>
                  <a:gd name="T9" fmla="*/ 140 h 159"/>
                  <a:gd name="T10" fmla="*/ 37 w 54"/>
                  <a:gd name="T11" fmla="*/ 140 h 159"/>
                  <a:gd name="T12" fmla="*/ 36 w 54"/>
                  <a:gd name="T13" fmla="*/ 145 h 159"/>
                  <a:gd name="T14" fmla="*/ 33 w 54"/>
                  <a:gd name="T15" fmla="*/ 151 h 159"/>
                  <a:gd name="T16" fmla="*/ 29 w 54"/>
                  <a:gd name="T17" fmla="*/ 155 h 159"/>
                  <a:gd name="T18" fmla="*/ 23 w 54"/>
                  <a:gd name="T19" fmla="*/ 159 h 159"/>
                  <a:gd name="T20" fmla="*/ 23 w 54"/>
                  <a:gd name="T21" fmla="*/ 159 h 159"/>
                  <a:gd name="T22" fmla="*/ 0 w 54"/>
                  <a:gd name="T23" fmla="*/ 90 h 159"/>
                  <a:gd name="T24" fmla="*/ 0 w 54"/>
                  <a:gd name="T25" fmla="*/ 90 h 159"/>
                  <a:gd name="T26" fmla="*/ 7 w 54"/>
                  <a:gd name="T27" fmla="*/ 0 h 159"/>
                  <a:gd name="T28" fmla="*/ 7 w 54"/>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159">
                    <a:moveTo>
                      <a:pt x="7" y="0"/>
                    </a:moveTo>
                    <a:lnTo>
                      <a:pt x="7" y="0"/>
                    </a:lnTo>
                    <a:lnTo>
                      <a:pt x="54" y="0"/>
                    </a:lnTo>
                    <a:lnTo>
                      <a:pt x="54" y="0"/>
                    </a:lnTo>
                    <a:lnTo>
                      <a:pt x="37" y="140"/>
                    </a:lnTo>
                    <a:lnTo>
                      <a:pt x="37" y="140"/>
                    </a:lnTo>
                    <a:lnTo>
                      <a:pt x="36" y="145"/>
                    </a:lnTo>
                    <a:lnTo>
                      <a:pt x="33" y="151"/>
                    </a:lnTo>
                    <a:lnTo>
                      <a:pt x="29" y="155"/>
                    </a:lnTo>
                    <a:lnTo>
                      <a:pt x="23" y="159"/>
                    </a:lnTo>
                    <a:lnTo>
                      <a:pt x="23" y="159"/>
                    </a:lnTo>
                    <a:lnTo>
                      <a:pt x="0" y="90"/>
                    </a:lnTo>
                    <a:lnTo>
                      <a:pt x="0" y="90"/>
                    </a:lnTo>
                    <a:lnTo>
                      <a:pt x="7" y="0"/>
                    </a:lnTo>
                    <a:lnTo>
                      <a:pt x="7" y="0"/>
                    </a:lnTo>
                    <a:close/>
                  </a:path>
                </a:pathLst>
              </a:custGeom>
              <a:solidFill>
                <a:srgbClr val="BFBF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92"/>
              <p:cNvSpPr>
                <a:spLocks/>
              </p:cNvSpPr>
              <p:nvPr/>
            </p:nvSpPr>
            <p:spPr bwMode="auto">
              <a:xfrm>
                <a:off x="3478213" y="5083175"/>
                <a:ext cx="79375" cy="252413"/>
              </a:xfrm>
              <a:custGeom>
                <a:avLst/>
                <a:gdLst>
                  <a:gd name="T0" fmla="*/ 7 w 50"/>
                  <a:gd name="T1" fmla="*/ 0 h 159"/>
                  <a:gd name="T2" fmla="*/ 7 w 50"/>
                  <a:gd name="T3" fmla="*/ 0 h 159"/>
                  <a:gd name="T4" fmla="*/ 50 w 50"/>
                  <a:gd name="T5" fmla="*/ 0 h 159"/>
                  <a:gd name="T6" fmla="*/ 50 w 50"/>
                  <a:gd name="T7" fmla="*/ 0 h 159"/>
                  <a:gd name="T8" fmla="*/ 33 w 50"/>
                  <a:gd name="T9" fmla="*/ 140 h 159"/>
                  <a:gd name="T10" fmla="*/ 33 w 50"/>
                  <a:gd name="T11" fmla="*/ 140 h 159"/>
                  <a:gd name="T12" fmla="*/ 32 w 50"/>
                  <a:gd name="T13" fmla="*/ 145 h 159"/>
                  <a:gd name="T14" fmla="*/ 29 w 50"/>
                  <a:gd name="T15" fmla="*/ 151 h 159"/>
                  <a:gd name="T16" fmla="*/ 25 w 50"/>
                  <a:gd name="T17" fmla="*/ 155 h 159"/>
                  <a:gd name="T18" fmla="*/ 19 w 50"/>
                  <a:gd name="T19" fmla="*/ 159 h 159"/>
                  <a:gd name="T20" fmla="*/ 19 w 50"/>
                  <a:gd name="T21" fmla="*/ 159 h 159"/>
                  <a:gd name="T22" fmla="*/ 0 w 50"/>
                  <a:gd name="T23" fmla="*/ 88 h 159"/>
                  <a:gd name="T24" fmla="*/ 0 w 50"/>
                  <a:gd name="T25" fmla="*/ 88 h 159"/>
                  <a:gd name="T26" fmla="*/ 7 w 50"/>
                  <a:gd name="T27" fmla="*/ 0 h 159"/>
                  <a:gd name="T28" fmla="*/ 7 w 5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159">
                    <a:moveTo>
                      <a:pt x="7" y="0"/>
                    </a:moveTo>
                    <a:lnTo>
                      <a:pt x="7" y="0"/>
                    </a:lnTo>
                    <a:lnTo>
                      <a:pt x="50" y="0"/>
                    </a:lnTo>
                    <a:lnTo>
                      <a:pt x="50" y="0"/>
                    </a:lnTo>
                    <a:lnTo>
                      <a:pt x="33" y="140"/>
                    </a:lnTo>
                    <a:lnTo>
                      <a:pt x="33" y="140"/>
                    </a:lnTo>
                    <a:lnTo>
                      <a:pt x="32" y="145"/>
                    </a:lnTo>
                    <a:lnTo>
                      <a:pt x="29" y="151"/>
                    </a:lnTo>
                    <a:lnTo>
                      <a:pt x="25" y="155"/>
                    </a:lnTo>
                    <a:lnTo>
                      <a:pt x="19" y="159"/>
                    </a:lnTo>
                    <a:lnTo>
                      <a:pt x="19" y="159"/>
                    </a:lnTo>
                    <a:lnTo>
                      <a:pt x="0" y="88"/>
                    </a:lnTo>
                    <a:lnTo>
                      <a:pt x="0" y="88"/>
                    </a:lnTo>
                    <a:lnTo>
                      <a:pt x="7" y="0"/>
                    </a:lnTo>
                    <a:lnTo>
                      <a:pt x="7" y="0"/>
                    </a:lnTo>
                    <a:close/>
                  </a:path>
                </a:pathLst>
              </a:custGeom>
              <a:solidFill>
                <a:srgbClr val="C0C0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93"/>
              <p:cNvSpPr>
                <a:spLocks/>
              </p:cNvSpPr>
              <p:nvPr/>
            </p:nvSpPr>
            <p:spPr bwMode="auto">
              <a:xfrm>
                <a:off x="3484563" y="5083175"/>
                <a:ext cx="73025" cy="252413"/>
              </a:xfrm>
              <a:custGeom>
                <a:avLst/>
                <a:gdLst>
                  <a:gd name="T0" fmla="*/ 7 w 46"/>
                  <a:gd name="T1" fmla="*/ 0 h 159"/>
                  <a:gd name="T2" fmla="*/ 7 w 46"/>
                  <a:gd name="T3" fmla="*/ 0 h 159"/>
                  <a:gd name="T4" fmla="*/ 46 w 46"/>
                  <a:gd name="T5" fmla="*/ 0 h 159"/>
                  <a:gd name="T6" fmla="*/ 46 w 46"/>
                  <a:gd name="T7" fmla="*/ 0 h 159"/>
                  <a:gd name="T8" fmla="*/ 29 w 46"/>
                  <a:gd name="T9" fmla="*/ 140 h 159"/>
                  <a:gd name="T10" fmla="*/ 29 w 46"/>
                  <a:gd name="T11" fmla="*/ 140 h 159"/>
                  <a:gd name="T12" fmla="*/ 28 w 46"/>
                  <a:gd name="T13" fmla="*/ 145 h 159"/>
                  <a:gd name="T14" fmla="*/ 25 w 46"/>
                  <a:gd name="T15" fmla="*/ 151 h 159"/>
                  <a:gd name="T16" fmla="*/ 21 w 46"/>
                  <a:gd name="T17" fmla="*/ 155 h 159"/>
                  <a:gd name="T18" fmla="*/ 17 w 46"/>
                  <a:gd name="T19" fmla="*/ 159 h 159"/>
                  <a:gd name="T20" fmla="*/ 17 w 46"/>
                  <a:gd name="T21" fmla="*/ 159 h 159"/>
                  <a:gd name="T22" fmla="*/ 0 w 46"/>
                  <a:gd name="T23" fmla="*/ 87 h 159"/>
                  <a:gd name="T24" fmla="*/ 0 w 46"/>
                  <a:gd name="T25" fmla="*/ 87 h 159"/>
                  <a:gd name="T26" fmla="*/ 7 w 46"/>
                  <a:gd name="T27" fmla="*/ 0 h 159"/>
                  <a:gd name="T28" fmla="*/ 7 w 4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159">
                    <a:moveTo>
                      <a:pt x="7" y="0"/>
                    </a:moveTo>
                    <a:lnTo>
                      <a:pt x="7" y="0"/>
                    </a:lnTo>
                    <a:lnTo>
                      <a:pt x="46" y="0"/>
                    </a:lnTo>
                    <a:lnTo>
                      <a:pt x="46" y="0"/>
                    </a:lnTo>
                    <a:lnTo>
                      <a:pt x="29" y="140"/>
                    </a:lnTo>
                    <a:lnTo>
                      <a:pt x="29" y="140"/>
                    </a:lnTo>
                    <a:lnTo>
                      <a:pt x="28" y="145"/>
                    </a:lnTo>
                    <a:lnTo>
                      <a:pt x="25" y="151"/>
                    </a:lnTo>
                    <a:lnTo>
                      <a:pt x="21" y="155"/>
                    </a:lnTo>
                    <a:lnTo>
                      <a:pt x="17" y="159"/>
                    </a:lnTo>
                    <a:lnTo>
                      <a:pt x="17" y="159"/>
                    </a:lnTo>
                    <a:lnTo>
                      <a:pt x="0" y="87"/>
                    </a:lnTo>
                    <a:lnTo>
                      <a:pt x="0" y="87"/>
                    </a:lnTo>
                    <a:lnTo>
                      <a:pt x="7" y="0"/>
                    </a:lnTo>
                    <a:lnTo>
                      <a:pt x="7" y="0"/>
                    </a:lnTo>
                    <a:close/>
                  </a:path>
                </a:pathLst>
              </a:custGeom>
              <a:solidFill>
                <a:srgbClr val="C1C1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94"/>
              <p:cNvSpPr>
                <a:spLocks/>
              </p:cNvSpPr>
              <p:nvPr/>
            </p:nvSpPr>
            <p:spPr bwMode="auto">
              <a:xfrm>
                <a:off x="3492501" y="5083175"/>
                <a:ext cx="65088" cy="252413"/>
              </a:xfrm>
              <a:custGeom>
                <a:avLst/>
                <a:gdLst>
                  <a:gd name="T0" fmla="*/ 6 w 41"/>
                  <a:gd name="T1" fmla="*/ 0 h 159"/>
                  <a:gd name="T2" fmla="*/ 6 w 41"/>
                  <a:gd name="T3" fmla="*/ 0 h 159"/>
                  <a:gd name="T4" fmla="*/ 41 w 41"/>
                  <a:gd name="T5" fmla="*/ 0 h 159"/>
                  <a:gd name="T6" fmla="*/ 41 w 41"/>
                  <a:gd name="T7" fmla="*/ 0 h 159"/>
                  <a:gd name="T8" fmla="*/ 24 w 41"/>
                  <a:gd name="T9" fmla="*/ 140 h 159"/>
                  <a:gd name="T10" fmla="*/ 24 w 41"/>
                  <a:gd name="T11" fmla="*/ 140 h 159"/>
                  <a:gd name="T12" fmla="*/ 23 w 41"/>
                  <a:gd name="T13" fmla="*/ 145 h 159"/>
                  <a:gd name="T14" fmla="*/ 20 w 41"/>
                  <a:gd name="T15" fmla="*/ 151 h 159"/>
                  <a:gd name="T16" fmla="*/ 16 w 41"/>
                  <a:gd name="T17" fmla="*/ 155 h 159"/>
                  <a:gd name="T18" fmla="*/ 12 w 41"/>
                  <a:gd name="T19" fmla="*/ 159 h 159"/>
                  <a:gd name="T20" fmla="*/ 12 w 41"/>
                  <a:gd name="T21" fmla="*/ 159 h 159"/>
                  <a:gd name="T22" fmla="*/ 0 w 41"/>
                  <a:gd name="T23" fmla="*/ 86 h 159"/>
                  <a:gd name="T24" fmla="*/ 0 w 41"/>
                  <a:gd name="T25" fmla="*/ 86 h 159"/>
                  <a:gd name="T26" fmla="*/ 6 w 41"/>
                  <a:gd name="T27" fmla="*/ 0 h 159"/>
                  <a:gd name="T28" fmla="*/ 6 w 41"/>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159">
                    <a:moveTo>
                      <a:pt x="6" y="0"/>
                    </a:moveTo>
                    <a:lnTo>
                      <a:pt x="6" y="0"/>
                    </a:lnTo>
                    <a:lnTo>
                      <a:pt x="41" y="0"/>
                    </a:lnTo>
                    <a:lnTo>
                      <a:pt x="41" y="0"/>
                    </a:lnTo>
                    <a:lnTo>
                      <a:pt x="24" y="140"/>
                    </a:lnTo>
                    <a:lnTo>
                      <a:pt x="24" y="140"/>
                    </a:lnTo>
                    <a:lnTo>
                      <a:pt x="23" y="145"/>
                    </a:lnTo>
                    <a:lnTo>
                      <a:pt x="20" y="151"/>
                    </a:lnTo>
                    <a:lnTo>
                      <a:pt x="16" y="155"/>
                    </a:lnTo>
                    <a:lnTo>
                      <a:pt x="12" y="159"/>
                    </a:lnTo>
                    <a:lnTo>
                      <a:pt x="12" y="159"/>
                    </a:lnTo>
                    <a:lnTo>
                      <a:pt x="0" y="86"/>
                    </a:lnTo>
                    <a:lnTo>
                      <a:pt x="0" y="86"/>
                    </a:lnTo>
                    <a:lnTo>
                      <a:pt x="6" y="0"/>
                    </a:lnTo>
                    <a:lnTo>
                      <a:pt x="6" y="0"/>
                    </a:lnTo>
                    <a:close/>
                  </a:path>
                </a:pathLst>
              </a:custGeom>
              <a:solidFill>
                <a:srgbClr val="C1C1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95"/>
              <p:cNvSpPr>
                <a:spLocks/>
              </p:cNvSpPr>
              <p:nvPr/>
            </p:nvSpPr>
            <p:spPr bwMode="auto">
              <a:xfrm>
                <a:off x="3495676" y="5083175"/>
                <a:ext cx="61913" cy="252413"/>
              </a:xfrm>
              <a:custGeom>
                <a:avLst/>
                <a:gdLst>
                  <a:gd name="T0" fmla="*/ 8 w 39"/>
                  <a:gd name="T1" fmla="*/ 0 h 159"/>
                  <a:gd name="T2" fmla="*/ 8 w 39"/>
                  <a:gd name="T3" fmla="*/ 0 h 159"/>
                  <a:gd name="T4" fmla="*/ 39 w 39"/>
                  <a:gd name="T5" fmla="*/ 0 h 159"/>
                  <a:gd name="T6" fmla="*/ 39 w 39"/>
                  <a:gd name="T7" fmla="*/ 0 h 159"/>
                  <a:gd name="T8" fmla="*/ 22 w 39"/>
                  <a:gd name="T9" fmla="*/ 140 h 159"/>
                  <a:gd name="T10" fmla="*/ 22 w 39"/>
                  <a:gd name="T11" fmla="*/ 140 h 159"/>
                  <a:gd name="T12" fmla="*/ 21 w 39"/>
                  <a:gd name="T13" fmla="*/ 145 h 159"/>
                  <a:gd name="T14" fmla="*/ 18 w 39"/>
                  <a:gd name="T15" fmla="*/ 151 h 159"/>
                  <a:gd name="T16" fmla="*/ 14 w 39"/>
                  <a:gd name="T17" fmla="*/ 155 h 159"/>
                  <a:gd name="T18" fmla="*/ 10 w 39"/>
                  <a:gd name="T19" fmla="*/ 159 h 159"/>
                  <a:gd name="T20" fmla="*/ 10 w 39"/>
                  <a:gd name="T21" fmla="*/ 159 h 159"/>
                  <a:gd name="T22" fmla="*/ 0 w 39"/>
                  <a:gd name="T23" fmla="*/ 84 h 159"/>
                  <a:gd name="T24" fmla="*/ 0 w 39"/>
                  <a:gd name="T25" fmla="*/ 84 h 159"/>
                  <a:gd name="T26" fmla="*/ 8 w 39"/>
                  <a:gd name="T27" fmla="*/ 0 h 159"/>
                  <a:gd name="T28" fmla="*/ 8 w 3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159">
                    <a:moveTo>
                      <a:pt x="8" y="0"/>
                    </a:moveTo>
                    <a:lnTo>
                      <a:pt x="8" y="0"/>
                    </a:lnTo>
                    <a:lnTo>
                      <a:pt x="39" y="0"/>
                    </a:lnTo>
                    <a:lnTo>
                      <a:pt x="39" y="0"/>
                    </a:lnTo>
                    <a:lnTo>
                      <a:pt x="22" y="140"/>
                    </a:lnTo>
                    <a:lnTo>
                      <a:pt x="22" y="140"/>
                    </a:lnTo>
                    <a:lnTo>
                      <a:pt x="21" y="145"/>
                    </a:lnTo>
                    <a:lnTo>
                      <a:pt x="18" y="151"/>
                    </a:lnTo>
                    <a:lnTo>
                      <a:pt x="14" y="155"/>
                    </a:lnTo>
                    <a:lnTo>
                      <a:pt x="10" y="159"/>
                    </a:lnTo>
                    <a:lnTo>
                      <a:pt x="10" y="159"/>
                    </a:lnTo>
                    <a:lnTo>
                      <a:pt x="0" y="84"/>
                    </a:lnTo>
                    <a:lnTo>
                      <a:pt x="0" y="84"/>
                    </a:lnTo>
                    <a:lnTo>
                      <a:pt x="8" y="0"/>
                    </a:lnTo>
                    <a:lnTo>
                      <a:pt x="8" y="0"/>
                    </a:lnTo>
                    <a:close/>
                  </a:path>
                </a:pathLst>
              </a:custGeom>
              <a:solidFill>
                <a:srgbClr val="C2C2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96"/>
              <p:cNvSpPr>
                <a:spLocks/>
              </p:cNvSpPr>
              <p:nvPr/>
            </p:nvSpPr>
            <p:spPr bwMode="auto">
              <a:xfrm>
                <a:off x="3502026" y="5083175"/>
                <a:ext cx="55563" cy="252413"/>
              </a:xfrm>
              <a:custGeom>
                <a:avLst/>
                <a:gdLst>
                  <a:gd name="T0" fmla="*/ 8 w 35"/>
                  <a:gd name="T1" fmla="*/ 0 h 159"/>
                  <a:gd name="T2" fmla="*/ 8 w 35"/>
                  <a:gd name="T3" fmla="*/ 0 h 159"/>
                  <a:gd name="T4" fmla="*/ 35 w 35"/>
                  <a:gd name="T5" fmla="*/ 0 h 159"/>
                  <a:gd name="T6" fmla="*/ 35 w 35"/>
                  <a:gd name="T7" fmla="*/ 0 h 159"/>
                  <a:gd name="T8" fmla="*/ 18 w 35"/>
                  <a:gd name="T9" fmla="*/ 140 h 159"/>
                  <a:gd name="T10" fmla="*/ 18 w 35"/>
                  <a:gd name="T11" fmla="*/ 140 h 159"/>
                  <a:gd name="T12" fmla="*/ 17 w 35"/>
                  <a:gd name="T13" fmla="*/ 145 h 159"/>
                  <a:gd name="T14" fmla="*/ 14 w 35"/>
                  <a:gd name="T15" fmla="*/ 151 h 159"/>
                  <a:gd name="T16" fmla="*/ 11 w 35"/>
                  <a:gd name="T17" fmla="*/ 155 h 159"/>
                  <a:gd name="T18" fmla="*/ 7 w 35"/>
                  <a:gd name="T19" fmla="*/ 159 h 159"/>
                  <a:gd name="T20" fmla="*/ 7 w 35"/>
                  <a:gd name="T21" fmla="*/ 159 h 159"/>
                  <a:gd name="T22" fmla="*/ 0 w 35"/>
                  <a:gd name="T23" fmla="*/ 84 h 159"/>
                  <a:gd name="T24" fmla="*/ 0 w 35"/>
                  <a:gd name="T25" fmla="*/ 84 h 159"/>
                  <a:gd name="T26" fmla="*/ 8 w 35"/>
                  <a:gd name="T27" fmla="*/ 0 h 159"/>
                  <a:gd name="T28" fmla="*/ 8 w 3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159">
                    <a:moveTo>
                      <a:pt x="8" y="0"/>
                    </a:moveTo>
                    <a:lnTo>
                      <a:pt x="8" y="0"/>
                    </a:lnTo>
                    <a:lnTo>
                      <a:pt x="35" y="0"/>
                    </a:lnTo>
                    <a:lnTo>
                      <a:pt x="35" y="0"/>
                    </a:lnTo>
                    <a:lnTo>
                      <a:pt x="18" y="140"/>
                    </a:lnTo>
                    <a:lnTo>
                      <a:pt x="18" y="140"/>
                    </a:lnTo>
                    <a:lnTo>
                      <a:pt x="17" y="145"/>
                    </a:lnTo>
                    <a:lnTo>
                      <a:pt x="14" y="151"/>
                    </a:lnTo>
                    <a:lnTo>
                      <a:pt x="11" y="155"/>
                    </a:lnTo>
                    <a:lnTo>
                      <a:pt x="7" y="159"/>
                    </a:lnTo>
                    <a:lnTo>
                      <a:pt x="7" y="159"/>
                    </a:lnTo>
                    <a:lnTo>
                      <a:pt x="0" y="84"/>
                    </a:lnTo>
                    <a:lnTo>
                      <a:pt x="0" y="84"/>
                    </a:lnTo>
                    <a:lnTo>
                      <a:pt x="8" y="0"/>
                    </a:lnTo>
                    <a:lnTo>
                      <a:pt x="8" y="0"/>
                    </a:lnTo>
                    <a:close/>
                  </a:path>
                </a:pathLst>
              </a:custGeom>
              <a:solidFill>
                <a:srgbClr val="C3C3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97"/>
              <p:cNvSpPr>
                <a:spLocks/>
              </p:cNvSpPr>
              <p:nvPr/>
            </p:nvSpPr>
            <p:spPr bwMode="auto">
              <a:xfrm>
                <a:off x="3508376" y="5083175"/>
                <a:ext cx="49213" cy="249238"/>
              </a:xfrm>
              <a:custGeom>
                <a:avLst/>
                <a:gdLst>
                  <a:gd name="T0" fmla="*/ 7 w 31"/>
                  <a:gd name="T1" fmla="*/ 0 h 157"/>
                  <a:gd name="T2" fmla="*/ 7 w 31"/>
                  <a:gd name="T3" fmla="*/ 0 h 157"/>
                  <a:gd name="T4" fmla="*/ 31 w 31"/>
                  <a:gd name="T5" fmla="*/ 0 h 157"/>
                  <a:gd name="T6" fmla="*/ 31 w 31"/>
                  <a:gd name="T7" fmla="*/ 0 h 157"/>
                  <a:gd name="T8" fmla="*/ 14 w 31"/>
                  <a:gd name="T9" fmla="*/ 140 h 157"/>
                  <a:gd name="T10" fmla="*/ 14 w 31"/>
                  <a:gd name="T11" fmla="*/ 140 h 157"/>
                  <a:gd name="T12" fmla="*/ 13 w 31"/>
                  <a:gd name="T13" fmla="*/ 145 h 157"/>
                  <a:gd name="T14" fmla="*/ 10 w 31"/>
                  <a:gd name="T15" fmla="*/ 151 h 157"/>
                  <a:gd name="T16" fmla="*/ 7 w 31"/>
                  <a:gd name="T17" fmla="*/ 155 h 157"/>
                  <a:gd name="T18" fmla="*/ 3 w 31"/>
                  <a:gd name="T19" fmla="*/ 157 h 157"/>
                  <a:gd name="T20" fmla="*/ 3 w 31"/>
                  <a:gd name="T21" fmla="*/ 157 h 157"/>
                  <a:gd name="T22" fmla="*/ 0 w 31"/>
                  <a:gd name="T23" fmla="*/ 83 h 157"/>
                  <a:gd name="T24" fmla="*/ 0 w 31"/>
                  <a:gd name="T25" fmla="*/ 83 h 157"/>
                  <a:gd name="T26" fmla="*/ 7 w 31"/>
                  <a:gd name="T27" fmla="*/ 0 h 157"/>
                  <a:gd name="T28" fmla="*/ 7 w 31"/>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57">
                    <a:moveTo>
                      <a:pt x="7" y="0"/>
                    </a:moveTo>
                    <a:lnTo>
                      <a:pt x="7" y="0"/>
                    </a:lnTo>
                    <a:lnTo>
                      <a:pt x="31" y="0"/>
                    </a:lnTo>
                    <a:lnTo>
                      <a:pt x="31" y="0"/>
                    </a:lnTo>
                    <a:lnTo>
                      <a:pt x="14" y="140"/>
                    </a:lnTo>
                    <a:lnTo>
                      <a:pt x="14" y="140"/>
                    </a:lnTo>
                    <a:lnTo>
                      <a:pt x="13" y="145"/>
                    </a:lnTo>
                    <a:lnTo>
                      <a:pt x="10" y="151"/>
                    </a:lnTo>
                    <a:lnTo>
                      <a:pt x="7" y="155"/>
                    </a:lnTo>
                    <a:lnTo>
                      <a:pt x="3" y="157"/>
                    </a:lnTo>
                    <a:lnTo>
                      <a:pt x="3" y="157"/>
                    </a:lnTo>
                    <a:lnTo>
                      <a:pt x="0" y="83"/>
                    </a:lnTo>
                    <a:lnTo>
                      <a:pt x="0" y="83"/>
                    </a:lnTo>
                    <a:lnTo>
                      <a:pt x="7" y="0"/>
                    </a:lnTo>
                    <a:lnTo>
                      <a:pt x="7" y="0"/>
                    </a:lnTo>
                    <a:close/>
                  </a:path>
                </a:pathLst>
              </a:custGeom>
              <a:solidFill>
                <a:srgbClr val="C3C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98"/>
              <p:cNvSpPr>
                <a:spLocks/>
              </p:cNvSpPr>
              <p:nvPr/>
            </p:nvSpPr>
            <p:spPr bwMode="auto">
              <a:xfrm>
                <a:off x="3513138" y="5083175"/>
                <a:ext cx="44450" cy="249238"/>
              </a:xfrm>
              <a:custGeom>
                <a:avLst/>
                <a:gdLst>
                  <a:gd name="T0" fmla="*/ 8 w 28"/>
                  <a:gd name="T1" fmla="*/ 0 h 157"/>
                  <a:gd name="T2" fmla="*/ 8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7 w 28"/>
                  <a:gd name="T15" fmla="*/ 151 h 157"/>
                  <a:gd name="T16" fmla="*/ 4 w 28"/>
                  <a:gd name="T17" fmla="*/ 155 h 157"/>
                  <a:gd name="T18" fmla="*/ 0 w 28"/>
                  <a:gd name="T19" fmla="*/ 157 h 157"/>
                  <a:gd name="T20" fmla="*/ 0 w 28"/>
                  <a:gd name="T21" fmla="*/ 157 h 157"/>
                  <a:gd name="T22" fmla="*/ 1 w 28"/>
                  <a:gd name="T23" fmla="*/ 82 h 157"/>
                  <a:gd name="T24" fmla="*/ 1 w 28"/>
                  <a:gd name="T25" fmla="*/ 82 h 157"/>
                  <a:gd name="T26" fmla="*/ 8 w 28"/>
                  <a:gd name="T27" fmla="*/ 0 h 157"/>
                  <a:gd name="T28" fmla="*/ 8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8" y="0"/>
                    </a:moveTo>
                    <a:lnTo>
                      <a:pt x="8" y="0"/>
                    </a:lnTo>
                    <a:lnTo>
                      <a:pt x="28" y="0"/>
                    </a:lnTo>
                    <a:lnTo>
                      <a:pt x="28" y="0"/>
                    </a:lnTo>
                    <a:lnTo>
                      <a:pt x="11" y="140"/>
                    </a:lnTo>
                    <a:lnTo>
                      <a:pt x="11" y="140"/>
                    </a:lnTo>
                    <a:lnTo>
                      <a:pt x="10" y="145"/>
                    </a:lnTo>
                    <a:lnTo>
                      <a:pt x="7" y="151"/>
                    </a:lnTo>
                    <a:lnTo>
                      <a:pt x="4" y="155"/>
                    </a:lnTo>
                    <a:lnTo>
                      <a:pt x="0" y="157"/>
                    </a:lnTo>
                    <a:lnTo>
                      <a:pt x="0" y="157"/>
                    </a:lnTo>
                    <a:lnTo>
                      <a:pt x="1" y="82"/>
                    </a:lnTo>
                    <a:lnTo>
                      <a:pt x="1" y="82"/>
                    </a:lnTo>
                    <a:lnTo>
                      <a:pt x="8" y="0"/>
                    </a:lnTo>
                    <a:lnTo>
                      <a:pt x="8" y="0"/>
                    </a:lnTo>
                    <a:close/>
                  </a:path>
                </a:pathLst>
              </a:custGeom>
              <a:solidFill>
                <a:srgbClr val="C4C4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99"/>
              <p:cNvSpPr>
                <a:spLocks/>
              </p:cNvSpPr>
              <p:nvPr/>
            </p:nvSpPr>
            <p:spPr bwMode="auto">
              <a:xfrm>
                <a:off x="3513138" y="5083175"/>
                <a:ext cx="44450" cy="249238"/>
              </a:xfrm>
              <a:custGeom>
                <a:avLst/>
                <a:gdLst>
                  <a:gd name="T0" fmla="*/ 12 w 28"/>
                  <a:gd name="T1" fmla="*/ 0 h 157"/>
                  <a:gd name="T2" fmla="*/ 12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8 w 28"/>
                  <a:gd name="T15" fmla="*/ 149 h 157"/>
                  <a:gd name="T16" fmla="*/ 4 w 28"/>
                  <a:gd name="T17" fmla="*/ 155 h 157"/>
                  <a:gd name="T18" fmla="*/ 0 w 28"/>
                  <a:gd name="T19" fmla="*/ 157 h 157"/>
                  <a:gd name="T20" fmla="*/ 0 w 28"/>
                  <a:gd name="T21" fmla="*/ 157 h 157"/>
                  <a:gd name="T22" fmla="*/ 5 w 28"/>
                  <a:gd name="T23" fmla="*/ 80 h 157"/>
                  <a:gd name="T24" fmla="*/ 5 w 28"/>
                  <a:gd name="T25" fmla="*/ 80 h 157"/>
                  <a:gd name="T26" fmla="*/ 12 w 28"/>
                  <a:gd name="T27" fmla="*/ 0 h 157"/>
                  <a:gd name="T28" fmla="*/ 12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12" y="0"/>
                    </a:moveTo>
                    <a:lnTo>
                      <a:pt x="12" y="0"/>
                    </a:lnTo>
                    <a:lnTo>
                      <a:pt x="28" y="0"/>
                    </a:lnTo>
                    <a:lnTo>
                      <a:pt x="28" y="0"/>
                    </a:lnTo>
                    <a:lnTo>
                      <a:pt x="11" y="140"/>
                    </a:lnTo>
                    <a:lnTo>
                      <a:pt x="11" y="140"/>
                    </a:lnTo>
                    <a:lnTo>
                      <a:pt x="10" y="145"/>
                    </a:lnTo>
                    <a:lnTo>
                      <a:pt x="8" y="149"/>
                    </a:lnTo>
                    <a:lnTo>
                      <a:pt x="4" y="155"/>
                    </a:lnTo>
                    <a:lnTo>
                      <a:pt x="0" y="157"/>
                    </a:lnTo>
                    <a:lnTo>
                      <a:pt x="0" y="157"/>
                    </a:lnTo>
                    <a:lnTo>
                      <a:pt x="5" y="80"/>
                    </a:lnTo>
                    <a:lnTo>
                      <a:pt x="5" y="80"/>
                    </a:lnTo>
                    <a:lnTo>
                      <a:pt x="12" y="0"/>
                    </a:lnTo>
                    <a:lnTo>
                      <a:pt x="12" y="0"/>
                    </a:lnTo>
                    <a:close/>
                  </a:path>
                </a:pathLst>
              </a:custGeom>
              <a:solidFill>
                <a:srgbClr val="C4C4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100"/>
              <p:cNvSpPr>
                <a:spLocks/>
              </p:cNvSpPr>
              <p:nvPr/>
            </p:nvSpPr>
            <p:spPr bwMode="auto">
              <a:xfrm>
                <a:off x="3514726" y="5083175"/>
                <a:ext cx="42863" cy="249238"/>
              </a:xfrm>
              <a:custGeom>
                <a:avLst/>
                <a:gdLst>
                  <a:gd name="T0" fmla="*/ 15 w 27"/>
                  <a:gd name="T1" fmla="*/ 0 h 157"/>
                  <a:gd name="T2" fmla="*/ 27 w 27"/>
                  <a:gd name="T3" fmla="*/ 0 h 157"/>
                  <a:gd name="T4" fmla="*/ 10 w 27"/>
                  <a:gd name="T5" fmla="*/ 140 h 157"/>
                  <a:gd name="T6" fmla="*/ 10 w 27"/>
                  <a:gd name="T7" fmla="*/ 140 h 157"/>
                  <a:gd name="T8" fmla="*/ 9 w 27"/>
                  <a:gd name="T9" fmla="*/ 145 h 157"/>
                  <a:gd name="T10" fmla="*/ 7 w 27"/>
                  <a:gd name="T11" fmla="*/ 149 h 157"/>
                  <a:gd name="T12" fmla="*/ 3 w 27"/>
                  <a:gd name="T13" fmla="*/ 153 h 157"/>
                  <a:gd name="T14" fmla="*/ 0 w 27"/>
                  <a:gd name="T15" fmla="*/ 157 h 157"/>
                  <a:gd name="T16" fmla="*/ 15 w 27"/>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57">
                    <a:moveTo>
                      <a:pt x="15" y="0"/>
                    </a:moveTo>
                    <a:lnTo>
                      <a:pt x="27" y="0"/>
                    </a:lnTo>
                    <a:lnTo>
                      <a:pt x="10" y="140"/>
                    </a:lnTo>
                    <a:lnTo>
                      <a:pt x="10" y="140"/>
                    </a:lnTo>
                    <a:lnTo>
                      <a:pt x="9" y="145"/>
                    </a:lnTo>
                    <a:lnTo>
                      <a:pt x="7" y="149"/>
                    </a:lnTo>
                    <a:lnTo>
                      <a:pt x="3" y="153"/>
                    </a:lnTo>
                    <a:lnTo>
                      <a:pt x="0" y="157"/>
                    </a:lnTo>
                    <a:lnTo>
                      <a:pt x="15" y="0"/>
                    </a:lnTo>
                    <a:close/>
                  </a:path>
                </a:pathLst>
              </a:custGeom>
              <a:solidFill>
                <a:srgbClr val="C5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108"/>
              <p:cNvSpPr>
                <a:spLocks/>
              </p:cNvSpPr>
              <p:nvPr/>
            </p:nvSpPr>
            <p:spPr bwMode="auto">
              <a:xfrm>
                <a:off x="2687638" y="4930775"/>
                <a:ext cx="47625" cy="55563"/>
              </a:xfrm>
              <a:custGeom>
                <a:avLst/>
                <a:gdLst>
                  <a:gd name="T0" fmla="*/ 30 w 30"/>
                  <a:gd name="T1" fmla="*/ 2 h 35"/>
                  <a:gd name="T2" fmla="*/ 30 w 30"/>
                  <a:gd name="T3" fmla="*/ 2 h 35"/>
                  <a:gd name="T4" fmla="*/ 27 w 30"/>
                  <a:gd name="T5" fmla="*/ 14 h 35"/>
                  <a:gd name="T6" fmla="*/ 23 w 30"/>
                  <a:gd name="T7" fmla="*/ 30 h 35"/>
                  <a:gd name="T8" fmla="*/ 23 w 30"/>
                  <a:gd name="T9" fmla="*/ 30 h 35"/>
                  <a:gd name="T10" fmla="*/ 20 w 30"/>
                  <a:gd name="T11" fmla="*/ 34 h 35"/>
                  <a:gd name="T12" fmla="*/ 19 w 30"/>
                  <a:gd name="T13" fmla="*/ 35 h 35"/>
                  <a:gd name="T14" fmla="*/ 16 w 30"/>
                  <a:gd name="T15" fmla="*/ 34 h 35"/>
                  <a:gd name="T16" fmla="*/ 14 w 30"/>
                  <a:gd name="T17" fmla="*/ 31 h 35"/>
                  <a:gd name="T18" fmla="*/ 11 w 30"/>
                  <a:gd name="T19" fmla="*/ 26 h 35"/>
                  <a:gd name="T20" fmla="*/ 0 w 30"/>
                  <a:gd name="T21" fmla="*/ 7 h 35"/>
                  <a:gd name="T22" fmla="*/ 0 w 30"/>
                  <a:gd name="T23" fmla="*/ 7 h 35"/>
                  <a:gd name="T24" fmla="*/ 3 w 30"/>
                  <a:gd name="T25" fmla="*/ 6 h 35"/>
                  <a:gd name="T26" fmla="*/ 8 w 30"/>
                  <a:gd name="T27" fmla="*/ 2 h 35"/>
                  <a:gd name="T28" fmla="*/ 12 w 30"/>
                  <a:gd name="T29" fmla="*/ 0 h 35"/>
                  <a:gd name="T30" fmla="*/ 18 w 30"/>
                  <a:gd name="T31" fmla="*/ 0 h 35"/>
                  <a:gd name="T32" fmla="*/ 23 w 30"/>
                  <a:gd name="T33" fmla="*/ 0 h 35"/>
                  <a:gd name="T34" fmla="*/ 30 w 30"/>
                  <a:gd name="T35" fmla="*/ 2 h 35"/>
                  <a:gd name="T36" fmla="*/ 30 w 30"/>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5">
                    <a:moveTo>
                      <a:pt x="30" y="2"/>
                    </a:moveTo>
                    <a:lnTo>
                      <a:pt x="30" y="2"/>
                    </a:lnTo>
                    <a:lnTo>
                      <a:pt x="27" y="14"/>
                    </a:lnTo>
                    <a:lnTo>
                      <a:pt x="23" y="30"/>
                    </a:lnTo>
                    <a:lnTo>
                      <a:pt x="23" y="30"/>
                    </a:lnTo>
                    <a:lnTo>
                      <a:pt x="20" y="34"/>
                    </a:lnTo>
                    <a:lnTo>
                      <a:pt x="19" y="35"/>
                    </a:lnTo>
                    <a:lnTo>
                      <a:pt x="16" y="34"/>
                    </a:lnTo>
                    <a:lnTo>
                      <a:pt x="14" y="31"/>
                    </a:lnTo>
                    <a:lnTo>
                      <a:pt x="11" y="26"/>
                    </a:lnTo>
                    <a:lnTo>
                      <a:pt x="0" y="7"/>
                    </a:lnTo>
                    <a:lnTo>
                      <a:pt x="0" y="7"/>
                    </a:lnTo>
                    <a:lnTo>
                      <a:pt x="3" y="6"/>
                    </a:lnTo>
                    <a:lnTo>
                      <a:pt x="8" y="2"/>
                    </a:lnTo>
                    <a:lnTo>
                      <a:pt x="12" y="0"/>
                    </a:lnTo>
                    <a:lnTo>
                      <a:pt x="18" y="0"/>
                    </a:lnTo>
                    <a:lnTo>
                      <a:pt x="23" y="0"/>
                    </a:lnTo>
                    <a:lnTo>
                      <a:pt x="30" y="2"/>
                    </a:lnTo>
                    <a:lnTo>
                      <a:pt x="30" y="2"/>
                    </a:lnTo>
                    <a:close/>
                  </a:path>
                </a:pathLst>
              </a:custGeom>
              <a:solidFill>
                <a:srgbClr val="F246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1" name="组合 209"/>
            <p:cNvGrpSpPr/>
            <p:nvPr/>
          </p:nvGrpSpPr>
          <p:grpSpPr>
            <a:xfrm>
              <a:off x="5899150" y="4318075"/>
              <a:ext cx="203200" cy="601663"/>
              <a:chOff x="2555876" y="4340225"/>
              <a:chExt cx="203200" cy="601663"/>
            </a:xfrm>
            <a:solidFill>
              <a:schemeClr val="accent2"/>
            </a:solidFill>
          </p:grpSpPr>
          <p:sp>
            <p:nvSpPr>
              <p:cNvPr id="122" name="Freeform 105"/>
              <p:cNvSpPr>
                <a:spLocks/>
              </p:cNvSpPr>
              <p:nvPr/>
            </p:nvSpPr>
            <p:spPr bwMode="auto">
              <a:xfrm>
                <a:off x="2582863" y="4424363"/>
                <a:ext cx="176213" cy="517525"/>
              </a:xfrm>
              <a:custGeom>
                <a:avLst/>
                <a:gdLst>
                  <a:gd name="T0" fmla="*/ 35 w 111"/>
                  <a:gd name="T1" fmla="*/ 266 h 326"/>
                  <a:gd name="T2" fmla="*/ 66 w 111"/>
                  <a:gd name="T3" fmla="*/ 326 h 326"/>
                  <a:gd name="T4" fmla="*/ 94 w 111"/>
                  <a:gd name="T5" fmla="*/ 322 h 326"/>
                  <a:gd name="T6" fmla="*/ 111 w 111"/>
                  <a:gd name="T7" fmla="*/ 256 h 326"/>
                  <a:gd name="T8" fmla="*/ 76 w 111"/>
                  <a:gd name="T9" fmla="*/ 0 h 326"/>
                  <a:gd name="T10" fmla="*/ 0 w 111"/>
                  <a:gd name="T11" fmla="*/ 11 h 326"/>
                  <a:gd name="T12" fmla="*/ 35 w 111"/>
                  <a:gd name="T13" fmla="*/ 266 h 326"/>
                </a:gdLst>
                <a:ahLst/>
                <a:cxnLst>
                  <a:cxn ang="0">
                    <a:pos x="T0" y="T1"/>
                  </a:cxn>
                  <a:cxn ang="0">
                    <a:pos x="T2" y="T3"/>
                  </a:cxn>
                  <a:cxn ang="0">
                    <a:pos x="T4" y="T5"/>
                  </a:cxn>
                  <a:cxn ang="0">
                    <a:pos x="T6" y="T7"/>
                  </a:cxn>
                  <a:cxn ang="0">
                    <a:pos x="T8" y="T9"/>
                  </a:cxn>
                  <a:cxn ang="0">
                    <a:pos x="T10" y="T11"/>
                  </a:cxn>
                  <a:cxn ang="0">
                    <a:pos x="T12" y="T13"/>
                  </a:cxn>
                </a:cxnLst>
                <a:rect l="0" t="0" r="r" b="b"/>
                <a:pathLst>
                  <a:path w="111" h="326">
                    <a:moveTo>
                      <a:pt x="35" y="266"/>
                    </a:moveTo>
                    <a:lnTo>
                      <a:pt x="66" y="326"/>
                    </a:lnTo>
                    <a:lnTo>
                      <a:pt x="94" y="322"/>
                    </a:lnTo>
                    <a:lnTo>
                      <a:pt x="111" y="256"/>
                    </a:lnTo>
                    <a:lnTo>
                      <a:pt x="76" y="0"/>
                    </a:lnTo>
                    <a:lnTo>
                      <a:pt x="0" y="11"/>
                    </a:lnTo>
                    <a:lnTo>
                      <a:pt x="35" y="2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106"/>
              <p:cNvSpPr>
                <a:spLocks/>
              </p:cNvSpPr>
              <p:nvPr/>
            </p:nvSpPr>
            <p:spPr bwMode="auto">
              <a:xfrm>
                <a:off x="2576513" y="4340225"/>
                <a:ext cx="127000" cy="146050"/>
              </a:xfrm>
              <a:custGeom>
                <a:avLst/>
                <a:gdLst>
                  <a:gd name="T0" fmla="*/ 4 w 80"/>
                  <a:gd name="T1" fmla="*/ 59 h 92"/>
                  <a:gd name="T2" fmla="*/ 4 w 80"/>
                  <a:gd name="T3" fmla="*/ 59 h 92"/>
                  <a:gd name="T4" fmla="*/ 5 w 80"/>
                  <a:gd name="T5" fmla="*/ 66 h 92"/>
                  <a:gd name="T6" fmla="*/ 9 w 80"/>
                  <a:gd name="T7" fmla="*/ 73 h 92"/>
                  <a:gd name="T8" fmla="*/ 13 w 80"/>
                  <a:gd name="T9" fmla="*/ 80 h 92"/>
                  <a:gd name="T10" fmla="*/ 19 w 80"/>
                  <a:gd name="T11" fmla="*/ 84 h 92"/>
                  <a:gd name="T12" fmla="*/ 24 w 80"/>
                  <a:gd name="T13" fmla="*/ 88 h 92"/>
                  <a:gd name="T14" fmla="*/ 31 w 80"/>
                  <a:gd name="T15" fmla="*/ 91 h 92"/>
                  <a:gd name="T16" fmla="*/ 39 w 80"/>
                  <a:gd name="T17" fmla="*/ 92 h 92"/>
                  <a:gd name="T18" fmla="*/ 46 w 80"/>
                  <a:gd name="T19" fmla="*/ 92 h 92"/>
                  <a:gd name="T20" fmla="*/ 47 w 80"/>
                  <a:gd name="T21" fmla="*/ 92 h 92"/>
                  <a:gd name="T22" fmla="*/ 47 w 80"/>
                  <a:gd name="T23" fmla="*/ 92 h 92"/>
                  <a:gd name="T24" fmla="*/ 55 w 80"/>
                  <a:gd name="T25" fmla="*/ 89 h 92"/>
                  <a:gd name="T26" fmla="*/ 62 w 80"/>
                  <a:gd name="T27" fmla="*/ 87 h 92"/>
                  <a:gd name="T28" fmla="*/ 67 w 80"/>
                  <a:gd name="T29" fmla="*/ 82 h 92"/>
                  <a:gd name="T30" fmla="*/ 71 w 80"/>
                  <a:gd name="T31" fmla="*/ 77 h 92"/>
                  <a:gd name="T32" fmla="*/ 75 w 80"/>
                  <a:gd name="T33" fmla="*/ 70 h 92"/>
                  <a:gd name="T34" fmla="*/ 78 w 80"/>
                  <a:gd name="T35" fmla="*/ 64 h 92"/>
                  <a:gd name="T36" fmla="*/ 80 w 80"/>
                  <a:gd name="T37" fmla="*/ 57 h 92"/>
                  <a:gd name="T38" fmla="*/ 80 w 80"/>
                  <a:gd name="T39" fmla="*/ 49 h 92"/>
                  <a:gd name="T40" fmla="*/ 75 w 80"/>
                  <a:gd name="T41" fmla="*/ 15 h 92"/>
                  <a:gd name="T42" fmla="*/ 75 w 80"/>
                  <a:gd name="T43" fmla="*/ 15 h 92"/>
                  <a:gd name="T44" fmla="*/ 73 w 80"/>
                  <a:gd name="T45" fmla="*/ 8 h 92"/>
                  <a:gd name="T46" fmla="*/ 70 w 80"/>
                  <a:gd name="T47" fmla="*/ 4 h 92"/>
                  <a:gd name="T48" fmla="*/ 66 w 80"/>
                  <a:gd name="T49" fmla="*/ 1 h 92"/>
                  <a:gd name="T50" fmla="*/ 62 w 80"/>
                  <a:gd name="T51" fmla="*/ 0 h 92"/>
                  <a:gd name="T52" fmla="*/ 50 w 80"/>
                  <a:gd name="T53" fmla="*/ 1 h 92"/>
                  <a:gd name="T54" fmla="*/ 35 w 80"/>
                  <a:gd name="T55" fmla="*/ 3 h 92"/>
                  <a:gd name="T56" fmla="*/ 35 w 80"/>
                  <a:gd name="T57" fmla="*/ 3 h 92"/>
                  <a:gd name="T58" fmla="*/ 35 w 80"/>
                  <a:gd name="T59" fmla="*/ 3 h 92"/>
                  <a:gd name="T60" fmla="*/ 20 w 80"/>
                  <a:gd name="T61" fmla="*/ 5 h 92"/>
                  <a:gd name="T62" fmla="*/ 8 w 80"/>
                  <a:gd name="T63" fmla="*/ 7 h 92"/>
                  <a:gd name="T64" fmla="*/ 4 w 80"/>
                  <a:gd name="T65" fmla="*/ 9 h 92"/>
                  <a:gd name="T66" fmla="*/ 1 w 80"/>
                  <a:gd name="T67" fmla="*/ 13 h 92"/>
                  <a:gd name="T68" fmla="*/ 0 w 80"/>
                  <a:gd name="T69" fmla="*/ 17 h 92"/>
                  <a:gd name="T70" fmla="*/ 0 w 80"/>
                  <a:gd name="T71" fmla="*/ 24 h 92"/>
                  <a:gd name="T72" fmla="*/ 4 w 80"/>
                  <a:gd name="T73" fmla="*/ 5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 h="92">
                    <a:moveTo>
                      <a:pt x="4" y="59"/>
                    </a:moveTo>
                    <a:lnTo>
                      <a:pt x="4" y="59"/>
                    </a:lnTo>
                    <a:lnTo>
                      <a:pt x="5" y="66"/>
                    </a:lnTo>
                    <a:lnTo>
                      <a:pt x="9" y="73"/>
                    </a:lnTo>
                    <a:lnTo>
                      <a:pt x="13" y="80"/>
                    </a:lnTo>
                    <a:lnTo>
                      <a:pt x="19" y="84"/>
                    </a:lnTo>
                    <a:lnTo>
                      <a:pt x="24" y="88"/>
                    </a:lnTo>
                    <a:lnTo>
                      <a:pt x="31" y="91"/>
                    </a:lnTo>
                    <a:lnTo>
                      <a:pt x="39" y="92"/>
                    </a:lnTo>
                    <a:lnTo>
                      <a:pt x="46" y="92"/>
                    </a:lnTo>
                    <a:lnTo>
                      <a:pt x="47" y="92"/>
                    </a:lnTo>
                    <a:lnTo>
                      <a:pt x="47" y="92"/>
                    </a:lnTo>
                    <a:lnTo>
                      <a:pt x="55" y="89"/>
                    </a:lnTo>
                    <a:lnTo>
                      <a:pt x="62" y="87"/>
                    </a:lnTo>
                    <a:lnTo>
                      <a:pt x="67" y="82"/>
                    </a:lnTo>
                    <a:lnTo>
                      <a:pt x="71" y="77"/>
                    </a:lnTo>
                    <a:lnTo>
                      <a:pt x="75" y="70"/>
                    </a:lnTo>
                    <a:lnTo>
                      <a:pt x="78" y="64"/>
                    </a:lnTo>
                    <a:lnTo>
                      <a:pt x="80" y="57"/>
                    </a:lnTo>
                    <a:lnTo>
                      <a:pt x="80" y="49"/>
                    </a:lnTo>
                    <a:lnTo>
                      <a:pt x="75" y="15"/>
                    </a:lnTo>
                    <a:lnTo>
                      <a:pt x="75" y="15"/>
                    </a:lnTo>
                    <a:lnTo>
                      <a:pt x="73" y="8"/>
                    </a:lnTo>
                    <a:lnTo>
                      <a:pt x="70" y="4"/>
                    </a:lnTo>
                    <a:lnTo>
                      <a:pt x="66" y="1"/>
                    </a:lnTo>
                    <a:lnTo>
                      <a:pt x="62" y="0"/>
                    </a:lnTo>
                    <a:lnTo>
                      <a:pt x="50" y="1"/>
                    </a:lnTo>
                    <a:lnTo>
                      <a:pt x="35" y="3"/>
                    </a:lnTo>
                    <a:lnTo>
                      <a:pt x="35" y="3"/>
                    </a:lnTo>
                    <a:lnTo>
                      <a:pt x="35" y="3"/>
                    </a:lnTo>
                    <a:lnTo>
                      <a:pt x="20" y="5"/>
                    </a:lnTo>
                    <a:lnTo>
                      <a:pt x="8" y="7"/>
                    </a:lnTo>
                    <a:lnTo>
                      <a:pt x="4" y="9"/>
                    </a:lnTo>
                    <a:lnTo>
                      <a:pt x="1" y="13"/>
                    </a:lnTo>
                    <a:lnTo>
                      <a:pt x="0" y="17"/>
                    </a:lnTo>
                    <a:lnTo>
                      <a:pt x="0" y="24"/>
                    </a:lnTo>
                    <a:lnTo>
                      <a:pt x="4"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107"/>
              <p:cNvSpPr>
                <a:spLocks/>
              </p:cNvSpPr>
              <p:nvPr/>
            </p:nvSpPr>
            <p:spPr bwMode="auto">
              <a:xfrm>
                <a:off x="2571751" y="4389438"/>
                <a:ext cx="150813" cy="144463"/>
              </a:xfrm>
              <a:custGeom>
                <a:avLst/>
                <a:gdLst>
                  <a:gd name="T0" fmla="*/ 11 w 95"/>
                  <a:gd name="T1" fmla="*/ 91 h 91"/>
                  <a:gd name="T2" fmla="*/ 95 w 95"/>
                  <a:gd name="T3" fmla="*/ 80 h 91"/>
                  <a:gd name="T4" fmla="*/ 84 w 95"/>
                  <a:gd name="T5" fmla="*/ 0 h 91"/>
                  <a:gd name="T6" fmla="*/ 0 w 95"/>
                  <a:gd name="T7" fmla="*/ 11 h 91"/>
                  <a:gd name="T8" fmla="*/ 11 w 95"/>
                  <a:gd name="T9" fmla="*/ 91 h 91"/>
                </a:gdLst>
                <a:ahLst/>
                <a:cxnLst>
                  <a:cxn ang="0">
                    <a:pos x="T0" y="T1"/>
                  </a:cxn>
                  <a:cxn ang="0">
                    <a:pos x="T2" y="T3"/>
                  </a:cxn>
                  <a:cxn ang="0">
                    <a:pos x="T4" y="T5"/>
                  </a:cxn>
                  <a:cxn ang="0">
                    <a:pos x="T6" y="T7"/>
                  </a:cxn>
                  <a:cxn ang="0">
                    <a:pos x="T8" y="T9"/>
                  </a:cxn>
                </a:cxnLst>
                <a:rect l="0" t="0" r="r" b="b"/>
                <a:pathLst>
                  <a:path w="95" h="91">
                    <a:moveTo>
                      <a:pt x="11" y="91"/>
                    </a:moveTo>
                    <a:lnTo>
                      <a:pt x="95" y="80"/>
                    </a:lnTo>
                    <a:lnTo>
                      <a:pt x="84" y="0"/>
                    </a:lnTo>
                    <a:lnTo>
                      <a:pt x="0" y="11"/>
                    </a:lnTo>
                    <a:lnTo>
                      <a:pt x="11"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110"/>
              <p:cNvSpPr>
                <a:spLocks/>
              </p:cNvSpPr>
              <p:nvPr/>
            </p:nvSpPr>
            <p:spPr bwMode="auto">
              <a:xfrm>
                <a:off x="2555876" y="4430713"/>
                <a:ext cx="44450" cy="260350"/>
              </a:xfrm>
              <a:custGeom>
                <a:avLst/>
                <a:gdLst>
                  <a:gd name="T0" fmla="*/ 21 w 28"/>
                  <a:gd name="T1" fmla="*/ 0 h 164"/>
                  <a:gd name="T2" fmla="*/ 21 w 28"/>
                  <a:gd name="T3" fmla="*/ 0 h 164"/>
                  <a:gd name="T4" fmla="*/ 11 w 28"/>
                  <a:gd name="T5" fmla="*/ 7 h 164"/>
                  <a:gd name="T6" fmla="*/ 5 w 28"/>
                  <a:gd name="T7" fmla="*/ 13 h 164"/>
                  <a:gd name="T8" fmla="*/ 2 w 28"/>
                  <a:gd name="T9" fmla="*/ 17 h 164"/>
                  <a:gd name="T10" fmla="*/ 0 w 28"/>
                  <a:gd name="T11" fmla="*/ 20 h 164"/>
                  <a:gd name="T12" fmla="*/ 0 w 28"/>
                  <a:gd name="T13" fmla="*/ 20 h 164"/>
                  <a:gd name="T14" fmla="*/ 3 w 28"/>
                  <a:gd name="T15" fmla="*/ 44 h 164"/>
                  <a:gd name="T16" fmla="*/ 9 w 28"/>
                  <a:gd name="T17" fmla="*/ 90 h 164"/>
                  <a:gd name="T18" fmla="*/ 18 w 28"/>
                  <a:gd name="T19" fmla="*/ 154 h 164"/>
                  <a:gd name="T20" fmla="*/ 18 w 28"/>
                  <a:gd name="T21" fmla="*/ 154 h 164"/>
                  <a:gd name="T22" fmla="*/ 17 w 28"/>
                  <a:gd name="T23" fmla="*/ 155 h 164"/>
                  <a:gd name="T24" fmla="*/ 18 w 28"/>
                  <a:gd name="T25" fmla="*/ 160 h 164"/>
                  <a:gd name="T26" fmla="*/ 19 w 28"/>
                  <a:gd name="T27" fmla="*/ 161 h 164"/>
                  <a:gd name="T28" fmla="*/ 21 w 28"/>
                  <a:gd name="T29" fmla="*/ 162 h 164"/>
                  <a:gd name="T30" fmla="*/ 23 w 28"/>
                  <a:gd name="T31" fmla="*/ 164 h 164"/>
                  <a:gd name="T32" fmla="*/ 28 w 28"/>
                  <a:gd name="T33" fmla="*/ 164 h 164"/>
                  <a:gd name="T34" fmla="*/ 13 w 28"/>
                  <a:gd name="T35" fmla="*/ 58 h 164"/>
                  <a:gd name="T36" fmla="*/ 19 w 28"/>
                  <a:gd name="T37" fmla="*/ 44 h 164"/>
                  <a:gd name="T38" fmla="*/ 21 w 28"/>
                  <a:gd name="T39" fmla="*/ 0 h 164"/>
                  <a:gd name="T40" fmla="*/ 21 w 28"/>
                  <a:gd name="T4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64">
                    <a:moveTo>
                      <a:pt x="21" y="0"/>
                    </a:moveTo>
                    <a:lnTo>
                      <a:pt x="21" y="0"/>
                    </a:lnTo>
                    <a:lnTo>
                      <a:pt x="11" y="7"/>
                    </a:lnTo>
                    <a:lnTo>
                      <a:pt x="5" y="13"/>
                    </a:lnTo>
                    <a:lnTo>
                      <a:pt x="2" y="17"/>
                    </a:lnTo>
                    <a:lnTo>
                      <a:pt x="0" y="20"/>
                    </a:lnTo>
                    <a:lnTo>
                      <a:pt x="0" y="20"/>
                    </a:lnTo>
                    <a:lnTo>
                      <a:pt x="3" y="44"/>
                    </a:lnTo>
                    <a:lnTo>
                      <a:pt x="9" y="90"/>
                    </a:lnTo>
                    <a:lnTo>
                      <a:pt x="18" y="154"/>
                    </a:lnTo>
                    <a:lnTo>
                      <a:pt x="18" y="154"/>
                    </a:lnTo>
                    <a:lnTo>
                      <a:pt x="17" y="155"/>
                    </a:lnTo>
                    <a:lnTo>
                      <a:pt x="18" y="160"/>
                    </a:lnTo>
                    <a:lnTo>
                      <a:pt x="19" y="161"/>
                    </a:lnTo>
                    <a:lnTo>
                      <a:pt x="21" y="162"/>
                    </a:lnTo>
                    <a:lnTo>
                      <a:pt x="23" y="164"/>
                    </a:lnTo>
                    <a:lnTo>
                      <a:pt x="28" y="164"/>
                    </a:lnTo>
                    <a:lnTo>
                      <a:pt x="13" y="58"/>
                    </a:lnTo>
                    <a:lnTo>
                      <a:pt x="19" y="44"/>
                    </a:lnTo>
                    <a:lnTo>
                      <a:pt x="21" y="0"/>
                    </a:ln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2" name="组合 207"/>
            <p:cNvGrpSpPr/>
            <p:nvPr/>
          </p:nvGrpSpPr>
          <p:grpSpPr>
            <a:xfrm>
              <a:off x="6362700" y="4324425"/>
              <a:ext cx="796925" cy="612776"/>
              <a:chOff x="3019426" y="4346575"/>
              <a:chExt cx="796925" cy="612776"/>
            </a:xfrm>
            <a:solidFill>
              <a:schemeClr val="accent4"/>
            </a:solidFill>
          </p:grpSpPr>
          <p:sp>
            <p:nvSpPr>
              <p:cNvPr id="116" name="Freeform 110"/>
              <p:cNvSpPr>
                <a:spLocks/>
              </p:cNvSpPr>
              <p:nvPr/>
            </p:nvSpPr>
            <p:spPr bwMode="auto">
              <a:xfrm>
                <a:off x="3040063" y="4346575"/>
                <a:ext cx="776288" cy="347663"/>
              </a:xfrm>
              <a:custGeom>
                <a:avLst/>
                <a:gdLst>
                  <a:gd name="T0" fmla="*/ 247 w 489"/>
                  <a:gd name="T1" fmla="*/ 219 h 219"/>
                  <a:gd name="T2" fmla="*/ 489 w 489"/>
                  <a:gd name="T3" fmla="*/ 110 h 219"/>
                  <a:gd name="T4" fmla="*/ 240 w 489"/>
                  <a:gd name="T5" fmla="*/ 0 h 219"/>
                  <a:gd name="T6" fmla="*/ 0 w 489"/>
                  <a:gd name="T7" fmla="*/ 107 h 219"/>
                  <a:gd name="T8" fmla="*/ 247 w 489"/>
                  <a:gd name="T9" fmla="*/ 219 h 219"/>
                </a:gdLst>
                <a:ahLst/>
                <a:cxnLst>
                  <a:cxn ang="0">
                    <a:pos x="T0" y="T1"/>
                  </a:cxn>
                  <a:cxn ang="0">
                    <a:pos x="T2" y="T3"/>
                  </a:cxn>
                  <a:cxn ang="0">
                    <a:pos x="T4" y="T5"/>
                  </a:cxn>
                  <a:cxn ang="0">
                    <a:pos x="T6" y="T7"/>
                  </a:cxn>
                  <a:cxn ang="0">
                    <a:pos x="T8" y="T9"/>
                  </a:cxn>
                </a:cxnLst>
                <a:rect l="0" t="0" r="r" b="b"/>
                <a:pathLst>
                  <a:path w="489" h="219">
                    <a:moveTo>
                      <a:pt x="247" y="219"/>
                    </a:moveTo>
                    <a:lnTo>
                      <a:pt x="489" y="110"/>
                    </a:lnTo>
                    <a:lnTo>
                      <a:pt x="240" y="0"/>
                    </a:lnTo>
                    <a:lnTo>
                      <a:pt x="0" y="107"/>
                    </a:lnTo>
                    <a:lnTo>
                      <a:pt x="247"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Rectangle 111"/>
              <p:cNvSpPr>
                <a:spLocks noChangeArrowheads="1"/>
              </p:cNvSpPr>
              <p:nvPr/>
            </p:nvSpPr>
            <p:spPr bwMode="auto">
              <a:xfrm>
                <a:off x="3049588" y="4510088"/>
                <a:ext cx="22225" cy="255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112"/>
              <p:cNvSpPr>
                <a:spLocks/>
              </p:cNvSpPr>
              <p:nvPr/>
            </p:nvSpPr>
            <p:spPr bwMode="auto">
              <a:xfrm>
                <a:off x="3022601" y="4735513"/>
                <a:ext cx="76200" cy="77788"/>
              </a:xfrm>
              <a:custGeom>
                <a:avLst/>
                <a:gdLst>
                  <a:gd name="T0" fmla="*/ 0 w 48"/>
                  <a:gd name="T1" fmla="*/ 24 h 49"/>
                  <a:gd name="T2" fmla="*/ 0 w 48"/>
                  <a:gd name="T3" fmla="*/ 24 h 49"/>
                  <a:gd name="T4" fmla="*/ 0 w 48"/>
                  <a:gd name="T5" fmla="*/ 20 h 49"/>
                  <a:gd name="T6" fmla="*/ 2 w 48"/>
                  <a:gd name="T7" fmla="*/ 15 h 49"/>
                  <a:gd name="T8" fmla="*/ 4 w 48"/>
                  <a:gd name="T9" fmla="*/ 11 h 49"/>
                  <a:gd name="T10" fmla="*/ 7 w 48"/>
                  <a:gd name="T11" fmla="*/ 8 h 49"/>
                  <a:gd name="T12" fmla="*/ 11 w 48"/>
                  <a:gd name="T13" fmla="*/ 4 h 49"/>
                  <a:gd name="T14" fmla="*/ 15 w 48"/>
                  <a:gd name="T15" fmla="*/ 3 h 49"/>
                  <a:gd name="T16" fmla="*/ 19 w 48"/>
                  <a:gd name="T17" fmla="*/ 1 h 49"/>
                  <a:gd name="T18" fmla="*/ 25 w 48"/>
                  <a:gd name="T19" fmla="*/ 0 h 49"/>
                  <a:gd name="T20" fmla="*/ 25 w 48"/>
                  <a:gd name="T21" fmla="*/ 0 h 49"/>
                  <a:gd name="T22" fmla="*/ 29 w 48"/>
                  <a:gd name="T23" fmla="*/ 1 h 49"/>
                  <a:gd name="T24" fmla="*/ 34 w 48"/>
                  <a:gd name="T25" fmla="*/ 3 h 49"/>
                  <a:gd name="T26" fmla="*/ 38 w 48"/>
                  <a:gd name="T27" fmla="*/ 4 h 49"/>
                  <a:gd name="T28" fmla="*/ 41 w 48"/>
                  <a:gd name="T29" fmla="*/ 8 h 49"/>
                  <a:gd name="T30" fmla="*/ 44 w 48"/>
                  <a:gd name="T31" fmla="*/ 11 h 49"/>
                  <a:gd name="T32" fmla="*/ 46 w 48"/>
                  <a:gd name="T33" fmla="*/ 15 h 49"/>
                  <a:gd name="T34" fmla="*/ 48 w 48"/>
                  <a:gd name="T35" fmla="*/ 20 h 49"/>
                  <a:gd name="T36" fmla="*/ 48 w 48"/>
                  <a:gd name="T37" fmla="*/ 24 h 49"/>
                  <a:gd name="T38" fmla="*/ 48 w 48"/>
                  <a:gd name="T39" fmla="*/ 24 h 49"/>
                  <a:gd name="T40" fmla="*/ 48 w 48"/>
                  <a:gd name="T41" fmla="*/ 30 h 49"/>
                  <a:gd name="T42" fmla="*/ 46 w 48"/>
                  <a:gd name="T43" fmla="*/ 34 h 49"/>
                  <a:gd name="T44" fmla="*/ 44 w 48"/>
                  <a:gd name="T45" fmla="*/ 38 h 49"/>
                  <a:gd name="T46" fmla="*/ 41 w 48"/>
                  <a:gd name="T47" fmla="*/ 42 h 49"/>
                  <a:gd name="T48" fmla="*/ 38 w 48"/>
                  <a:gd name="T49" fmla="*/ 45 h 49"/>
                  <a:gd name="T50" fmla="*/ 34 w 48"/>
                  <a:gd name="T51" fmla="*/ 47 h 49"/>
                  <a:gd name="T52" fmla="*/ 29 w 48"/>
                  <a:gd name="T53" fmla="*/ 49 h 49"/>
                  <a:gd name="T54" fmla="*/ 25 w 48"/>
                  <a:gd name="T55" fmla="*/ 49 h 49"/>
                  <a:gd name="T56" fmla="*/ 25 w 48"/>
                  <a:gd name="T57" fmla="*/ 49 h 49"/>
                  <a:gd name="T58" fmla="*/ 19 w 48"/>
                  <a:gd name="T59" fmla="*/ 49 h 49"/>
                  <a:gd name="T60" fmla="*/ 15 w 48"/>
                  <a:gd name="T61" fmla="*/ 47 h 49"/>
                  <a:gd name="T62" fmla="*/ 11 w 48"/>
                  <a:gd name="T63" fmla="*/ 45 h 49"/>
                  <a:gd name="T64" fmla="*/ 7 w 48"/>
                  <a:gd name="T65" fmla="*/ 42 h 49"/>
                  <a:gd name="T66" fmla="*/ 4 w 48"/>
                  <a:gd name="T67" fmla="*/ 38 h 49"/>
                  <a:gd name="T68" fmla="*/ 2 w 48"/>
                  <a:gd name="T69" fmla="*/ 34 h 49"/>
                  <a:gd name="T70" fmla="*/ 0 w 48"/>
                  <a:gd name="T71" fmla="*/ 30 h 49"/>
                  <a:gd name="T72" fmla="*/ 0 w 48"/>
                  <a:gd name="T73" fmla="*/ 24 h 49"/>
                  <a:gd name="T74" fmla="*/ 0 w 48"/>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9">
                    <a:moveTo>
                      <a:pt x="0" y="24"/>
                    </a:moveTo>
                    <a:lnTo>
                      <a:pt x="0" y="24"/>
                    </a:lnTo>
                    <a:lnTo>
                      <a:pt x="0" y="20"/>
                    </a:lnTo>
                    <a:lnTo>
                      <a:pt x="2" y="15"/>
                    </a:lnTo>
                    <a:lnTo>
                      <a:pt x="4" y="11"/>
                    </a:lnTo>
                    <a:lnTo>
                      <a:pt x="7" y="8"/>
                    </a:lnTo>
                    <a:lnTo>
                      <a:pt x="11" y="4"/>
                    </a:lnTo>
                    <a:lnTo>
                      <a:pt x="15" y="3"/>
                    </a:lnTo>
                    <a:lnTo>
                      <a:pt x="19" y="1"/>
                    </a:lnTo>
                    <a:lnTo>
                      <a:pt x="25" y="0"/>
                    </a:lnTo>
                    <a:lnTo>
                      <a:pt x="25" y="0"/>
                    </a:lnTo>
                    <a:lnTo>
                      <a:pt x="29" y="1"/>
                    </a:lnTo>
                    <a:lnTo>
                      <a:pt x="34" y="3"/>
                    </a:lnTo>
                    <a:lnTo>
                      <a:pt x="38" y="4"/>
                    </a:lnTo>
                    <a:lnTo>
                      <a:pt x="41" y="8"/>
                    </a:lnTo>
                    <a:lnTo>
                      <a:pt x="44" y="11"/>
                    </a:lnTo>
                    <a:lnTo>
                      <a:pt x="46" y="15"/>
                    </a:lnTo>
                    <a:lnTo>
                      <a:pt x="48" y="20"/>
                    </a:lnTo>
                    <a:lnTo>
                      <a:pt x="48" y="24"/>
                    </a:lnTo>
                    <a:lnTo>
                      <a:pt x="48" y="24"/>
                    </a:lnTo>
                    <a:lnTo>
                      <a:pt x="48" y="30"/>
                    </a:lnTo>
                    <a:lnTo>
                      <a:pt x="46" y="34"/>
                    </a:lnTo>
                    <a:lnTo>
                      <a:pt x="44" y="38"/>
                    </a:lnTo>
                    <a:lnTo>
                      <a:pt x="41" y="42"/>
                    </a:lnTo>
                    <a:lnTo>
                      <a:pt x="38" y="45"/>
                    </a:lnTo>
                    <a:lnTo>
                      <a:pt x="34" y="47"/>
                    </a:lnTo>
                    <a:lnTo>
                      <a:pt x="29" y="49"/>
                    </a:lnTo>
                    <a:lnTo>
                      <a:pt x="25" y="49"/>
                    </a:lnTo>
                    <a:lnTo>
                      <a:pt x="25" y="49"/>
                    </a:lnTo>
                    <a:lnTo>
                      <a:pt x="19" y="49"/>
                    </a:lnTo>
                    <a:lnTo>
                      <a:pt x="15" y="47"/>
                    </a:lnTo>
                    <a:lnTo>
                      <a:pt x="11" y="45"/>
                    </a:lnTo>
                    <a:lnTo>
                      <a:pt x="7" y="42"/>
                    </a:lnTo>
                    <a:lnTo>
                      <a:pt x="4" y="38"/>
                    </a:lnTo>
                    <a:lnTo>
                      <a:pt x="2" y="34"/>
                    </a:lnTo>
                    <a:lnTo>
                      <a:pt x="0" y="30"/>
                    </a:lnTo>
                    <a:lnTo>
                      <a:pt x="0" y="24"/>
                    </a:lnTo>
                    <a:lnTo>
                      <a:pt x="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113"/>
              <p:cNvSpPr>
                <a:spLocks/>
              </p:cNvSpPr>
              <p:nvPr/>
            </p:nvSpPr>
            <p:spPr bwMode="auto">
              <a:xfrm>
                <a:off x="3052763" y="4778375"/>
                <a:ext cx="46038" cy="169863"/>
              </a:xfrm>
              <a:custGeom>
                <a:avLst/>
                <a:gdLst>
                  <a:gd name="T0" fmla="*/ 17 w 29"/>
                  <a:gd name="T1" fmla="*/ 5 h 107"/>
                  <a:gd name="T2" fmla="*/ 17 w 29"/>
                  <a:gd name="T3" fmla="*/ 5 h 107"/>
                  <a:gd name="T4" fmla="*/ 19 w 29"/>
                  <a:gd name="T5" fmla="*/ 12 h 107"/>
                  <a:gd name="T6" fmla="*/ 22 w 29"/>
                  <a:gd name="T7" fmla="*/ 22 h 107"/>
                  <a:gd name="T8" fmla="*/ 25 w 29"/>
                  <a:gd name="T9" fmla="*/ 33 h 107"/>
                  <a:gd name="T10" fmla="*/ 27 w 29"/>
                  <a:gd name="T11" fmla="*/ 47 h 107"/>
                  <a:gd name="T12" fmla="*/ 29 w 29"/>
                  <a:gd name="T13" fmla="*/ 65 h 107"/>
                  <a:gd name="T14" fmla="*/ 29 w 29"/>
                  <a:gd name="T15" fmla="*/ 84 h 107"/>
                  <a:gd name="T16" fmla="*/ 27 w 29"/>
                  <a:gd name="T17" fmla="*/ 107 h 107"/>
                  <a:gd name="T18" fmla="*/ 0 w 29"/>
                  <a:gd name="T19" fmla="*/ 107 h 107"/>
                  <a:gd name="T20" fmla="*/ 0 w 29"/>
                  <a:gd name="T21" fmla="*/ 0 h 107"/>
                  <a:gd name="T22" fmla="*/ 0 w 29"/>
                  <a:gd name="T23" fmla="*/ 0 h 107"/>
                  <a:gd name="T24" fmla="*/ 8 w 29"/>
                  <a:gd name="T25" fmla="*/ 4 h 107"/>
                  <a:gd name="T26" fmla="*/ 14 w 29"/>
                  <a:gd name="T27" fmla="*/ 5 h 107"/>
                  <a:gd name="T28" fmla="*/ 15 w 29"/>
                  <a:gd name="T29" fmla="*/ 5 h 107"/>
                  <a:gd name="T30" fmla="*/ 17 w 29"/>
                  <a:gd name="T31" fmla="*/ 5 h 107"/>
                  <a:gd name="T32" fmla="*/ 17 w 29"/>
                  <a:gd name="T33"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07">
                    <a:moveTo>
                      <a:pt x="17" y="5"/>
                    </a:moveTo>
                    <a:lnTo>
                      <a:pt x="17" y="5"/>
                    </a:lnTo>
                    <a:lnTo>
                      <a:pt x="19" y="12"/>
                    </a:lnTo>
                    <a:lnTo>
                      <a:pt x="22" y="22"/>
                    </a:lnTo>
                    <a:lnTo>
                      <a:pt x="25" y="33"/>
                    </a:lnTo>
                    <a:lnTo>
                      <a:pt x="27" y="47"/>
                    </a:lnTo>
                    <a:lnTo>
                      <a:pt x="29" y="65"/>
                    </a:lnTo>
                    <a:lnTo>
                      <a:pt x="29" y="84"/>
                    </a:lnTo>
                    <a:lnTo>
                      <a:pt x="27" y="107"/>
                    </a:lnTo>
                    <a:lnTo>
                      <a:pt x="0" y="107"/>
                    </a:lnTo>
                    <a:lnTo>
                      <a:pt x="0" y="0"/>
                    </a:lnTo>
                    <a:lnTo>
                      <a:pt x="0" y="0"/>
                    </a:lnTo>
                    <a:lnTo>
                      <a:pt x="8" y="4"/>
                    </a:lnTo>
                    <a:lnTo>
                      <a:pt x="14" y="5"/>
                    </a:lnTo>
                    <a:lnTo>
                      <a:pt x="15" y="5"/>
                    </a:lnTo>
                    <a:lnTo>
                      <a:pt x="17" y="5"/>
                    </a:lnTo>
                    <a:lnTo>
                      <a:pt x="17"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114"/>
              <p:cNvSpPr>
                <a:spLocks/>
              </p:cNvSpPr>
              <p:nvPr/>
            </p:nvSpPr>
            <p:spPr bwMode="auto">
              <a:xfrm>
                <a:off x="3019426" y="4778375"/>
                <a:ext cx="46038" cy="169863"/>
              </a:xfrm>
              <a:custGeom>
                <a:avLst/>
                <a:gdLst>
                  <a:gd name="T0" fmla="*/ 13 w 29"/>
                  <a:gd name="T1" fmla="*/ 5 h 107"/>
                  <a:gd name="T2" fmla="*/ 13 w 29"/>
                  <a:gd name="T3" fmla="*/ 5 h 107"/>
                  <a:gd name="T4" fmla="*/ 10 w 29"/>
                  <a:gd name="T5" fmla="*/ 12 h 107"/>
                  <a:gd name="T6" fmla="*/ 4 w 29"/>
                  <a:gd name="T7" fmla="*/ 33 h 107"/>
                  <a:gd name="T8" fmla="*/ 2 w 29"/>
                  <a:gd name="T9" fmla="*/ 47 h 107"/>
                  <a:gd name="T10" fmla="*/ 0 w 29"/>
                  <a:gd name="T11" fmla="*/ 65 h 107"/>
                  <a:gd name="T12" fmla="*/ 0 w 29"/>
                  <a:gd name="T13" fmla="*/ 84 h 107"/>
                  <a:gd name="T14" fmla="*/ 1 w 29"/>
                  <a:gd name="T15" fmla="*/ 107 h 107"/>
                  <a:gd name="T16" fmla="*/ 29 w 29"/>
                  <a:gd name="T17" fmla="*/ 107 h 107"/>
                  <a:gd name="T18" fmla="*/ 29 w 29"/>
                  <a:gd name="T19" fmla="*/ 0 h 107"/>
                  <a:gd name="T20" fmla="*/ 29 w 29"/>
                  <a:gd name="T21" fmla="*/ 0 h 107"/>
                  <a:gd name="T22" fmla="*/ 21 w 29"/>
                  <a:gd name="T23" fmla="*/ 4 h 107"/>
                  <a:gd name="T24" fmla="*/ 16 w 29"/>
                  <a:gd name="T25" fmla="*/ 5 h 107"/>
                  <a:gd name="T26" fmla="*/ 13 w 29"/>
                  <a:gd name="T27" fmla="*/ 5 h 107"/>
                  <a:gd name="T28" fmla="*/ 13 w 29"/>
                  <a:gd name="T29" fmla="*/ 5 h 107"/>
                  <a:gd name="T30" fmla="*/ 13 w 29"/>
                  <a:gd name="T31"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07">
                    <a:moveTo>
                      <a:pt x="13" y="5"/>
                    </a:moveTo>
                    <a:lnTo>
                      <a:pt x="13" y="5"/>
                    </a:lnTo>
                    <a:lnTo>
                      <a:pt x="10" y="12"/>
                    </a:lnTo>
                    <a:lnTo>
                      <a:pt x="4" y="33"/>
                    </a:lnTo>
                    <a:lnTo>
                      <a:pt x="2" y="47"/>
                    </a:lnTo>
                    <a:lnTo>
                      <a:pt x="0" y="65"/>
                    </a:lnTo>
                    <a:lnTo>
                      <a:pt x="0" y="84"/>
                    </a:lnTo>
                    <a:lnTo>
                      <a:pt x="1" y="107"/>
                    </a:lnTo>
                    <a:lnTo>
                      <a:pt x="29" y="107"/>
                    </a:lnTo>
                    <a:lnTo>
                      <a:pt x="29" y="0"/>
                    </a:lnTo>
                    <a:lnTo>
                      <a:pt x="29" y="0"/>
                    </a:lnTo>
                    <a:lnTo>
                      <a:pt x="21" y="4"/>
                    </a:lnTo>
                    <a:lnTo>
                      <a:pt x="16" y="5"/>
                    </a:lnTo>
                    <a:lnTo>
                      <a:pt x="13" y="5"/>
                    </a:lnTo>
                    <a:lnTo>
                      <a:pt x="13" y="5"/>
                    </a:lnTo>
                    <a:lnTo>
                      <a:pt x="13"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115"/>
              <p:cNvSpPr>
                <a:spLocks/>
              </p:cNvSpPr>
              <p:nvPr/>
            </p:nvSpPr>
            <p:spPr bwMode="auto">
              <a:xfrm>
                <a:off x="3211513" y="4624388"/>
                <a:ext cx="449263" cy="334963"/>
              </a:xfrm>
              <a:custGeom>
                <a:avLst/>
                <a:gdLst>
                  <a:gd name="T0" fmla="*/ 0 w 283"/>
                  <a:gd name="T1" fmla="*/ 0 h 211"/>
                  <a:gd name="T2" fmla="*/ 0 w 283"/>
                  <a:gd name="T3" fmla="*/ 0 h 211"/>
                  <a:gd name="T4" fmla="*/ 63 w 283"/>
                  <a:gd name="T5" fmla="*/ 29 h 211"/>
                  <a:gd name="T6" fmla="*/ 143 w 283"/>
                  <a:gd name="T7" fmla="*/ 67 h 211"/>
                  <a:gd name="T8" fmla="*/ 143 w 283"/>
                  <a:gd name="T9" fmla="*/ 67 h 211"/>
                  <a:gd name="T10" fmla="*/ 221 w 283"/>
                  <a:gd name="T11" fmla="*/ 29 h 211"/>
                  <a:gd name="T12" fmla="*/ 283 w 283"/>
                  <a:gd name="T13" fmla="*/ 0 h 211"/>
                  <a:gd name="T14" fmla="*/ 283 w 283"/>
                  <a:gd name="T15" fmla="*/ 163 h 211"/>
                  <a:gd name="T16" fmla="*/ 283 w 283"/>
                  <a:gd name="T17" fmla="*/ 163 h 211"/>
                  <a:gd name="T18" fmla="*/ 277 w 283"/>
                  <a:gd name="T19" fmla="*/ 170 h 211"/>
                  <a:gd name="T20" fmla="*/ 267 w 283"/>
                  <a:gd name="T21" fmla="*/ 177 h 211"/>
                  <a:gd name="T22" fmla="*/ 259 w 283"/>
                  <a:gd name="T23" fmla="*/ 182 h 211"/>
                  <a:gd name="T24" fmla="*/ 250 w 283"/>
                  <a:gd name="T25" fmla="*/ 188 h 211"/>
                  <a:gd name="T26" fmla="*/ 229 w 283"/>
                  <a:gd name="T27" fmla="*/ 196 h 211"/>
                  <a:gd name="T28" fmla="*/ 209 w 283"/>
                  <a:gd name="T29" fmla="*/ 201 h 211"/>
                  <a:gd name="T30" fmla="*/ 190 w 283"/>
                  <a:gd name="T31" fmla="*/ 205 h 211"/>
                  <a:gd name="T32" fmla="*/ 172 w 283"/>
                  <a:gd name="T33" fmla="*/ 208 h 211"/>
                  <a:gd name="T34" fmla="*/ 147 w 283"/>
                  <a:gd name="T35" fmla="*/ 211 h 211"/>
                  <a:gd name="T36" fmla="*/ 147 w 283"/>
                  <a:gd name="T37" fmla="*/ 211 h 211"/>
                  <a:gd name="T38" fmla="*/ 147 w 283"/>
                  <a:gd name="T39" fmla="*/ 211 h 211"/>
                  <a:gd name="T40" fmla="*/ 143 w 283"/>
                  <a:gd name="T41" fmla="*/ 211 h 211"/>
                  <a:gd name="T42" fmla="*/ 143 w 283"/>
                  <a:gd name="T43" fmla="*/ 211 h 211"/>
                  <a:gd name="T44" fmla="*/ 139 w 283"/>
                  <a:gd name="T45" fmla="*/ 211 h 211"/>
                  <a:gd name="T46" fmla="*/ 139 w 283"/>
                  <a:gd name="T47" fmla="*/ 211 h 211"/>
                  <a:gd name="T48" fmla="*/ 139 w 283"/>
                  <a:gd name="T49" fmla="*/ 211 h 211"/>
                  <a:gd name="T50" fmla="*/ 113 w 283"/>
                  <a:gd name="T51" fmla="*/ 208 h 211"/>
                  <a:gd name="T52" fmla="*/ 94 w 283"/>
                  <a:gd name="T53" fmla="*/ 205 h 211"/>
                  <a:gd name="T54" fmla="*/ 75 w 283"/>
                  <a:gd name="T55" fmla="*/ 201 h 211"/>
                  <a:gd name="T56" fmla="*/ 55 w 283"/>
                  <a:gd name="T57" fmla="*/ 196 h 211"/>
                  <a:gd name="T58" fmla="*/ 36 w 283"/>
                  <a:gd name="T59" fmla="*/ 188 h 211"/>
                  <a:gd name="T60" fmla="*/ 26 w 283"/>
                  <a:gd name="T61" fmla="*/ 182 h 211"/>
                  <a:gd name="T62" fmla="*/ 17 w 283"/>
                  <a:gd name="T63" fmla="*/ 177 h 211"/>
                  <a:gd name="T64" fmla="*/ 9 w 283"/>
                  <a:gd name="T65" fmla="*/ 170 h 211"/>
                  <a:gd name="T66" fmla="*/ 0 w 283"/>
                  <a:gd name="T67" fmla="*/ 163 h 211"/>
                  <a:gd name="T68" fmla="*/ 0 w 283"/>
                  <a:gd name="T6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3" h="211">
                    <a:moveTo>
                      <a:pt x="0" y="0"/>
                    </a:moveTo>
                    <a:lnTo>
                      <a:pt x="0" y="0"/>
                    </a:lnTo>
                    <a:lnTo>
                      <a:pt x="63" y="29"/>
                    </a:lnTo>
                    <a:lnTo>
                      <a:pt x="143" y="67"/>
                    </a:lnTo>
                    <a:lnTo>
                      <a:pt x="143" y="67"/>
                    </a:lnTo>
                    <a:lnTo>
                      <a:pt x="221" y="29"/>
                    </a:lnTo>
                    <a:lnTo>
                      <a:pt x="283" y="0"/>
                    </a:lnTo>
                    <a:lnTo>
                      <a:pt x="283" y="163"/>
                    </a:lnTo>
                    <a:lnTo>
                      <a:pt x="283" y="163"/>
                    </a:lnTo>
                    <a:lnTo>
                      <a:pt x="277" y="170"/>
                    </a:lnTo>
                    <a:lnTo>
                      <a:pt x="267" y="177"/>
                    </a:lnTo>
                    <a:lnTo>
                      <a:pt x="259" y="182"/>
                    </a:lnTo>
                    <a:lnTo>
                      <a:pt x="250" y="188"/>
                    </a:lnTo>
                    <a:lnTo>
                      <a:pt x="229" y="196"/>
                    </a:lnTo>
                    <a:lnTo>
                      <a:pt x="209" y="201"/>
                    </a:lnTo>
                    <a:lnTo>
                      <a:pt x="190" y="205"/>
                    </a:lnTo>
                    <a:lnTo>
                      <a:pt x="172" y="208"/>
                    </a:lnTo>
                    <a:lnTo>
                      <a:pt x="147" y="211"/>
                    </a:lnTo>
                    <a:lnTo>
                      <a:pt x="147" y="211"/>
                    </a:lnTo>
                    <a:lnTo>
                      <a:pt x="147" y="211"/>
                    </a:lnTo>
                    <a:lnTo>
                      <a:pt x="143" y="211"/>
                    </a:lnTo>
                    <a:lnTo>
                      <a:pt x="143" y="211"/>
                    </a:lnTo>
                    <a:lnTo>
                      <a:pt x="139" y="211"/>
                    </a:lnTo>
                    <a:lnTo>
                      <a:pt x="139" y="211"/>
                    </a:lnTo>
                    <a:lnTo>
                      <a:pt x="139" y="211"/>
                    </a:lnTo>
                    <a:lnTo>
                      <a:pt x="113" y="208"/>
                    </a:lnTo>
                    <a:lnTo>
                      <a:pt x="94" y="205"/>
                    </a:lnTo>
                    <a:lnTo>
                      <a:pt x="75" y="201"/>
                    </a:lnTo>
                    <a:lnTo>
                      <a:pt x="55" y="196"/>
                    </a:lnTo>
                    <a:lnTo>
                      <a:pt x="36" y="188"/>
                    </a:lnTo>
                    <a:lnTo>
                      <a:pt x="26" y="182"/>
                    </a:lnTo>
                    <a:lnTo>
                      <a:pt x="17" y="177"/>
                    </a:lnTo>
                    <a:lnTo>
                      <a:pt x="9" y="170"/>
                    </a:lnTo>
                    <a:lnTo>
                      <a:pt x="0" y="16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3" name="Freeform 116"/>
            <p:cNvSpPr>
              <a:spLocks noEditPoints="1"/>
            </p:cNvSpPr>
            <p:nvPr/>
          </p:nvSpPr>
          <p:spPr bwMode="auto">
            <a:xfrm>
              <a:off x="7373937" y="2197175"/>
              <a:ext cx="392113" cy="492125"/>
            </a:xfrm>
            <a:custGeom>
              <a:avLst/>
              <a:gdLst>
                <a:gd name="T0" fmla="*/ 82 w 247"/>
                <a:gd name="T1" fmla="*/ 150 h 310"/>
                <a:gd name="T2" fmla="*/ 87 w 247"/>
                <a:gd name="T3" fmla="*/ 132 h 310"/>
                <a:gd name="T4" fmla="*/ 87 w 247"/>
                <a:gd name="T5" fmla="*/ 59 h 310"/>
                <a:gd name="T6" fmla="*/ 79 w 247"/>
                <a:gd name="T7" fmla="*/ 50 h 310"/>
                <a:gd name="T8" fmla="*/ 80 w 247"/>
                <a:gd name="T9" fmla="*/ 17 h 310"/>
                <a:gd name="T10" fmla="*/ 80 w 247"/>
                <a:gd name="T11" fmla="*/ 13 h 310"/>
                <a:gd name="T12" fmla="*/ 92 w 247"/>
                <a:gd name="T13" fmla="*/ 5 h 310"/>
                <a:gd name="T14" fmla="*/ 125 w 247"/>
                <a:gd name="T15" fmla="*/ 0 h 310"/>
                <a:gd name="T16" fmla="*/ 162 w 247"/>
                <a:gd name="T17" fmla="*/ 6 h 310"/>
                <a:gd name="T18" fmla="*/ 168 w 247"/>
                <a:gd name="T19" fmla="*/ 16 h 310"/>
                <a:gd name="T20" fmla="*/ 170 w 247"/>
                <a:gd name="T21" fmla="*/ 17 h 310"/>
                <a:gd name="T22" fmla="*/ 168 w 247"/>
                <a:gd name="T23" fmla="*/ 50 h 310"/>
                <a:gd name="T24" fmla="*/ 162 w 247"/>
                <a:gd name="T25" fmla="*/ 58 h 310"/>
                <a:gd name="T26" fmla="*/ 156 w 247"/>
                <a:gd name="T27" fmla="*/ 132 h 310"/>
                <a:gd name="T28" fmla="*/ 157 w 247"/>
                <a:gd name="T29" fmla="*/ 140 h 310"/>
                <a:gd name="T30" fmla="*/ 166 w 247"/>
                <a:gd name="T31" fmla="*/ 150 h 310"/>
                <a:gd name="T32" fmla="*/ 190 w 247"/>
                <a:gd name="T33" fmla="*/ 171 h 310"/>
                <a:gd name="T34" fmla="*/ 231 w 247"/>
                <a:gd name="T35" fmla="*/ 222 h 310"/>
                <a:gd name="T36" fmla="*/ 246 w 247"/>
                <a:gd name="T37" fmla="*/ 253 h 310"/>
                <a:gd name="T38" fmla="*/ 243 w 247"/>
                <a:gd name="T39" fmla="*/ 278 h 310"/>
                <a:gd name="T40" fmla="*/ 236 w 247"/>
                <a:gd name="T41" fmla="*/ 285 h 310"/>
                <a:gd name="T42" fmla="*/ 187 w 247"/>
                <a:gd name="T43" fmla="*/ 304 h 310"/>
                <a:gd name="T44" fmla="*/ 141 w 247"/>
                <a:gd name="T45" fmla="*/ 310 h 310"/>
                <a:gd name="T46" fmla="*/ 113 w 247"/>
                <a:gd name="T47" fmla="*/ 310 h 310"/>
                <a:gd name="T48" fmla="*/ 51 w 247"/>
                <a:gd name="T49" fmla="*/ 303 h 310"/>
                <a:gd name="T50" fmla="*/ 63 w 247"/>
                <a:gd name="T51" fmla="*/ 285 h 310"/>
                <a:gd name="T52" fmla="*/ 83 w 247"/>
                <a:gd name="T53" fmla="*/ 287 h 310"/>
                <a:gd name="T54" fmla="*/ 61 w 247"/>
                <a:gd name="T55" fmla="*/ 280 h 310"/>
                <a:gd name="T56" fmla="*/ 51 w 247"/>
                <a:gd name="T57" fmla="*/ 211 h 310"/>
                <a:gd name="T58" fmla="*/ 76 w 247"/>
                <a:gd name="T59" fmla="*/ 180 h 310"/>
                <a:gd name="T60" fmla="*/ 51 w 247"/>
                <a:gd name="T61" fmla="*/ 203 h 310"/>
                <a:gd name="T62" fmla="*/ 68 w 247"/>
                <a:gd name="T63" fmla="*/ 159 h 310"/>
                <a:gd name="T64" fmla="*/ 51 w 247"/>
                <a:gd name="T65" fmla="*/ 303 h 310"/>
                <a:gd name="T66" fmla="*/ 30 w 247"/>
                <a:gd name="T67" fmla="*/ 296 h 310"/>
                <a:gd name="T68" fmla="*/ 11 w 247"/>
                <a:gd name="T69" fmla="*/ 285 h 310"/>
                <a:gd name="T70" fmla="*/ 2 w 247"/>
                <a:gd name="T71" fmla="*/ 270 h 310"/>
                <a:gd name="T72" fmla="*/ 3 w 247"/>
                <a:gd name="T73" fmla="*/ 251 h 310"/>
                <a:gd name="T74" fmla="*/ 27 w 247"/>
                <a:gd name="T75" fmla="*/ 205 h 310"/>
                <a:gd name="T76" fmla="*/ 51 w 247"/>
                <a:gd name="T77" fmla="*/ 203 h 310"/>
                <a:gd name="T78" fmla="*/ 27 w 247"/>
                <a:gd name="T79" fmla="*/ 228 h 310"/>
                <a:gd name="T80" fmla="*/ 18 w 247"/>
                <a:gd name="T81" fmla="*/ 249 h 310"/>
                <a:gd name="T82" fmla="*/ 18 w 247"/>
                <a:gd name="T83" fmla="*/ 261 h 310"/>
                <a:gd name="T84" fmla="*/ 27 w 247"/>
                <a:gd name="T85" fmla="*/ 273 h 310"/>
                <a:gd name="T86" fmla="*/ 51 w 247"/>
                <a:gd name="T87" fmla="*/ 303 h 310"/>
                <a:gd name="T88" fmla="*/ 51 w 247"/>
                <a:gd name="T89" fmla="*/ 211 h 310"/>
                <a:gd name="T90" fmla="*/ 34 w 247"/>
                <a:gd name="T91" fmla="*/ 243 h 310"/>
                <a:gd name="T92" fmla="*/ 36 w 247"/>
                <a:gd name="T93" fmla="*/ 259 h 310"/>
                <a:gd name="T94" fmla="*/ 51 w 247"/>
                <a:gd name="T95" fmla="*/ 274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10">
                  <a:moveTo>
                    <a:pt x="80" y="150"/>
                  </a:moveTo>
                  <a:lnTo>
                    <a:pt x="80" y="150"/>
                  </a:lnTo>
                  <a:lnTo>
                    <a:pt x="82" y="150"/>
                  </a:lnTo>
                  <a:lnTo>
                    <a:pt x="84" y="146"/>
                  </a:lnTo>
                  <a:lnTo>
                    <a:pt x="86" y="140"/>
                  </a:lnTo>
                  <a:lnTo>
                    <a:pt x="87" y="132"/>
                  </a:lnTo>
                  <a:lnTo>
                    <a:pt x="87" y="132"/>
                  </a:lnTo>
                  <a:lnTo>
                    <a:pt x="87" y="59"/>
                  </a:lnTo>
                  <a:lnTo>
                    <a:pt x="87" y="59"/>
                  </a:lnTo>
                  <a:lnTo>
                    <a:pt x="82" y="55"/>
                  </a:lnTo>
                  <a:lnTo>
                    <a:pt x="80" y="50"/>
                  </a:lnTo>
                  <a:lnTo>
                    <a:pt x="79" y="50"/>
                  </a:lnTo>
                  <a:lnTo>
                    <a:pt x="79" y="17"/>
                  </a:lnTo>
                  <a:lnTo>
                    <a:pt x="80" y="17"/>
                  </a:lnTo>
                  <a:lnTo>
                    <a:pt x="80" y="17"/>
                  </a:lnTo>
                  <a:lnTo>
                    <a:pt x="80" y="16"/>
                  </a:lnTo>
                  <a:lnTo>
                    <a:pt x="80" y="16"/>
                  </a:lnTo>
                  <a:lnTo>
                    <a:pt x="80" y="13"/>
                  </a:lnTo>
                  <a:lnTo>
                    <a:pt x="83" y="10"/>
                  </a:lnTo>
                  <a:lnTo>
                    <a:pt x="87" y="6"/>
                  </a:lnTo>
                  <a:lnTo>
                    <a:pt x="92" y="5"/>
                  </a:lnTo>
                  <a:lnTo>
                    <a:pt x="107" y="1"/>
                  </a:lnTo>
                  <a:lnTo>
                    <a:pt x="125" y="0"/>
                  </a:lnTo>
                  <a:lnTo>
                    <a:pt x="125" y="0"/>
                  </a:lnTo>
                  <a:lnTo>
                    <a:pt x="141" y="1"/>
                  </a:lnTo>
                  <a:lnTo>
                    <a:pt x="156" y="5"/>
                  </a:lnTo>
                  <a:lnTo>
                    <a:pt x="162" y="6"/>
                  </a:lnTo>
                  <a:lnTo>
                    <a:pt x="166" y="10"/>
                  </a:lnTo>
                  <a:lnTo>
                    <a:pt x="168" y="13"/>
                  </a:lnTo>
                  <a:lnTo>
                    <a:pt x="168" y="16"/>
                  </a:lnTo>
                  <a:lnTo>
                    <a:pt x="168" y="16"/>
                  </a:lnTo>
                  <a:lnTo>
                    <a:pt x="168" y="17"/>
                  </a:lnTo>
                  <a:lnTo>
                    <a:pt x="170" y="17"/>
                  </a:lnTo>
                  <a:lnTo>
                    <a:pt x="170" y="50"/>
                  </a:lnTo>
                  <a:lnTo>
                    <a:pt x="168" y="50"/>
                  </a:lnTo>
                  <a:lnTo>
                    <a:pt x="168" y="50"/>
                  </a:lnTo>
                  <a:lnTo>
                    <a:pt x="168" y="52"/>
                  </a:lnTo>
                  <a:lnTo>
                    <a:pt x="166" y="55"/>
                  </a:lnTo>
                  <a:lnTo>
                    <a:pt x="162" y="58"/>
                  </a:lnTo>
                  <a:lnTo>
                    <a:pt x="156" y="59"/>
                  </a:lnTo>
                  <a:lnTo>
                    <a:pt x="156" y="59"/>
                  </a:lnTo>
                  <a:lnTo>
                    <a:pt x="156" y="132"/>
                  </a:lnTo>
                  <a:lnTo>
                    <a:pt x="156" y="132"/>
                  </a:lnTo>
                  <a:lnTo>
                    <a:pt x="156" y="136"/>
                  </a:lnTo>
                  <a:lnTo>
                    <a:pt x="157" y="140"/>
                  </a:lnTo>
                  <a:lnTo>
                    <a:pt x="160" y="146"/>
                  </a:lnTo>
                  <a:lnTo>
                    <a:pt x="164" y="150"/>
                  </a:lnTo>
                  <a:lnTo>
                    <a:pt x="166" y="150"/>
                  </a:lnTo>
                  <a:lnTo>
                    <a:pt x="166" y="150"/>
                  </a:lnTo>
                  <a:lnTo>
                    <a:pt x="175" y="158"/>
                  </a:lnTo>
                  <a:lnTo>
                    <a:pt x="190" y="171"/>
                  </a:lnTo>
                  <a:lnTo>
                    <a:pt x="206" y="189"/>
                  </a:lnTo>
                  <a:lnTo>
                    <a:pt x="222" y="211"/>
                  </a:lnTo>
                  <a:lnTo>
                    <a:pt x="231" y="222"/>
                  </a:lnTo>
                  <a:lnTo>
                    <a:pt x="236" y="232"/>
                  </a:lnTo>
                  <a:lnTo>
                    <a:pt x="241" y="243"/>
                  </a:lnTo>
                  <a:lnTo>
                    <a:pt x="246" y="253"/>
                  </a:lnTo>
                  <a:lnTo>
                    <a:pt x="247" y="262"/>
                  </a:lnTo>
                  <a:lnTo>
                    <a:pt x="246" y="272"/>
                  </a:lnTo>
                  <a:lnTo>
                    <a:pt x="243" y="278"/>
                  </a:lnTo>
                  <a:lnTo>
                    <a:pt x="240" y="282"/>
                  </a:lnTo>
                  <a:lnTo>
                    <a:pt x="236" y="285"/>
                  </a:lnTo>
                  <a:lnTo>
                    <a:pt x="236" y="285"/>
                  </a:lnTo>
                  <a:lnTo>
                    <a:pt x="221" y="293"/>
                  </a:lnTo>
                  <a:lnTo>
                    <a:pt x="205" y="300"/>
                  </a:lnTo>
                  <a:lnTo>
                    <a:pt x="187" y="304"/>
                  </a:lnTo>
                  <a:lnTo>
                    <a:pt x="171" y="307"/>
                  </a:lnTo>
                  <a:lnTo>
                    <a:pt x="155" y="310"/>
                  </a:lnTo>
                  <a:lnTo>
                    <a:pt x="141" y="310"/>
                  </a:lnTo>
                  <a:lnTo>
                    <a:pt x="124" y="310"/>
                  </a:lnTo>
                  <a:lnTo>
                    <a:pt x="124" y="310"/>
                  </a:lnTo>
                  <a:lnTo>
                    <a:pt x="113" y="310"/>
                  </a:lnTo>
                  <a:lnTo>
                    <a:pt x="95" y="310"/>
                  </a:lnTo>
                  <a:lnTo>
                    <a:pt x="74" y="307"/>
                  </a:lnTo>
                  <a:lnTo>
                    <a:pt x="51" y="303"/>
                  </a:lnTo>
                  <a:lnTo>
                    <a:pt x="51" y="282"/>
                  </a:lnTo>
                  <a:lnTo>
                    <a:pt x="51" y="282"/>
                  </a:lnTo>
                  <a:lnTo>
                    <a:pt x="63" y="285"/>
                  </a:lnTo>
                  <a:lnTo>
                    <a:pt x="72" y="287"/>
                  </a:lnTo>
                  <a:lnTo>
                    <a:pt x="83" y="287"/>
                  </a:lnTo>
                  <a:lnTo>
                    <a:pt x="83" y="287"/>
                  </a:lnTo>
                  <a:lnTo>
                    <a:pt x="83" y="287"/>
                  </a:lnTo>
                  <a:lnTo>
                    <a:pt x="72" y="284"/>
                  </a:lnTo>
                  <a:lnTo>
                    <a:pt x="61" y="280"/>
                  </a:lnTo>
                  <a:lnTo>
                    <a:pt x="51" y="274"/>
                  </a:lnTo>
                  <a:lnTo>
                    <a:pt x="51" y="211"/>
                  </a:lnTo>
                  <a:lnTo>
                    <a:pt x="51" y="211"/>
                  </a:lnTo>
                  <a:lnTo>
                    <a:pt x="60" y="199"/>
                  </a:lnTo>
                  <a:lnTo>
                    <a:pt x="68" y="189"/>
                  </a:lnTo>
                  <a:lnTo>
                    <a:pt x="76" y="180"/>
                  </a:lnTo>
                  <a:lnTo>
                    <a:pt x="76" y="180"/>
                  </a:lnTo>
                  <a:lnTo>
                    <a:pt x="68" y="186"/>
                  </a:lnTo>
                  <a:lnTo>
                    <a:pt x="51" y="203"/>
                  </a:lnTo>
                  <a:lnTo>
                    <a:pt x="51" y="178"/>
                  </a:lnTo>
                  <a:lnTo>
                    <a:pt x="51" y="178"/>
                  </a:lnTo>
                  <a:lnTo>
                    <a:pt x="68" y="159"/>
                  </a:lnTo>
                  <a:lnTo>
                    <a:pt x="80" y="150"/>
                  </a:lnTo>
                  <a:lnTo>
                    <a:pt x="80" y="150"/>
                  </a:lnTo>
                  <a:close/>
                  <a:moveTo>
                    <a:pt x="51" y="303"/>
                  </a:moveTo>
                  <a:lnTo>
                    <a:pt x="51" y="303"/>
                  </a:lnTo>
                  <a:lnTo>
                    <a:pt x="40" y="299"/>
                  </a:lnTo>
                  <a:lnTo>
                    <a:pt x="30" y="296"/>
                  </a:lnTo>
                  <a:lnTo>
                    <a:pt x="21" y="291"/>
                  </a:lnTo>
                  <a:lnTo>
                    <a:pt x="11" y="285"/>
                  </a:lnTo>
                  <a:lnTo>
                    <a:pt x="11" y="285"/>
                  </a:lnTo>
                  <a:lnTo>
                    <a:pt x="6" y="281"/>
                  </a:lnTo>
                  <a:lnTo>
                    <a:pt x="3" y="276"/>
                  </a:lnTo>
                  <a:lnTo>
                    <a:pt x="2" y="270"/>
                  </a:lnTo>
                  <a:lnTo>
                    <a:pt x="0" y="265"/>
                  </a:lnTo>
                  <a:lnTo>
                    <a:pt x="0" y="258"/>
                  </a:lnTo>
                  <a:lnTo>
                    <a:pt x="3" y="251"/>
                  </a:lnTo>
                  <a:lnTo>
                    <a:pt x="9" y="236"/>
                  </a:lnTo>
                  <a:lnTo>
                    <a:pt x="17" y="222"/>
                  </a:lnTo>
                  <a:lnTo>
                    <a:pt x="27" y="205"/>
                  </a:lnTo>
                  <a:lnTo>
                    <a:pt x="38" y="192"/>
                  </a:lnTo>
                  <a:lnTo>
                    <a:pt x="51" y="178"/>
                  </a:lnTo>
                  <a:lnTo>
                    <a:pt x="51" y="203"/>
                  </a:lnTo>
                  <a:lnTo>
                    <a:pt x="51" y="203"/>
                  </a:lnTo>
                  <a:lnTo>
                    <a:pt x="38" y="215"/>
                  </a:lnTo>
                  <a:lnTo>
                    <a:pt x="27" y="228"/>
                  </a:lnTo>
                  <a:lnTo>
                    <a:pt x="23" y="235"/>
                  </a:lnTo>
                  <a:lnTo>
                    <a:pt x="21" y="242"/>
                  </a:lnTo>
                  <a:lnTo>
                    <a:pt x="18" y="249"/>
                  </a:lnTo>
                  <a:lnTo>
                    <a:pt x="18" y="255"/>
                  </a:lnTo>
                  <a:lnTo>
                    <a:pt x="18" y="255"/>
                  </a:lnTo>
                  <a:lnTo>
                    <a:pt x="18" y="261"/>
                  </a:lnTo>
                  <a:lnTo>
                    <a:pt x="21" y="266"/>
                  </a:lnTo>
                  <a:lnTo>
                    <a:pt x="23" y="270"/>
                  </a:lnTo>
                  <a:lnTo>
                    <a:pt x="27" y="273"/>
                  </a:lnTo>
                  <a:lnTo>
                    <a:pt x="38" y="278"/>
                  </a:lnTo>
                  <a:lnTo>
                    <a:pt x="51" y="282"/>
                  </a:lnTo>
                  <a:lnTo>
                    <a:pt x="51" y="303"/>
                  </a:lnTo>
                  <a:lnTo>
                    <a:pt x="51" y="303"/>
                  </a:lnTo>
                  <a:close/>
                  <a:moveTo>
                    <a:pt x="51" y="211"/>
                  </a:moveTo>
                  <a:lnTo>
                    <a:pt x="51" y="211"/>
                  </a:lnTo>
                  <a:lnTo>
                    <a:pt x="44" y="222"/>
                  </a:lnTo>
                  <a:lnTo>
                    <a:pt x="38" y="232"/>
                  </a:lnTo>
                  <a:lnTo>
                    <a:pt x="34" y="243"/>
                  </a:lnTo>
                  <a:lnTo>
                    <a:pt x="33" y="253"/>
                  </a:lnTo>
                  <a:lnTo>
                    <a:pt x="33" y="253"/>
                  </a:lnTo>
                  <a:lnTo>
                    <a:pt x="36" y="259"/>
                  </a:lnTo>
                  <a:lnTo>
                    <a:pt x="38" y="265"/>
                  </a:lnTo>
                  <a:lnTo>
                    <a:pt x="44" y="270"/>
                  </a:lnTo>
                  <a:lnTo>
                    <a:pt x="51" y="274"/>
                  </a:lnTo>
                  <a:lnTo>
                    <a:pt x="51" y="211"/>
                  </a:ln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24" name="组合 204"/>
            <p:cNvGrpSpPr/>
            <p:nvPr/>
          </p:nvGrpSpPr>
          <p:grpSpPr>
            <a:xfrm>
              <a:off x="4545012" y="2030488"/>
              <a:ext cx="404813" cy="611188"/>
              <a:chOff x="1201738" y="2052638"/>
              <a:chExt cx="404813" cy="611188"/>
            </a:xfrm>
            <a:solidFill>
              <a:schemeClr val="accent3"/>
            </a:solidFill>
          </p:grpSpPr>
          <p:sp>
            <p:nvSpPr>
              <p:cNvPr id="112" name="Freeform 117"/>
              <p:cNvSpPr>
                <a:spLocks/>
              </p:cNvSpPr>
              <p:nvPr/>
            </p:nvSpPr>
            <p:spPr bwMode="auto">
              <a:xfrm>
                <a:off x="1325563" y="2101850"/>
                <a:ext cx="139700" cy="139700"/>
              </a:xfrm>
              <a:custGeom>
                <a:avLst/>
                <a:gdLst>
                  <a:gd name="T0" fmla="*/ 88 w 88"/>
                  <a:gd name="T1" fmla="*/ 44 h 88"/>
                  <a:gd name="T2" fmla="*/ 88 w 88"/>
                  <a:gd name="T3" fmla="*/ 44 h 88"/>
                  <a:gd name="T4" fmla="*/ 86 w 88"/>
                  <a:gd name="T5" fmla="*/ 36 h 88"/>
                  <a:gd name="T6" fmla="*/ 83 w 88"/>
                  <a:gd name="T7" fmla="*/ 27 h 88"/>
                  <a:gd name="T8" fmla="*/ 79 w 88"/>
                  <a:gd name="T9" fmla="*/ 19 h 88"/>
                  <a:gd name="T10" fmla="*/ 74 w 88"/>
                  <a:gd name="T11" fmla="*/ 13 h 88"/>
                  <a:gd name="T12" fmla="*/ 67 w 88"/>
                  <a:gd name="T13" fmla="*/ 7 h 88"/>
                  <a:gd name="T14" fmla="*/ 60 w 88"/>
                  <a:gd name="T15" fmla="*/ 3 h 88"/>
                  <a:gd name="T16" fmla="*/ 52 w 88"/>
                  <a:gd name="T17" fmla="*/ 0 h 88"/>
                  <a:gd name="T18" fmla="*/ 43 w 88"/>
                  <a:gd name="T19" fmla="*/ 0 h 88"/>
                  <a:gd name="T20" fmla="*/ 43 w 88"/>
                  <a:gd name="T21" fmla="*/ 0 h 88"/>
                  <a:gd name="T22" fmla="*/ 35 w 88"/>
                  <a:gd name="T23" fmla="*/ 0 h 88"/>
                  <a:gd name="T24" fmla="*/ 27 w 88"/>
                  <a:gd name="T25" fmla="*/ 3 h 88"/>
                  <a:gd name="T26" fmla="*/ 18 w 88"/>
                  <a:gd name="T27" fmla="*/ 7 h 88"/>
                  <a:gd name="T28" fmla="*/ 12 w 88"/>
                  <a:gd name="T29" fmla="*/ 13 h 88"/>
                  <a:gd name="T30" fmla="*/ 6 w 88"/>
                  <a:gd name="T31" fmla="*/ 19 h 88"/>
                  <a:gd name="T32" fmla="*/ 2 w 88"/>
                  <a:gd name="T33" fmla="*/ 27 h 88"/>
                  <a:gd name="T34" fmla="*/ 0 w 88"/>
                  <a:gd name="T35" fmla="*/ 36 h 88"/>
                  <a:gd name="T36" fmla="*/ 0 w 88"/>
                  <a:gd name="T37" fmla="*/ 44 h 88"/>
                  <a:gd name="T38" fmla="*/ 0 w 88"/>
                  <a:gd name="T39" fmla="*/ 44 h 88"/>
                  <a:gd name="T40" fmla="*/ 0 w 88"/>
                  <a:gd name="T41" fmla="*/ 53 h 88"/>
                  <a:gd name="T42" fmla="*/ 2 w 88"/>
                  <a:gd name="T43" fmla="*/ 61 h 88"/>
                  <a:gd name="T44" fmla="*/ 6 w 88"/>
                  <a:gd name="T45" fmla="*/ 68 h 88"/>
                  <a:gd name="T46" fmla="*/ 12 w 88"/>
                  <a:gd name="T47" fmla="*/ 75 h 88"/>
                  <a:gd name="T48" fmla="*/ 18 w 88"/>
                  <a:gd name="T49" fmla="*/ 80 h 88"/>
                  <a:gd name="T50" fmla="*/ 27 w 88"/>
                  <a:gd name="T51" fmla="*/ 84 h 88"/>
                  <a:gd name="T52" fmla="*/ 35 w 88"/>
                  <a:gd name="T53" fmla="*/ 87 h 88"/>
                  <a:gd name="T54" fmla="*/ 43 w 88"/>
                  <a:gd name="T55" fmla="*/ 88 h 88"/>
                  <a:gd name="T56" fmla="*/ 43 w 88"/>
                  <a:gd name="T57" fmla="*/ 88 h 88"/>
                  <a:gd name="T58" fmla="*/ 52 w 88"/>
                  <a:gd name="T59" fmla="*/ 87 h 88"/>
                  <a:gd name="T60" fmla="*/ 60 w 88"/>
                  <a:gd name="T61" fmla="*/ 84 h 88"/>
                  <a:gd name="T62" fmla="*/ 67 w 88"/>
                  <a:gd name="T63" fmla="*/ 80 h 88"/>
                  <a:gd name="T64" fmla="*/ 74 w 88"/>
                  <a:gd name="T65" fmla="*/ 75 h 88"/>
                  <a:gd name="T66" fmla="*/ 79 w 88"/>
                  <a:gd name="T67" fmla="*/ 68 h 88"/>
                  <a:gd name="T68" fmla="*/ 83 w 88"/>
                  <a:gd name="T69" fmla="*/ 61 h 88"/>
                  <a:gd name="T70" fmla="*/ 86 w 88"/>
                  <a:gd name="T71" fmla="*/ 53 h 88"/>
                  <a:gd name="T72" fmla="*/ 88 w 88"/>
                  <a:gd name="T73" fmla="*/ 44 h 88"/>
                  <a:gd name="T74" fmla="*/ 88 w 88"/>
                  <a:gd name="T75"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8">
                    <a:moveTo>
                      <a:pt x="88" y="44"/>
                    </a:moveTo>
                    <a:lnTo>
                      <a:pt x="88" y="44"/>
                    </a:lnTo>
                    <a:lnTo>
                      <a:pt x="86" y="36"/>
                    </a:lnTo>
                    <a:lnTo>
                      <a:pt x="83" y="27"/>
                    </a:lnTo>
                    <a:lnTo>
                      <a:pt x="79" y="19"/>
                    </a:lnTo>
                    <a:lnTo>
                      <a:pt x="74" y="13"/>
                    </a:lnTo>
                    <a:lnTo>
                      <a:pt x="67" y="7"/>
                    </a:lnTo>
                    <a:lnTo>
                      <a:pt x="60" y="3"/>
                    </a:lnTo>
                    <a:lnTo>
                      <a:pt x="52" y="0"/>
                    </a:lnTo>
                    <a:lnTo>
                      <a:pt x="43" y="0"/>
                    </a:lnTo>
                    <a:lnTo>
                      <a:pt x="43" y="0"/>
                    </a:lnTo>
                    <a:lnTo>
                      <a:pt x="35" y="0"/>
                    </a:lnTo>
                    <a:lnTo>
                      <a:pt x="27" y="3"/>
                    </a:lnTo>
                    <a:lnTo>
                      <a:pt x="18" y="7"/>
                    </a:lnTo>
                    <a:lnTo>
                      <a:pt x="12" y="13"/>
                    </a:lnTo>
                    <a:lnTo>
                      <a:pt x="6" y="19"/>
                    </a:lnTo>
                    <a:lnTo>
                      <a:pt x="2" y="27"/>
                    </a:lnTo>
                    <a:lnTo>
                      <a:pt x="0" y="36"/>
                    </a:lnTo>
                    <a:lnTo>
                      <a:pt x="0" y="44"/>
                    </a:lnTo>
                    <a:lnTo>
                      <a:pt x="0" y="44"/>
                    </a:lnTo>
                    <a:lnTo>
                      <a:pt x="0" y="53"/>
                    </a:lnTo>
                    <a:lnTo>
                      <a:pt x="2" y="61"/>
                    </a:lnTo>
                    <a:lnTo>
                      <a:pt x="6" y="68"/>
                    </a:lnTo>
                    <a:lnTo>
                      <a:pt x="12" y="75"/>
                    </a:lnTo>
                    <a:lnTo>
                      <a:pt x="18" y="80"/>
                    </a:lnTo>
                    <a:lnTo>
                      <a:pt x="27" y="84"/>
                    </a:lnTo>
                    <a:lnTo>
                      <a:pt x="35" y="87"/>
                    </a:lnTo>
                    <a:lnTo>
                      <a:pt x="43" y="88"/>
                    </a:lnTo>
                    <a:lnTo>
                      <a:pt x="43" y="88"/>
                    </a:lnTo>
                    <a:lnTo>
                      <a:pt x="52" y="87"/>
                    </a:lnTo>
                    <a:lnTo>
                      <a:pt x="60" y="84"/>
                    </a:lnTo>
                    <a:lnTo>
                      <a:pt x="67" y="80"/>
                    </a:lnTo>
                    <a:lnTo>
                      <a:pt x="74" y="75"/>
                    </a:lnTo>
                    <a:lnTo>
                      <a:pt x="79" y="68"/>
                    </a:lnTo>
                    <a:lnTo>
                      <a:pt x="83" y="61"/>
                    </a:lnTo>
                    <a:lnTo>
                      <a:pt x="86" y="53"/>
                    </a:lnTo>
                    <a:lnTo>
                      <a:pt x="88" y="44"/>
                    </a:lnTo>
                    <a:lnTo>
                      <a:pt x="88"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118"/>
              <p:cNvSpPr>
                <a:spLocks/>
              </p:cNvSpPr>
              <p:nvPr/>
            </p:nvSpPr>
            <p:spPr bwMode="auto">
              <a:xfrm>
                <a:off x="1201738" y="2205038"/>
                <a:ext cx="212725" cy="458788"/>
              </a:xfrm>
              <a:custGeom>
                <a:avLst/>
                <a:gdLst>
                  <a:gd name="T0" fmla="*/ 134 w 134"/>
                  <a:gd name="T1" fmla="*/ 7 h 289"/>
                  <a:gd name="T2" fmla="*/ 134 w 134"/>
                  <a:gd name="T3" fmla="*/ 7 h 289"/>
                  <a:gd name="T4" fmla="*/ 88 w 134"/>
                  <a:gd name="T5" fmla="*/ 129 h 289"/>
                  <a:gd name="T6" fmla="*/ 42 w 134"/>
                  <a:gd name="T7" fmla="*/ 248 h 289"/>
                  <a:gd name="T8" fmla="*/ 42 w 134"/>
                  <a:gd name="T9" fmla="*/ 248 h 289"/>
                  <a:gd name="T10" fmla="*/ 22 w 134"/>
                  <a:gd name="T11" fmla="*/ 268 h 289"/>
                  <a:gd name="T12" fmla="*/ 8 w 134"/>
                  <a:gd name="T13" fmla="*/ 282 h 289"/>
                  <a:gd name="T14" fmla="*/ 3 w 134"/>
                  <a:gd name="T15" fmla="*/ 286 h 289"/>
                  <a:gd name="T16" fmla="*/ 0 w 134"/>
                  <a:gd name="T17" fmla="*/ 289 h 289"/>
                  <a:gd name="T18" fmla="*/ 0 w 134"/>
                  <a:gd name="T19" fmla="*/ 289 h 289"/>
                  <a:gd name="T20" fmla="*/ 3 w 134"/>
                  <a:gd name="T21" fmla="*/ 275 h 289"/>
                  <a:gd name="T22" fmla="*/ 15 w 134"/>
                  <a:gd name="T23" fmla="*/ 243 h 289"/>
                  <a:gd name="T24" fmla="*/ 50 w 134"/>
                  <a:gd name="T25" fmla="*/ 144 h 289"/>
                  <a:gd name="T26" fmla="*/ 105 w 134"/>
                  <a:gd name="T27" fmla="*/ 0 h 289"/>
                  <a:gd name="T28" fmla="*/ 134 w 134"/>
                  <a:gd name="T29" fmla="*/ 7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 h="289">
                    <a:moveTo>
                      <a:pt x="134" y="7"/>
                    </a:moveTo>
                    <a:lnTo>
                      <a:pt x="134" y="7"/>
                    </a:lnTo>
                    <a:lnTo>
                      <a:pt x="88" y="129"/>
                    </a:lnTo>
                    <a:lnTo>
                      <a:pt x="42" y="248"/>
                    </a:lnTo>
                    <a:lnTo>
                      <a:pt x="42" y="248"/>
                    </a:lnTo>
                    <a:lnTo>
                      <a:pt x="22" y="268"/>
                    </a:lnTo>
                    <a:lnTo>
                      <a:pt x="8" y="282"/>
                    </a:lnTo>
                    <a:lnTo>
                      <a:pt x="3" y="286"/>
                    </a:lnTo>
                    <a:lnTo>
                      <a:pt x="0" y="289"/>
                    </a:lnTo>
                    <a:lnTo>
                      <a:pt x="0" y="289"/>
                    </a:lnTo>
                    <a:lnTo>
                      <a:pt x="3" y="275"/>
                    </a:lnTo>
                    <a:lnTo>
                      <a:pt x="15" y="243"/>
                    </a:lnTo>
                    <a:lnTo>
                      <a:pt x="50" y="144"/>
                    </a:lnTo>
                    <a:lnTo>
                      <a:pt x="105" y="0"/>
                    </a:lnTo>
                    <a:lnTo>
                      <a:pt x="13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119"/>
              <p:cNvSpPr>
                <a:spLocks/>
              </p:cNvSpPr>
              <p:nvPr/>
            </p:nvSpPr>
            <p:spPr bwMode="auto">
              <a:xfrm>
                <a:off x="1371601" y="2205038"/>
                <a:ext cx="234950" cy="449263"/>
              </a:xfrm>
              <a:custGeom>
                <a:avLst/>
                <a:gdLst>
                  <a:gd name="T0" fmla="*/ 2 w 148"/>
                  <a:gd name="T1" fmla="*/ 13 h 283"/>
                  <a:gd name="T2" fmla="*/ 109 w 148"/>
                  <a:gd name="T3" fmla="*/ 244 h 283"/>
                  <a:gd name="T4" fmla="*/ 148 w 148"/>
                  <a:gd name="T5" fmla="*/ 283 h 283"/>
                  <a:gd name="T6" fmla="*/ 137 w 148"/>
                  <a:gd name="T7" fmla="*/ 229 h 283"/>
                  <a:gd name="T8" fmla="*/ 33 w 148"/>
                  <a:gd name="T9" fmla="*/ 0 h 283"/>
                  <a:gd name="T10" fmla="*/ 0 w 148"/>
                  <a:gd name="T11" fmla="*/ 10 h 283"/>
                  <a:gd name="T12" fmla="*/ 2 w 148"/>
                  <a:gd name="T13" fmla="*/ 13 h 283"/>
                </a:gdLst>
                <a:ahLst/>
                <a:cxnLst>
                  <a:cxn ang="0">
                    <a:pos x="T0" y="T1"/>
                  </a:cxn>
                  <a:cxn ang="0">
                    <a:pos x="T2" y="T3"/>
                  </a:cxn>
                  <a:cxn ang="0">
                    <a:pos x="T4" y="T5"/>
                  </a:cxn>
                  <a:cxn ang="0">
                    <a:pos x="T6" y="T7"/>
                  </a:cxn>
                  <a:cxn ang="0">
                    <a:pos x="T8" y="T9"/>
                  </a:cxn>
                  <a:cxn ang="0">
                    <a:pos x="T10" y="T11"/>
                  </a:cxn>
                  <a:cxn ang="0">
                    <a:pos x="T12" y="T13"/>
                  </a:cxn>
                </a:cxnLst>
                <a:rect l="0" t="0" r="r" b="b"/>
                <a:pathLst>
                  <a:path w="148" h="283">
                    <a:moveTo>
                      <a:pt x="2" y="13"/>
                    </a:moveTo>
                    <a:lnTo>
                      <a:pt x="109" y="244"/>
                    </a:lnTo>
                    <a:lnTo>
                      <a:pt x="148" y="283"/>
                    </a:lnTo>
                    <a:lnTo>
                      <a:pt x="137" y="229"/>
                    </a:lnTo>
                    <a:lnTo>
                      <a:pt x="33" y="0"/>
                    </a:lnTo>
                    <a:lnTo>
                      <a:pt x="0" y="10"/>
                    </a:lnTo>
                    <a:lnTo>
                      <a:pt x="2"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120"/>
              <p:cNvSpPr>
                <a:spLocks/>
              </p:cNvSpPr>
              <p:nvPr/>
            </p:nvSpPr>
            <p:spPr bwMode="auto">
              <a:xfrm>
                <a:off x="1376363" y="2052638"/>
                <a:ext cx="25400" cy="77788"/>
              </a:xfrm>
              <a:custGeom>
                <a:avLst/>
                <a:gdLst>
                  <a:gd name="T0" fmla="*/ 0 w 16"/>
                  <a:gd name="T1" fmla="*/ 41 h 49"/>
                  <a:gd name="T2" fmla="*/ 0 w 16"/>
                  <a:gd name="T3" fmla="*/ 41 h 49"/>
                  <a:gd name="T4" fmla="*/ 0 w 16"/>
                  <a:gd name="T5" fmla="*/ 44 h 49"/>
                  <a:gd name="T6" fmla="*/ 3 w 16"/>
                  <a:gd name="T7" fmla="*/ 46 h 49"/>
                  <a:gd name="T8" fmla="*/ 4 w 16"/>
                  <a:gd name="T9" fmla="*/ 48 h 49"/>
                  <a:gd name="T10" fmla="*/ 8 w 16"/>
                  <a:gd name="T11" fmla="*/ 49 h 49"/>
                  <a:gd name="T12" fmla="*/ 8 w 16"/>
                  <a:gd name="T13" fmla="*/ 49 h 49"/>
                  <a:gd name="T14" fmla="*/ 11 w 16"/>
                  <a:gd name="T15" fmla="*/ 48 h 49"/>
                  <a:gd name="T16" fmla="*/ 14 w 16"/>
                  <a:gd name="T17" fmla="*/ 46 h 49"/>
                  <a:gd name="T18" fmla="*/ 15 w 16"/>
                  <a:gd name="T19" fmla="*/ 44 h 49"/>
                  <a:gd name="T20" fmla="*/ 16 w 16"/>
                  <a:gd name="T21" fmla="*/ 41 h 49"/>
                  <a:gd name="T22" fmla="*/ 16 w 16"/>
                  <a:gd name="T23" fmla="*/ 8 h 49"/>
                  <a:gd name="T24" fmla="*/ 16 w 16"/>
                  <a:gd name="T25" fmla="*/ 8 h 49"/>
                  <a:gd name="T26" fmla="*/ 15 w 16"/>
                  <a:gd name="T27" fmla="*/ 6 h 49"/>
                  <a:gd name="T28" fmla="*/ 14 w 16"/>
                  <a:gd name="T29" fmla="*/ 3 h 49"/>
                  <a:gd name="T30" fmla="*/ 11 w 16"/>
                  <a:gd name="T31" fmla="*/ 0 h 49"/>
                  <a:gd name="T32" fmla="*/ 8 w 16"/>
                  <a:gd name="T33" fmla="*/ 0 h 49"/>
                  <a:gd name="T34" fmla="*/ 8 w 16"/>
                  <a:gd name="T35" fmla="*/ 0 h 49"/>
                  <a:gd name="T36" fmla="*/ 4 w 16"/>
                  <a:gd name="T37" fmla="*/ 0 h 49"/>
                  <a:gd name="T38" fmla="*/ 3 w 16"/>
                  <a:gd name="T39" fmla="*/ 3 h 49"/>
                  <a:gd name="T40" fmla="*/ 0 w 16"/>
                  <a:gd name="T41" fmla="*/ 6 h 49"/>
                  <a:gd name="T42" fmla="*/ 0 w 16"/>
                  <a:gd name="T43" fmla="*/ 8 h 49"/>
                  <a:gd name="T44" fmla="*/ 0 w 16"/>
                  <a:gd name="T45" fmla="*/ 4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49">
                    <a:moveTo>
                      <a:pt x="0" y="41"/>
                    </a:moveTo>
                    <a:lnTo>
                      <a:pt x="0" y="41"/>
                    </a:lnTo>
                    <a:lnTo>
                      <a:pt x="0" y="44"/>
                    </a:lnTo>
                    <a:lnTo>
                      <a:pt x="3" y="46"/>
                    </a:lnTo>
                    <a:lnTo>
                      <a:pt x="4" y="48"/>
                    </a:lnTo>
                    <a:lnTo>
                      <a:pt x="8" y="49"/>
                    </a:lnTo>
                    <a:lnTo>
                      <a:pt x="8" y="49"/>
                    </a:lnTo>
                    <a:lnTo>
                      <a:pt x="11" y="48"/>
                    </a:lnTo>
                    <a:lnTo>
                      <a:pt x="14" y="46"/>
                    </a:lnTo>
                    <a:lnTo>
                      <a:pt x="15" y="44"/>
                    </a:lnTo>
                    <a:lnTo>
                      <a:pt x="16" y="41"/>
                    </a:lnTo>
                    <a:lnTo>
                      <a:pt x="16" y="8"/>
                    </a:lnTo>
                    <a:lnTo>
                      <a:pt x="16" y="8"/>
                    </a:lnTo>
                    <a:lnTo>
                      <a:pt x="15" y="6"/>
                    </a:lnTo>
                    <a:lnTo>
                      <a:pt x="14" y="3"/>
                    </a:lnTo>
                    <a:lnTo>
                      <a:pt x="11" y="0"/>
                    </a:lnTo>
                    <a:lnTo>
                      <a:pt x="8" y="0"/>
                    </a:lnTo>
                    <a:lnTo>
                      <a:pt x="8" y="0"/>
                    </a:lnTo>
                    <a:lnTo>
                      <a:pt x="4" y="0"/>
                    </a:lnTo>
                    <a:lnTo>
                      <a:pt x="3" y="3"/>
                    </a:lnTo>
                    <a:lnTo>
                      <a:pt x="0" y="6"/>
                    </a:lnTo>
                    <a:lnTo>
                      <a:pt x="0" y="8"/>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5" name="组合 201"/>
            <p:cNvGrpSpPr/>
            <p:nvPr/>
          </p:nvGrpSpPr>
          <p:grpSpPr>
            <a:xfrm>
              <a:off x="5454650" y="1690763"/>
              <a:ext cx="601663" cy="601663"/>
              <a:chOff x="2111376" y="1712913"/>
              <a:chExt cx="601663" cy="601663"/>
            </a:xfrm>
            <a:solidFill>
              <a:schemeClr val="accent3"/>
            </a:solidFill>
          </p:grpSpPr>
          <p:sp>
            <p:nvSpPr>
              <p:cNvPr id="107" name="Freeform 121"/>
              <p:cNvSpPr>
                <a:spLocks noEditPoints="1"/>
              </p:cNvSpPr>
              <p:nvPr/>
            </p:nvSpPr>
            <p:spPr bwMode="auto">
              <a:xfrm>
                <a:off x="2300288" y="1712913"/>
                <a:ext cx="223838" cy="601663"/>
              </a:xfrm>
              <a:custGeom>
                <a:avLst/>
                <a:gdLst>
                  <a:gd name="T0" fmla="*/ 71 w 141"/>
                  <a:gd name="T1" fmla="*/ 0 h 379"/>
                  <a:gd name="T2" fmla="*/ 84 w 141"/>
                  <a:gd name="T3" fmla="*/ 4 h 379"/>
                  <a:gd name="T4" fmla="*/ 98 w 141"/>
                  <a:gd name="T5" fmla="*/ 15 h 379"/>
                  <a:gd name="T6" fmla="*/ 110 w 141"/>
                  <a:gd name="T7" fmla="*/ 33 h 379"/>
                  <a:gd name="T8" fmla="*/ 119 w 141"/>
                  <a:gd name="T9" fmla="*/ 56 h 379"/>
                  <a:gd name="T10" fmla="*/ 136 w 141"/>
                  <a:gd name="T11" fmla="*/ 117 h 379"/>
                  <a:gd name="T12" fmla="*/ 141 w 141"/>
                  <a:gd name="T13" fmla="*/ 190 h 379"/>
                  <a:gd name="T14" fmla="*/ 140 w 141"/>
                  <a:gd name="T15" fmla="*/ 228 h 379"/>
                  <a:gd name="T16" fmla="*/ 129 w 141"/>
                  <a:gd name="T17" fmla="*/ 295 h 379"/>
                  <a:gd name="T18" fmla="*/ 115 w 141"/>
                  <a:gd name="T19" fmla="*/ 336 h 379"/>
                  <a:gd name="T20" fmla="*/ 105 w 141"/>
                  <a:gd name="T21" fmla="*/ 356 h 379"/>
                  <a:gd name="T22" fmla="*/ 91 w 141"/>
                  <a:gd name="T23" fmla="*/ 371 h 379"/>
                  <a:gd name="T24" fmla="*/ 77 w 141"/>
                  <a:gd name="T25" fmla="*/ 378 h 379"/>
                  <a:gd name="T26" fmla="*/ 71 w 141"/>
                  <a:gd name="T27" fmla="*/ 379 h 379"/>
                  <a:gd name="T28" fmla="*/ 71 w 141"/>
                  <a:gd name="T29" fmla="*/ 348 h 379"/>
                  <a:gd name="T30" fmla="*/ 71 w 141"/>
                  <a:gd name="T31" fmla="*/ 348 h 379"/>
                  <a:gd name="T32" fmla="*/ 83 w 141"/>
                  <a:gd name="T33" fmla="*/ 346 h 379"/>
                  <a:gd name="T34" fmla="*/ 94 w 141"/>
                  <a:gd name="T35" fmla="*/ 336 h 379"/>
                  <a:gd name="T36" fmla="*/ 103 w 141"/>
                  <a:gd name="T37" fmla="*/ 321 h 379"/>
                  <a:gd name="T38" fmla="*/ 119 w 141"/>
                  <a:gd name="T39" fmla="*/ 279 h 379"/>
                  <a:gd name="T40" fmla="*/ 128 w 141"/>
                  <a:gd name="T41" fmla="*/ 222 h 379"/>
                  <a:gd name="T42" fmla="*/ 129 w 141"/>
                  <a:gd name="T43" fmla="*/ 190 h 379"/>
                  <a:gd name="T44" fmla="*/ 125 w 141"/>
                  <a:gd name="T45" fmla="*/ 128 h 379"/>
                  <a:gd name="T46" fmla="*/ 113 w 141"/>
                  <a:gd name="T47" fmla="*/ 77 h 379"/>
                  <a:gd name="T48" fmla="*/ 99 w 141"/>
                  <a:gd name="T49" fmla="*/ 50 h 379"/>
                  <a:gd name="T50" fmla="*/ 88 w 141"/>
                  <a:gd name="T51" fmla="*/ 38 h 379"/>
                  <a:gd name="T52" fmla="*/ 76 w 141"/>
                  <a:gd name="T53" fmla="*/ 31 h 379"/>
                  <a:gd name="T54" fmla="*/ 71 w 141"/>
                  <a:gd name="T55" fmla="*/ 31 h 379"/>
                  <a:gd name="T56" fmla="*/ 71 w 141"/>
                  <a:gd name="T57" fmla="*/ 0 h 379"/>
                  <a:gd name="T58" fmla="*/ 71 w 141"/>
                  <a:gd name="T59" fmla="*/ 379 h 379"/>
                  <a:gd name="T60" fmla="*/ 57 w 141"/>
                  <a:gd name="T61" fmla="*/ 375 h 379"/>
                  <a:gd name="T62" fmla="*/ 44 w 141"/>
                  <a:gd name="T63" fmla="*/ 365 h 379"/>
                  <a:gd name="T64" fmla="*/ 31 w 141"/>
                  <a:gd name="T65" fmla="*/ 347 h 379"/>
                  <a:gd name="T66" fmla="*/ 22 w 141"/>
                  <a:gd name="T67" fmla="*/ 324 h 379"/>
                  <a:gd name="T68" fmla="*/ 7 w 141"/>
                  <a:gd name="T69" fmla="*/ 264 h 379"/>
                  <a:gd name="T70" fmla="*/ 0 w 141"/>
                  <a:gd name="T71" fmla="*/ 190 h 379"/>
                  <a:gd name="T72" fmla="*/ 3 w 141"/>
                  <a:gd name="T73" fmla="*/ 152 h 379"/>
                  <a:gd name="T74" fmla="*/ 12 w 141"/>
                  <a:gd name="T75" fmla="*/ 84 h 379"/>
                  <a:gd name="T76" fmla="*/ 26 w 141"/>
                  <a:gd name="T77" fmla="*/ 44 h 379"/>
                  <a:gd name="T78" fmla="*/ 37 w 141"/>
                  <a:gd name="T79" fmla="*/ 23 h 379"/>
                  <a:gd name="T80" fmla="*/ 50 w 141"/>
                  <a:gd name="T81" fmla="*/ 8 h 379"/>
                  <a:gd name="T82" fmla="*/ 64 w 141"/>
                  <a:gd name="T83" fmla="*/ 2 h 379"/>
                  <a:gd name="T84" fmla="*/ 71 w 141"/>
                  <a:gd name="T85" fmla="*/ 31 h 379"/>
                  <a:gd name="T86" fmla="*/ 65 w 141"/>
                  <a:gd name="T87" fmla="*/ 31 h 379"/>
                  <a:gd name="T88" fmla="*/ 53 w 141"/>
                  <a:gd name="T89" fmla="*/ 38 h 379"/>
                  <a:gd name="T90" fmla="*/ 42 w 141"/>
                  <a:gd name="T91" fmla="*/ 50 h 379"/>
                  <a:gd name="T92" fmla="*/ 29 w 141"/>
                  <a:gd name="T93" fmla="*/ 77 h 379"/>
                  <a:gd name="T94" fmla="*/ 17 w 141"/>
                  <a:gd name="T95" fmla="*/ 128 h 379"/>
                  <a:gd name="T96" fmla="*/ 12 w 141"/>
                  <a:gd name="T97" fmla="*/ 190 h 379"/>
                  <a:gd name="T98" fmla="*/ 14 w 141"/>
                  <a:gd name="T99" fmla="*/ 222 h 379"/>
                  <a:gd name="T100" fmla="*/ 22 w 141"/>
                  <a:gd name="T101" fmla="*/ 279 h 379"/>
                  <a:gd name="T102" fmla="*/ 38 w 141"/>
                  <a:gd name="T103" fmla="*/ 321 h 379"/>
                  <a:gd name="T104" fmla="*/ 48 w 141"/>
                  <a:gd name="T105" fmla="*/ 336 h 379"/>
                  <a:gd name="T106" fmla="*/ 59 w 141"/>
                  <a:gd name="T107" fmla="*/ 346 h 379"/>
                  <a:gd name="T108" fmla="*/ 71 w 141"/>
                  <a:gd name="T109" fmla="*/ 34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379">
                    <a:moveTo>
                      <a:pt x="71" y="0"/>
                    </a:moveTo>
                    <a:lnTo>
                      <a:pt x="71" y="0"/>
                    </a:lnTo>
                    <a:lnTo>
                      <a:pt x="77" y="2"/>
                    </a:lnTo>
                    <a:lnTo>
                      <a:pt x="84" y="4"/>
                    </a:lnTo>
                    <a:lnTo>
                      <a:pt x="91" y="8"/>
                    </a:lnTo>
                    <a:lnTo>
                      <a:pt x="98" y="15"/>
                    </a:lnTo>
                    <a:lnTo>
                      <a:pt x="105" y="23"/>
                    </a:lnTo>
                    <a:lnTo>
                      <a:pt x="110" y="33"/>
                    </a:lnTo>
                    <a:lnTo>
                      <a:pt x="115" y="44"/>
                    </a:lnTo>
                    <a:lnTo>
                      <a:pt x="119" y="56"/>
                    </a:lnTo>
                    <a:lnTo>
                      <a:pt x="129" y="84"/>
                    </a:lnTo>
                    <a:lnTo>
                      <a:pt x="136" y="117"/>
                    </a:lnTo>
                    <a:lnTo>
                      <a:pt x="140" y="152"/>
                    </a:lnTo>
                    <a:lnTo>
                      <a:pt x="141" y="190"/>
                    </a:lnTo>
                    <a:lnTo>
                      <a:pt x="141" y="190"/>
                    </a:lnTo>
                    <a:lnTo>
                      <a:pt x="140" y="228"/>
                    </a:lnTo>
                    <a:lnTo>
                      <a:pt x="136" y="264"/>
                    </a:lnTo>
                    <a:lnTo>
                      <a:pt x="129" y="295"/>
                    </a:lnTo>
                    <a:lnTo>
                      <a:pt x="119" y="324"/>
                    </a:lnTo>
                    <a:lnTo>
                      <a:pt x="115" y="336"/>
                    </a:lnTo>
                    <a:lnTo>
                      <a:pt x="110" y="347"/>
                    </a:lnTo>
                    <a:lnTo>
                      <a:pt x="105" y="356"/>
                    </a:lnTo>
                    <a:lnTo>
                      <a:pt x="98" y="365"/>
                    </a:lnTo>
                    <a:lnTo>
                      <a:pt x="91" y="371"/>
                    </a:lnTo>
                    <a:lnTo>
                      <a:pt x="84" y="375"/>
                    </a:lnTo>
                    <a:lnTo>
                      <a:pt x="77" y="378"/>
                    </a:lnTo>
                    <a:lnTo>
                      <a:pt x="71" y="379"/>
                    </a:lnTo>
                    <a:lnTo>
                      <a:pt x="71" y="379"/>
                    </a:lnTo>
                    <a:lnTo>
                      <a:pt x="71" y="348"/>
                    </a:lnTo>
                    <a:lnTo>
                      <a:pt x="71" y="348"/>
                    </a:lnTo>
                    <a:lnTo>
                      <a:pt x="71" y="348"/>
                    </a:lnTo>
                    <a:lnTo>
                      <a:pt x="71" y="348"/>
                    </a:lnTo>
                    <a:lnTo>
                      <a:pt x="76" y="348"/>
                    </a:lnTo>
                    <a:lnTo>
                      <a:pt x="83" y="346"/>
                    </a:lnTo>
                    <a:lnTo>
                      <a:pt x="88" y="342"/>
                    </a:lnTo>
                    <a:lnTo>
                      <a:pt x="94" y="336"/>
                    </a:lnTo>
                    <a:lnTo>
                      <a:pt x="99" y="329"/>
                    </a:lnTo>
                    <a:lnTo>
                      <a:pt x="103" y="321"/>
                    </a:lnTo>
                    <a:lnTo>
                      <a:pt x="113" y="302"/>
                    </a:lnTo>
                    <a:lnTo>
                      <a:pt x="119" y="279"/>
                    </a:lnTo>
                    <a:lnTo>
                      <a:pt x="125" y="252"/>
                    </a:lnTo>
                    <a:lnTo>
                      <a:pt x="128" y="222"/>
                    </a:lnTo>
                    <a:lnTo>
                      <a:pt x="129" y="190"/>
                    </a:lnTo>
                    <a:lnTo>
                      <a:pt x="129" y="190"/>
                    </a:lnTo>
                    <a:lnTo>
                      <a:pt x="128" y="157"/>
                    </a:lnTo>
                    <a:lnTo>
                      <a:pt x="125" y="128"/>
                    </a:lnTo>
                    <a:lnTo>
                      <a:pt x="119" y="102"/>
                    </a:lnTo>
                    <a:lnTo>
                      <a:pt x="113" y="77"/>
                    </a:lnTo>
                    <a:lnTo>
                      <a:pt x="103" y="59"/>
                    </a:lnTo>
                    <a:lnTo>
                      <a:pt x="99" y="50"/>
                    </a:lnTo>
                    <a:lnTo>
                      <a:pt x="94" y="44"/>
                    </a:lnTo>
                    <a:lnTo>
                      <a:pt x="88" y="38"/>
                    </a:lnTo>
                    <a:lnTo>
                      <a:pt x="83" y="34"/>
                    </a:lnTo>
                    <a:lnTo>
                      <a:pt x="76" y="31"/>
                    </a:lnTo>
                    <a:lnTo>
                      <a:pt x="71" y="31"/>
                    </a:lnTo>
                    <a:lnTo>
                      <a:pt x="71" y="31"/>
                    </a:lnTo>
                    <a:lnTo>
                      <a:pt x="71" y="0"/>
                    </a:lnTo>
                    <a:lnTo>
                      <a:pt x="71" y="0"/>
                    </a:lnTo>
                    <a:close/>
                    <a:moveTo>
                      <a:pt x="71" y="379"/>
                    </a:moveTo>
                    <a:lnTo>
                      <a:pt x="71" y="379"/>
                    </a:lnTo>
                    <a:lnTo>
                      <a:pt x="64" y="378"/>
                    </a:lnTo>
                    <a:lnTo>
                      <a:pt x="57" y="375"/>
                    </a:lnTo>
                    <a:lnTo>
                      <a:pt x="50" y="371"/>
                    </a:lnTo>
                    <a:lnTo>
                      <a:pt x="44" y="365"/>
                    </a:lnTo>
                    <a:lnTo>
                      <a:pt x="37" y="356"/>
                    </a:lnTo>
                    <a:lnTo>
                      <a:pt x="31" y="347"/>
                    </a:lnTo>
                    <a:lnTo>
                      <a:pt x="26" y="336"/>
                    </a:lnTo>
                    <a:lnTo>
                      <a:pt x="22" y="324"/>
                    </a:lnTo>
                    <a:lnTo>
                      <a:pt x="12" y="295"/>
                    </a:lnTo>
                    <a:lnTo>
                      <a:pt x="7" y="264"/>
                    </a:lnTo>
                    <a:lnTo>
                      <a:pt x="3" y="228"/>
                    </a:lnTo>
                    <a:lnTo>
                      <a:pt x="0" y="190"/>
                    </a:lnTo>
                    <a:lnTo>
                      <a:pt x="0" y="190"/>
                    </a:lnTo>
                    <a:lnTo>
                      <a:pt x="3" y="152"/>
                    </a:lnTo>
                    <a:lnTo>
                      <a:pt x="7" y="117"/>
                    </a:lnTo>
                    <a:lnTo>
                      <a:pt x="12" y="84"/>
                    </a:lnTo>
                    <a:lnTo>
                      <a:pt x="22" y="56"/>
                    </a:lnTo>
                    <a:lnTo>
                      <a:pt x="26" y="44"/>
                    </a:lnTo>
                    <a:lnTo>
                      <a:pt x="31" y="33"/>
                    </a:lnTo>
                    <a:lnTo>
                      <a:pt x="37" y="23"/>
                    </a:lnTo>
                    <a:lnTo>
                      <a:pt x="44" y="15"/>
                    </a:lnTo>
                    <a:lnTo>
                      <a:pt x="50" y="8"/>
                    </a:lnTo>
                    <a:lnTo>
                      <a:pt x="57" y="4"/>
                    </a:lnTo>
                    <a:lnTo>
                      <a:pt x="64" y="2"/>
                    </a:lnTo>
                    <a:lnTo>
                      <a:pt x="71" y="0"/>
                    </a:lnTo>
                    <a:lnTo>
                      <a:pt x="71" y="31"/>
                    </a:lnTo>
                    <a:lnTo>
                      <a:pt x="71" y="31"/>
                    </a:lnTo>
                    <a:lnTo>
                      <a:pt x="65" y="31"/>
                    </a:lnTo>
                    <a:lnTo>
                      <a:pt x="59" y="34"/>
                    </a:lnTo>
                    <a:lnTo>
                      <a:pt x="53" y="38"/>
                    </a:lnTo>
                    <a:lnTo>
                      <a:pt x="48" y="44"/>
                    </a:lnTo>
                    <a:lnTo>
                      <a:pt x="42" y="50"/>
                    </a:lnTo>
                    <a:lnTo>
                      <a:pt x="38" y="59"/>
                    </a:lnTo>
                    <a:lnTo>
                      <a:pt x="29" y="77"/>
                    </a:lnTo>
                    <a:lnTo>
                      <a:pt x="22" y="102"/>
                    </a:lnTo>
                    <a:lnTo>
                      <a:pt x="17" y="128"/>
                    </a:lnTo>
                    <a:lnTo>
                      <a:pt x="14" y="157"/>
                    </a:lnTo>
                    <a:lnTo>
                      <a:pt x="12" y="190"/>
                    </a:lnTo>
                    <a:lnTo>
                      <a:pt x="12" y="190"/>
                    </a:lnTo>
                    <a:lnTo>
                      <a:pt x="14" y="222"/>
                    </a:lnTo>
                    <a:lnTo>
                      <a:pt x="17" y="252"/>
                    </a:lnTo>
                    <a:lnTo>
                      <a:pt x="22" y="279"/>
                    </a:lnTo>
                    <a:lnTo>
                      <a:pt x="29" y="302"/>
                    </a:lnTo>
                    <a:lnTo>
                      <a:pt x="38" y="321"/>
                    </a:lnTo>
                    <a:lnTo>
                      <a:pt x="42" y="329"/>
                    </a:lnTo>
                    <a:lnTo>
                      <a:pt x="48" y="336"/>
                    </a:lnTo>
                    <a:lnTo>
                      <a:pt x="53" y="342"/>
                    </a:lnTo>
                    <a:lnTo>
                      <a:pt x="59" y="346"/>
                    </a:lnTo>
                    <a:lnTo>
                      <a:pt x="65" y="348"/>
                    </a:lnTo>
                    <a:lnTo>
                      <a:pt x="71" y="348"/>
                    </a:lnTo>
                    <a:lnTo>
                      <a:pt x="71" y="3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122"/>
              <p:cNvSpPr>
                <a:spLocks noEditPoints="1"/>
              </p:cNvSpPr>
              <p:nvPr/>
            </p:nvSpPr>
            <p:spPr bwMode="auto">
              <a:xfrm>
                <a:off x="2111376" y="1905000"/>
                <a:ext cx="601663" cy="220663"/>
              </a:xfrm>
              <a:custGeom>
                <a:avLst/>
                <a:gdLst>
                  <a:gd name="T0" fmla="*/ 190 w 379"/>
                  <a:gd name="T1" fmla="*/ 0 h 139"/>
                  <a:gd name="T2" fmla="*/ 228 w 379"/>
                  <a:gd name="T3" fmla="*/ 1 h 139"/>
                  <a:gd name="T4" fmla="*/ 295 w 379"/>
                  <a:gd name="T5" fmla="*/ 11 h 139"/>
                  <a:gd name="T6" fmla="*/ 336 w 379"/>
                  <a:gd name="T7" fmla="*/ 24 h 139"/>
                  <a:gd name="T8" fmla="*/ 356 w 379"/>
                  <a:gd name="T9" fmla="*/ 35 h 139"/>
                  <a:gd name="T10" fmla="*/ 371 w 379"/>
                  <a:gd name="T11" fmla="*/ 49 h 139"/>
                  <a:gd name="T12" fmla="*/ 378 w 379"/>
                  <a:gd name="T13" fmla="*/ 62 h 139"/>
                  <a:gd name="T14" fmla="*/ 379 w 379"/>
                  <a:gd name="T15" fmla="*/ 69 h 139"/>
                  <a:gd name="T16" fmla="*/ 375 w 379"/>
                  <a:gd name="T17" fmla="*/ 82 h 139"/>
                  <a:gd name="T18" fmla="*/ 364 w 379"/>
                  <a:gd name="T19" fmla="*/ 96 h 139"/>
                  <a:gd name="T20" fmla="*/ 347 w 379"/>
                  <a:gd name="T21" fmla="*/ 108 h 139"/>
                  <a:gd name="T22" fmla="*/ 324 w 379"/>
                  <a:gd name="T23" fmla="*/ 119 h 139"/>
                  <a:gd name="T24" fmla="*/ 264 w 379"/>
                  <a:gd name="T25" fmla="*/ 134 h 139"/>
                  <a:gd name="T26" fmla="*/ 190 w 379"/>
                  <a:gd name="T27" fmla="*/ 139 h 139"/>
                  <a:gd name="T28" fmla="*/ 190 w 379"/>
                  <a:gd name="T29" fmla="*/ 127 h 139"/>
                  <a:gd name="T30" fmla="*/ 190 w 379"/>
                  <a:gd name="T31" fmla="*/ 127 h 139"/>
                  <a:gd name="T32" fmla="*/ 252 w 379"/>
                  <a:gd name="T33" fmla="*/ 123 h 139"/>
                  <a:gd name="T34" fmla="*/ 302 w 379"/>
                  <a:gd name="T35" fmla="*/ 111 h 139"/>
                  <a:gd name="T36" fmla="*/ 329 w 379"/>
                  <a:gd name="T37" fmla="*/ 97 h 139"/>
                  <a:gd name="T38" fmla="*/ 341 w 379"/>
                  <a:gd name="T39" fmla="*/ 86 h 139"/>
                  <a:gd name="T40" fmla="*/ 348 w 379"/>
                  <a:gd name="T41" fmla="*/ 74 h 139"/>
                  <a:gd name="T42" fmla="*/ 348 w 379"/>
                  <a:gd name="T43" fmla="*/ 69 h 139"/>
                  <a:gd name="T44" fmla="*/ 348 w 379"/>
                  <a:gd name="T45" fmla="*/ 63 h 139"/>
                  <a:gd name="T46" fmla="*/ 341 w 379"/>
                  <a:gd name="T47" fmla="*/ 51 h 139"/>
                  <a:gd name="T48" fmla="*/ 329 w 379"/>
                  <a:gd name="T49" fmla="*/ 40 h 139"/>
                  <a:gd name="T50" fmla="*/ 302 w 379"/>
                  <a:gd name="T51" fmla="*/ 28 h 139"/>
                  <a:gd name="T52" fmla="*/ 252 w 379"/>
                  <a:gd name="T53" fmla="*/ 15 h 139"/>
                  <a:gd name="T54" fmla="*/ 190 w 379"/>
                  <a:gd name="T55" fmla="*/ 11 h 139"/>
                  <a:gd name="T56" fmla="*/ 190 w 379"/>
                  <a:gd name="T57" fmla="*/ 0 h 139"/>
                  <a:gd name="T58" fmla="*/ 0 w 379"/>
                  <a:gd name="T59" fmla="*/ 69 h 139"/>
                  <a:gd name="T60" fmla="*/ 4 w 379"/>
                  <a:gd name="T61" fmla="*/ 55 h 139"/>
                  <a:gd name="T62" fmla="*/ 15 w 379"/>
                  <a:gd name="T63" fmla="*/ 42 h 139"/>
                  <a:gd name="T64" fmla="*/ 33 w 379"/>
                  <a:gd name="T65" fmla="*/ 30 h 139"/>
                  <a:gd name="T66" fmla="*/ 56 w 379"/>
                  <a:gd name="T67" fmla="*/ 20 h 139"/>
                  <a:gd name="T68" fmla="*/ 117 w 379"/>
                  <a:gd name="T69" fmla="*/ 5 h 139"/>
                  <a:gd name="T70" fmla="*/ 190 w 379"/>
                  <a:gd name="T71" fmla="*/ 0 h 139"/>
                  <a:gd name="T72" fmla="*/ 190 w 379"/>
                  <a:gd name="T73" fmla="*/ 11 h 139"/>
                  <a:gd name="T74" fmla="*/ 127 w 379"/>
                  <a:gd name="T75" fmla="*/ 15 h 139"/>
                  <a:gd name="T76" fmla="*/ 77 w 379"/>
                  <a:gd name="T77" fmla="*/ 28 h 139"/>
                  <a:gd name="T78" fmla="*/ 50 w 379"/>
                  <a:gd name="T79" fmla="*/ 40 h 139"/>
                  <a:gd name="T80" fmla="*/ 38 w 379"/>
                  <a:gd name="T81" fmla="*/ 51 h 139"/>
                  <a:gd name="T82" fmla="*/ 31 w 379"/>
                  <a:gd name="T83" fmla="*/ 63 h 139"/>
                  <a:gd name="T84" fmla="*/ 31 w 379"/>
                  <a:gd name="T85" fmla="*/ 69 h 139"/>
                  <a:gd name="T86" fmla="*/ 34 w 379"/>
                  <a:gd name="T87" fmla="*/ 81 h 139"/>
                  <a:gd name="T88" fmla="*/ 43 w 379"/>
                  <a:gd name="T89" fmla="*/ 92 h 139"/>
                  <a:gd name="T90" fmla="*/ 58 w 379"/>
                  <a:gd name="T91" fmla="*/ 101 h 139"/>
                  <a:gd name="T92" fmla="*/ 102 w 379"/>
                  <a:gd name="T93" fmla="*/ 118 h 139"/>
                  <a:gd name="T94" fmla="*/ 157 w 379"/>
                  <a:gd name="T95" fmla="*/ 126 h 139"/>
                  <a:gd name="T96" fmla="*/ 190 w 379"/>
                  <a:gd name="T97" fmla="*/ 139 h 139"/>
                  <a:gd name="T98" fmla="*/ 152 w 379"/>
                  <a:gd name="T99" fmla="*/ 138 h 139"/>
                  <a:gd name="T100" fmla="*/ 84 w 379"/>
                  <a:gd name="T101" fmla="*/ 127 h 139"/>
                  <a:gd name="T102" fmla="*/ 43 w 379"/>
                  <a:gd name="T103" fmla="*/ 114 h 139"/>
                  <a:gd name="T104" fmla="*/ 23 w 379"/>
                  <a:gd name="T105" fmla="*/ 103 h 139"/>
                  <a:gd name="T106" fmla="*/ 8 w 379"/>
                  <a:gd name="T107" fmla="*/ 89 h 139"/>
                  <a:gd name="T108" fmla="*/ 1 w 379"/>
                  <a:gd name="T109" fmla="*/ 76 h 139"/>
                  <a:gd name="T110" fmla="*/ 0 w 379"/>
                  <a:gd name="T111" fmla="*/ 6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9" h="139">
                    <a:moveTo>
                      <a:pt x="190" y="0"/>
                    </a:moveTo>
                    <a:lnTo>
                      <a:pt x="190" y="0"/>
                    </a:lnTo>
                    <a:lnTo>
                      <a:pt x="190" y="0"/>
                    </a:lnTo>
                    <a:lnTo>
                      <a:pt x="228" y="1"/>
                    </a:lnTo>
                    <a:lnTo>
                      <a:pt x="264" y="5"/>
                    </a:lnTo>
                    <a:lnTo>
                      <a:pt x="295" y="11"/>
                    </a:lnTo>
                    <a:lnTo>
                      <a:pt x="324" y="20"/>
                    </a:lnTo>
                    <a:lnTo>
                      <a:pt x="336" y="24"/>
                    </a:lnTo>
                    <a:lnTo>
                      <a:pt x="347" y="30"/>
                    </a:lnTo>
                    <a:lnTo>
                      <a:pt x="356" y="35"/>
                    </a:lnTo>
                    <a:lnTo>
                      <a:pt x="364" y="42"/>
                    </a:lnTo>
                    <a:lnTo>
                      <a:pt x="371" y="49"/>
                    </a:lnTo>
                    <a:lnTo>
                      <a:pt x="375" y="55"/>
                    </a:lnTo>
                    <a:lnTo>
                      <a:pt x="378" y="62"/>
                    </a:lnTo>
                    <a:lnTo>
                      <a:pt x="379" y="69"/>
                    </a:lnTo>
                    <a:lnTo>
                      <a:pt x="379" y="69"/>
                    </a:lnTo>
                    <a:lnTo>
                      <a:pt x="378" y="76"/>
                    </a:lnTo>
                    <a:lnTo>
                      <a:pt x="375" y="82"/>
                    </a:lnTo>
                    <a:lnTo>
                      <a:pt x="371" y="89"/>
                    </a:lnTo>
                    <a:lnTo>
                      <a:pt x="364" y="96"/>
                    </a:lnTo>
                    <a:lnTo>
                      <a:pt x="356" y="103"/>
                    </a:lnTo>
                    <a:lnTo>
                      <a:pt x="347" y="108"/>
                    </a:lnTo>
                    <a:lnTo>
                      <a:pt x="336" y="114"/>
                    </a:lnTo>
                    <a:lnTo>
                      <a:pt x="324" y="119"/>
                    </a:lnTo>
                    <a:lnTo>
                      <a:pt x="295" y="127"/>
                    </a:lnTo>
                    <a:lnTo>
                      <a:pt x="264" y="134"/>
                    </a:lnTo>
                    <a:lnTo>
                      <a:pt x="228" y="138"/>
                    </a:lnTo>
                    <a:lnTo>
                      <a:pt x="190" y="139"/>
                    </a:lnTo>
                    <a:lnTo>
                      <a:pt x="190" y="139"/>
                    </a:lnTo>
                    <a:lnTo>
                      <a:pt x="190" y="127"/>
                    </a:lnTo>
                    <a:lnTo>
                      <a:pt x="190" y="127"/>
                    </a:lnTo>
                    <a:lnTo>
                      <a:pt x="190" y="127"/>
                    </a:lnTo>
                    <a:lnTo>
                      <a:pt x="222" y="126"/>
                    </a:lnTo>
                    <a:lnTo>
                      <a:pt x="252" y="123"/>
                    </a:lnTo>
                    <a:lnTo>
                      <a:pt x="279" y="118"/>
                    </a:lnTo>
                    <a:lnTo>
                      <a:pt x="302" y="111"/>
                    </a:lnTo>
                    <a:lnTo>
                      <a:pt x="321" y="101"/>
                    </a:lnTo>
                    <a:lnTo>
                      <a:pt x="329" y="97"/>
                    </a:lnTo>
                    <a:lnTo>
                      <a:pt x="336" y="92"/>
                    </a:lnTo>
                    <a:lnTo>
                      <a:pt x="341" y="86"/>
                    </a:lnTo>
                    <a:lnTo>
                      <a:pt x="345" y="81"/>
                    </a:lnTo>
                    <a:lnTo>
                      <a:pt x="348" y="74"/>
                    </a:lnTo>
                    <a:lnTo>
                      <a:pt x="348" y="69"/>
                    </a:lnTo>
                    <a:lnTo>
                      <a:pt x="348" y="69"/>
                    </a:lnTo>
                    <a:lnTo>
                      <a:pt x="348" y="69"/>
                    </a:lnTo>
                    <a:lnTo>
                      <a:pt x="348" y="63"/>
                    </a:lnTo>
                    <a:lnTo>
                      <a:pt x="345" y="57"/>
                    </a:lnTo>
                    <a:lnTo>
                      <a:pt x="341" y="51"/>
                    </a:lnTo>
                    <a:lnTo>
                      <a:pt x="336" y="46"/>
                    </a:lnTo>
                    <a:lnTo>
                      <a:pt x="329" y="40"/>
                    </a:lnTo>
                    <a:lnTo>
                      <a:pt x="321" y="36"/>
                    </a:lnTo>
                    <a:lnTo>
                      <a:pt x="302" y="28"/>
                    </a:lnTo>
                    <a:lnTo>
                      <a:pt x="279" y="20"/>
                    </a:lnTo>
                    <a:lnTo>
                      <a:pt x="252" y="15"/>
                    </a:lnTo>
                    <a:lnTo>
                      <a:pt x="222" y="12"/>
                    </a:lnTo>
                    <a:lnTo>
                      <a:pt x="190" y="11"/>
                    </a:lnTo>
                    <a:lnTo>
                      <a:pt x="190" y="11"/>
                    </a:lnTo>
                    <a:lnTo>
                      <a:pt x="190" y="0"/>
                    </a:lnTo>
                    <a:close/>
                    <a:moveTo>
                      <a:pt x="0" y="69"/>
                    </a:moveTo>
                    <a:lnTo>
                      <a:pt x="0" y="69"/>
                    </a:lnTo>
                    <a:lnTo>
                      <a:pt x="1" y="62"/>
                    </a:lnTo>
                    <a:lnTo>
                      <a:pt x="4" y="55"/>
                    </a:lnTo>
                    <a:lnTo>
                      <a:pt x="8" y="49"/>
                    </a:lnTo>
                    <a:lnTo>
                      <a:pt x="15" y="42"/>
                    </a:lnTo>
                    <a:lnTo>
                      <a:pt x="23" y="36"/>
                    </a:lnTo>
                    <a:lnTo>
                      <a:pt x="33" y="30"/>
                    </a:lnTo>
                    <a:lnTo>
                      <a:pt x="43" y="24"/>
                    </a:lnTo>
                    <a:lnTo>
                      <a:pt x="56" y="20"/>
                    </a:lnTo>
                    <a:lnTo>
                      <a:pt x="84" y="11"/>
                    </a:lnTo>
                    <a:lnTo>
                      <a:pt x="117" y="5"/>
                    </a:lnTo>
                    <a:lnTo>
                      <a:pt x="152" y="1"/>
                    </a:lnTo>
                    <a:lnTo>
                      <a:pt x="190" y="0"/>
                    </a:lnTo>
                    <a:lnTo>
                      <a:pt x="190" y="11"/>
                    </a:lnTo>
                    <a:lnTo>
                      <a:pt x="190" y="11"/>
                    </a:lnTo>
                    <a:lnTo>
                      <a:pt x="157" y="12"/>
                    </a:lnTo>
                    <a:lnTo>
                      <a:pt x="127" y="15"/>
                    </a:lnTo>
                    <a:lnTo>
                      <a:pt x="102" y="20"/>
                    </a:lnTo>
                    <a:lnTo>
                      <a:pt x="77" y="28"/>
                    </a:lnTo>
                    <a:lnTo>
                      <a:pt x="58" y="36"/>
                    </a:lnTo>
                    <a:lnTo>
                      <a:pt x="50" y="40"/>
                    </a:lnTo>
                    <a:lnTo>
                      <a:pt x="43" y="46"/>
                    </a:lnTo>
                    <a:lnTo>
                      <a:pt x="38" y="51"/>
                    </a:lnTo>
                    <a:lnTo>
                      <a:pt x="34" y="57"/>
                    </a:lnTo>
                    <a:lnTo>
                      <a:pt x="31" y="63"/>
                    </a:lnTo>
                    <a:lnTo>
                      <a:pt x="31" y="69"/>
                    </a:lnTo>
                    <a:lnTo>
                      <a:pt x="31" y="69"/>
                    </a:lnTo>
                    <a:lnTo>
                      <a:pt x="31" y="74"/>
                    </a:lnTo>
                    <a:lnTo>
                      <a:pt x="34" y="81"/>
                    </a:lnTo>
                    <a:lnTo>
                      <a:pt x="38" y="86"/>
                    </a:lnTo>
                    <a:lnTo>
                      <a:pt x="43" y="92"/>
                    </a:lnTo>
                    <a:lnTo>
                      <a:pt x="50" y="97"/>
                    </a:lnTo>
                    <a:lnTo>
                      <a:pt x="58" y="101"/>
                    </a:lnTo>
                    <a:lnTo>
                      <a:pt x="77" y="111"/>
                    </a:lnTo>
                    <a:lnTo>
                      <a:pt x="102" y="118"/>
                    </a:lnTo>
                    <a:lnTo>
                      <a:pt x="127" y="123"/>
                    </a:lnTo>
                    <a:lnTo>
                      <a:pt x="157" y="126"/>
                    </a:lnTo>
                    <a:lnTo>
                      <a:pt x="190" y="127"/>
                    </a:lnTo>
                    <a:lnTo>
                      <a:pt x="190" y="139"/>
                    </a:lnTo>
                    <a:lnTo>
                      <a:pt x="190" y="139"/>
                    </a:lnTo>
                    <a:lnTo>
                      <a:pt x="152" y="138"/>
                    </a:lnTo>
                    <a:lnTo>
                      <a:pt x="117" y="134"/>
                    </a:lnTo>
                    <a:lnTo>
                      <a:pt x="84" y="127"/>
                    </a:lnTo>
                    <a:lnTo>
                      <a:pt x="56" y="119"/>
                    </a:lnTo>
                    <a:lnTo>
                      <a:pt x="43" y="114"/>
                    </a:lnTo>
                    <a:lnTo>
                      <a:pt x="33" y="108"/>
                    </a:lnTo>
                    <a:lnTo>
                      <a:pt x="23" y="103"/>
                    </a:lnTo>
                    <a:lnTo>
                      <a:pt x="15" y="96"/>
                    </a:lnTo>
                    <a:lnTo>
                      <a:pt x="8" y="89"/>
                    </a:lnTo>
                    <a:lnTo>
                      <a:pt x="4" y="82"/>
                    </a:lnTo>
                    <a:lnTo>
                      <a:pt x="1" y="76"/>
                    </a:lnTo>
                    <a:lnTo>
                      <a:pt x="0" y="69"/>
                    </a:lnTo>
                    <a:lnTo>
                      <a:pt x="0"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123"/>
              <p:cNvSpPr>
                <a:spLocks noEditPoints="1"/>
              </p:cNvSpPr>
              <p:nvPr/>
            </p:nvSpPr>
            <p:spPr bwMode="auto">
              <a:xfrm>
                <a:off x="2187576" y="1789113"/>
                <a:ext cx="450850" cy="452438"/>
              </a:xfrm>
              <a:custGeom>
                <a:avLst/>
                <a:gdLst>
                  <a:gd name="T0" fmla="*/ 142 w 284"/>
                  <a:gd name="T1" fmla="*/ 50 h 285"/>
                  <a:gd name="T2" fmla="*/ 190 w 284"/>
                  <a:gd name="T3" fmla="*/ 93 h 285"/>
                  <a:gd name="T4" fmla="*/ 218 w 284"/>
                  <a:gd name="T5" fmla="*/ 120 h 285"/>
                  <a:gd name="T6" fmla="*/ 258 w 284"/>
                  <a:gd name="T7" fmla="*/ 176 h 285"/>
                  <a:gd name="T8" fmla="*/ 277 w 284"/>
                  <a:gd name="T9" fmla="*/ 214 h 285"/>
                  <a:gd name="T10" fmla="*/ 283 w 284"/>
                  <a:gd name="T11" fmla="*/ 237 h 285"/>
                  <a:gd name="T12" fmla="*/ 284 w 284"/>
                  <a:gd name="T13" fmla="*/ 256 h 285"/>
                  <a:gd name="T14" fmla="*/ 280 w 284"/>
                  <a:gd name="T15" fmla="*/ 271 h 285"/>
                  <a:gd name="T16" fmla="*/ 276 w 284"/>
                  <a:gd name="T17" fmla="*/ 276 h 285"/>
                  <a:gd name="T18" fmla="*/ 266 w 284"/>
                  <a:gd name="T19" fmla="*/ 283 h 285"/>
                  <a:gd name="T20" fmla="*/ 254 w 284"/>
                  <a:gd name="T21" fmla="*/ 285 h 285"/>
                  <a:gd name="T22" fmla="*/ 223 w 284"/>
                  <a:gd name="T23" fmla="*/ 280 h 285"/>
                  <a:gd name="T24" fmla="*/ 184 w 284"/>
                  <a:gd name="T25" fmla="*/ 262 h 285"/>
                  <a:gd name="T26" fmla="*/ 142 w 284"/>
                  <a:gd name="T27" fmla="*/ 235 h 285"/>
                  <a:gd name="T28" fmla="*/ 142 w 284"/>
                  <a:gd name="T29" fmla="*/ 219 h 285"/>
                  <a:gd name="T30" fmla="*/ 177 w 284"/>
                  <a:gd name="T31" fmla="*/ 243 h 285"/>
                  <a:gd name="T32" fmla="*/ 209 w 284"/>
                  <a:gd name="T33" fmla="*/ 257 h 285"/>
                  <a:gd name="T34" fmla="*/ 235 w 284"/>
                  <a:gd name="T35" fmla="*/ 261 h 285"/>
                  <a:gd name="T36" fmla="*/ 246 w 284"/>
                  <a:gd name="T37" fmla="*/ 260 h 285"/>
                  <a:gd name="T38" fmla="*/ 254 w 284"/>
                  <a:gd name="T39" fmla="*/ 254 h 285"/>
                  <a:gd name="T40" fmla="*/ 254 w 284"/>
                  <a:gd name="T41" fmla="*/ 254 h 285"/>
                  <a:gd name="T42" fmla="*/ 260 w 284"/>
                  <a:gd name="T43" fmla="*/ 243 h 285"/>
                  <a:gd name="T44" fmla="*/ 261 w 284"/>
                  <a:gd name="T45" fmla="*/ 230 h 285"/>
                  <a:gd name="T46" fmla="*/ 258 w 284"/>
                  <a:gd name="T47" fmla="*/ 212 h 285"/>
                  <a:gd name="T48" fmla="*/ 239 w 284"/>
                  <a:gd name="T49" fmla="*/ 170 h 285"/>
                  <a:gd name="T50" fmla="*/ 205 w 284"/>
                  <a:gd name="T51" fmla="*/ 124 h 285"/>
                  <a:gd name="T52" fmla="*/ 184 w 284"/>
                  <a:gd name="T53" fmla="*/ 101 h 285"/>
                  <a:gd name="T54" fmla="*/ 142 w 284"/>
                  <a:gd name="T55" fmla="*/ 65 h 285"/>
                  <a:gd name="T56" fmla="*/ 8 w 284"/>
                  <a:gd name="T57" fmla="*/ 8 h 285"/>
                  <a:gd name="T58" fmla="*/ 12 w 284"/>
                  <a:gd name="T59" fmla="*/ 5 h 285"/>
                  <a:gd name="T60" fmla="*/ 23 w 284"/>
                  <a:gd name="T61" fmla="*/ 0 h 285"/>
                  <a:gd name="T62" fmla="*/ 44 w 284"/>
                  <a:gd name="T63" fmla="*/ 0 h 285"/>
                  <a:gd name="T64" fmla="*/ 79 w 284"/>
                  <a:gd name="T65" fmla="*/ 11 h 285"/>
                  <a:gd name="T66" fmla="*/ 120 w 284"/>
                  <a:gd name="T67" fmla="*/ 34 h 285"/>
                  <a:gd name="T68" fmla="*/ 142 w 284"/>
                  <a:gd name="T69" fmla="*/ 65 h 285"/>
                  <a:gd name="T70" fmla="*/ 124 w 284"/>
                  <a:gd name="T71" fmla="*/ 51 h 285"/>
                  <a:gd name="T72" fmla="*/ 89 w 284"/>
                  <a:gd name="T73" fmla="*/ 32 h 285"/>
                  <a:gd name="T74" fmla="*/ 60 w 284"/>
                  <a:gd name="T75" fmla="*/ 23 h 285"/>
                  <a:gd name="T76" fmla="*/ 43 w 284"/>
                  <a:gd name="T77" fmla="*/ 23 h 285"/>
                  <a:gd name="T78" fmla="*/ 33 w 284"/>
                  <a:gd name="T79" fmla="*/ 27 h 285"/>
                  <a:gd name="T80" fmla="*/ 29 w 284"/>
                  <a:gd name="T81" fmla="*/ 29 h 285"/>
                  <a:gd name="T82" fmla="*/ 24 w 284"/>
                  <a:gd name="T83" fmla="*/ 40 h 285"/>
                  <a:gd name="T84" fmla="*/ 23 w 284"/>
                  <a:gd name="T85" fmla="*/ 55 h 285"/>
                  <a:gd name="T86" fmla="*/ 25 w 284"/>
                  <a:gd name="T87" fmla="*/ 71 h 285"/>
                  <a:gd name="T88" fmla="*/ 44 w 284"/>
                  <a:gd name="T89" fmla="*/ 113 h 285"/>
                  <a:gd name="T90" fmla="*/ 78 w 284"/>
                  <a:gd name="T91" fmla="*/ 159 h 285"/>
                  <a:gd name="T92" fmla="*/ 100 w 284"/>
                  <a:gd name="T93" fmla="*/ 184 h 285"/>
                  <a:gd name="T94" fmla="*/ 142 w 284"/>
                  <a:gd name="T95" fmla="*/ 219 h 285"/>
                  <a:gd name="T96" fmla="*/ 142 w 284"/>
                  <a:gd name="T97" fmla="*/ 235 h 285"/>
                  <a:gd name="T98" fmla="*/ 93 w 284"/>
                  <a:gd name="T99" fmla="*/ 192 h 285"/>
                  <a:gd name="T100" fmla="*/ 66 w 284"/>
                  <a:gd name="T101" fmla="*/ 164 h 285"/>
                  <a:gd name="T102" fmla="*/ 25 w 284"/>
                  <a:gd name="T103" fmla="*/ 108 h 285"/>
                  <a:gd name="T104" fmla="*/ 6 w 284"/>
                  <a:gd name="T105" fmla="*/ 70 h 285"/>
                  <a:gd name="T106" fmla="*/ 1 w 284"/>
                  <a:gd name="T107" fmla="*/ 47 h 285"/>
                  <a:gd name="T108" fmla="*/ 0 w 284"/>
                  <a:gd name="T109" fmla="*/ 28 h 285"/>
                  <a:gd name="T110" fmla="*/ 4 w 284"/>
                  <a:gd name="T111" fmla="*/ 13 h 285"/>
                  <a:gd name="T112" fmla="*/ 8 w 284"/>
                  <a:gd name="T113" fmla="*/ 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6" y="70"/>
                    </a:lnTo>
                    <a:lnTo>
                      <a:pt x="190" y="93"/>
                    </a:lnTo>
                    <a:lnTo>
                      <a:pt x="190" y="93"/>
                    </a:lnTo>
                    <a:lnTo>
                      <a:pt x="218" y="120"/>
                    </a:lnTo>
                    <a:lnTo>
                      <a:pt x="239" y="149"/>
                    </a:lnTo>
                    <a:lnTo>
                      <a:pt x="258" y="176"/>
                    </a:lnTo>
                    <a:lnTo>
                      <a:pt x="272" y="201"/>
                    </a:lnTo>
                    <a:lnTo>
                      <a:pt x="277" y="214"/>
                    </a:lnTo>
                    <a:lnTo>
                      <a:pt x="280" y="226"/>
                    </a:lnTo>
                    <a:lnTo>
                      <a:pt x="283" y="237"/>
                    </a:lnTo>
                    <a:lnTo>
                      <a:pt x="284" y="246"/>
                    </a:lnTo>
                    <a:lnTo>
                      <a:pt x="284" y="256"/>
                    </a:lnTo>
                    <a:lnTo>
                      <a:pt x="283" y="264"/>
                    </a:lnTo>
                    <a:lnTo>
                      <a:pt x="280" y="271"/>
                    </a:lnTo>
                    <a:lnTo>
                      <a:pt x="276" y="276"/>
                    </a:lnTo>
                    <a:lnTo>
                      <a:pt x="276" y="276"/>
                    </a:lnTo>
                    <a:lnTo>
                      <a:pt x="272" y="280"/>
                    </a:lnTo>
                    <a:lnTo>
                      <a:pt x="266" y="283"/>
                    </a:lnTo>
                    <a:lnTo>
                      <a:pt x="261" y="284"/>
                    </a:lnTo>
                    <a:lnTo>
                      <a:pt x="254" y="285"/>
                    </a:lnTo>
                    <a:lnTo>
                      <a:pt x="239" y="284"/>
                    </a:lnTo>
                    <a:lnTo>
                      <a:pt x="223" y="280"/>
                    </a:lnTo>
                    <a:lnTo>
                      <a:pt x="204" y="273"/>
                    </a:lnTo>
                    <a:lnTo>
                      <a:pt x="184" y="262"/>
                    </a:lnTo>
                    <a:lnTo>
                      <a:pt x="163" y="250"/>
                    </a:lnTo>
                    <a:lnTo>
                      <a:pt x="142" y="235"/>
                    </a:lnTo>
                    <a:lnTo>
                      <a:pt x="142" y="219"/>
                    </a:lnTo>
                    <a:lnTo>
                      <a:pt x="142" y="219"/>
                    </a:lnTo>
                    <a:lnTo>
                      <a:pt x="159" y="233"/>
                    </a:lnTo>
                    <a:lnTo>
                      <a:pt x="177" y="243"/>
                    </a:lnTo>
                    <a:lnTo>
                      <a:pt x="195" y="252"/>
                    </a:lnTo>
                    <a:lnTo>
                      <a:pt x="209" y="257"/>
                    </a:lnTo>
                    <a:lnTo>
                      <a:pt x="223" y="261"/>
                    </a:lnTo>
                    <a:lnTo>
                      <a:pt x="235" y="261"/>
                    </a:lnTo>
                    <a:lnTo>
                      <a:pt x="241" y="261"/>
                    </a:lnTo>
                    <a:lnTo>
                      <a:pt x="246" y="260"/>
                    </a:lnTo>
                    <a:lnTo>
                      <a:pt x="250" y="257"/>
                    </a:lnTo>
                    <a:lnTo>
                      <a:pt x="254" y="254"/>
                    </a:lnTo>
                    <a:lnTo>
                      <a:pt x="254" y="254"/>
                    </a:lnTo>
                    <a:lnTo>
                      <a:pt x="254" y="254"/>
                    </a:lnTo>
                    <a:lnTo>
                      <a:pt x="258" y="249"/>
                    </a:lnTo>
                    <a:lnTo>
                      <a:pt x="260" y="243"/>
                    </a:lnTo>
                    <a:lnTo>
                      <a:pt x="261" y="237"/>
                    </a:lnTo>
                    <a:lnTo>
                      <a:pt x="261" y="230"/>
                    </a:lnTo>
                    <a:lnTo>
                      <a:pt x="260" y="220"/>
                    </a:lnTo>
                    <a:lnTo>
                      <a:pt x="258" y="212"/>
                    </a:lnTo>
                    <a:lnTo>
                      <a:pt x="250" y="192"/>
                    </a:lnTo>
                    <a:lnTo>
                      <a:pt x="239" y="170"/>
                    </a:lnTo>
                    <a:lnTo>
                      <a:pt x="223" y="147"/>
                    </a:lnTo>
                    <a:lnTo>
                      <a:pt x="205" y="124"/>
                    </a:lnTo>
                    <a:lnTo>
                      <a:pt x="184" y="101"/>
                    </a:lnTo>
                    <a:lnTo>
                      <a:pt x="184" y="101"/>
                    </a:lnTo>
                    <a:lnTo>
                      <a:pt x="162" y="81"/>
                    </a:lnTo>
                    <a:lnTo>
                      <a:pt x="142" y="65"/>
                    </a:lnTo>
                    <a:lnTo>
                      <a:pt x="142" y="50"/>
                    </a:lnTo>
                    <a:close/>
                    <a:moveTo>
                      <a:pt x="8" y="8"/>
                    </a:moveTo>
                    <a:lnTo>
                      <a:pt x="8" y="8"/>
                    </a:lnTo>
                    <a:lnTo>
                      <a:pt x="12" y="5"/>
                    </a:lnTo>
                    <a:lnTo>
                      <a:pt x="17" y="2"/>
                    </a:lnTo>
                    <a:lnTo>
                      <a:pt x="23" y="0"/>
                    </a:lnTo>
                    <a:lnTo>
                      <a:pt x="29" y="0"/>
                    </a:lnTo>
                    <a:lnTo>
                      <a:pt x="44" y="0"/>
                    </a:lnTo>
                    <a:lnTo>
                      <a:pt x="60" y="4"/>
                    </a:lnTo>
                    <a:lnTo>
                      <a:pt x="79" y="11"/>
                    </a:lnTo>
                    <a:lnTo>
                      <a:pt x="100" y="21"/>
                    </a:lnTo>
                    <a:lnTo>
                      <a:pt x="120" y="34"/>
                    </a:lnTo>
                    <a:lnTo>
                      <a:pt x="142" y="50"/>
                    </a:lnTo>
                    <a:lnTo>
                      <a:pt x="142" y="65"/>
                    </a:lnTo>
                    <a:lnTo>
                      <a:pt x="142" y="65"/>
                    </a:lnTo>
                    <a:lnTo>
                      <a:pt x="124" y="51"/>
                    </a:lnTo>
                    <a:lnTo>
                      <a:pt x="107" y="40"/>
                    </a:lnTo>
                    <a:lnTo>
                      <a:pt x="89" y="32"/>
                    </a:lnTo>
                    <a:lnTo>
                      <a:pt x="74" y="27"/>
                    </a:lnTo>
                    <a:lnTo>
                      <a:pt x="60" y="23"/>
                    </a:lnTo>
                    <a:lnTo>
                      <a:pt x="48" y="23"/>
                    </a:lnTo>
                    <a:lnTo>
                      <a:pt x="43" y="23"/>
                    </a:lnTo>
                    <a:lnTo>
                      <a:pt x="37" y="24"/>
                    </a:lnTo>
                    <a:lnTo>
                      <a:pt x="33" y="27"/>
                    </a:lnTo>
                    <a:lnTo>
                      <a:pt x="29" y="29"/>
                    </a:lnTo>
                    <a:lnTo>
                      <a:pt x="29" y="29"/>
                    </a:lnTo>
                    <a:lnTo>
                      <a:pt x="25" y="35"/>
                    </a:lnTo>
                    <a:lnTo>
                      <a:pt x="24" y="40"/>
                    </a:lnTo>
                    <a:lnTo>
                      <a:pt x="23" y="47"/>
                    </a:lnTo>
                    <a:lnTo>
                      <a:pt x="23" y="55"/>
                    </a:lnTo>
                    <a:lnTo>
                      <a:pt x="24" y="63"/>
                    </a:lnTo>
                    <a:lnTo>
                      <a:pt x="25" y="71"/>
                    </a:lnTo>
                    <a:lnTo>
                      <a:pt x="33" y="92"/>
                    </a:lnTo>
                    <a:lnTo>
                      <a:pt x="44" y="113"/>
                    </a:lnTo>
                    <a:lnTo>
                      <a:pt x="60" y="136"/>
                    </a:lnTo>
                    <a:lnTo>
                      <a:pt x="78" y="159"/>
                    </a:lnTo>
                    <a:lnTo>
                      <a:pt x="100" y="184"/>
                    </a:lnTo>
                    <a:lnTo>
                      <a:pt x="100" y="184"/>
                    </a:lnTo>
                    <a:lnTo>
                      <a:pt x="121" y="203"/>
                    </a:lnTo>
                    <a:lnTo>
                      <a:pt x="142" y="219"/>
                    </a:lnTo>
                    <a:lnTo>
                      <a:pt x="142" y="235"/>
                    </a:lnTo>
                    <a:lnTo>
                      <a:pt x="142" y="235"/>
                    </a:lnTo>
                    <a:lnTo>
                      <a:pt x="117" y="215"/>
                    </a:lnTo>
                    <a:lnTo>
                      <a:pt x="93" y="192"/>
                    </a:lnTo>
                    <a:lnTo>
                      <a:pt x="93" y="192"/>
                    </a:lnTo>
                    <a:lnTo>
                      <a:pt x="66" y="164"/>
                    </a:lnTo>
                    <a:lnTo>
                      <a:pt x="44" y="135"/>
                    </a:lnTo>
                    <a:lnTo>
                      <a:pt x="25" y="108"/>
                    </a:lnTo>
                    <a:lnTo>
                      <a:pt x="12" y="82"/>
                    </a:lnTo>
                    <a:lnTo>
                      <a:pt x="6" y="70"/>
                    </a:lnTo>
                    <a:lnTo>
                      <a:pt x="4" y="58"/>
                    </a:lnTo>
                    <a:lnTo>
                      <a:pt x="1" y="47"/>
                    </a:lnTo>
                    <a:lnTo>
                      <a:pt x="0" y="38"/>
                    </a:lnTo>
                    <a:lnTo>
                      <a:pt x="0" y="28"/>
                    </a:lnTo>
                    <a:lnTo>
                      <a:pt x="1" y="20"/>
                    </a:lnTo>
                    <a:lnTo>
                      <a:pt x="4" y="13"/>
                    </a:lnTo>
                    <a:lnTo>
                      <a:pt x="8" y="8"/>
                    </a:lnTo>
                    <a:lnTo>
                      <a:pt x="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124"/>
              <p:cNvSpPr>
                <a:spLocks noEditPoints="1"/>
              </p:cNvSpPr>
              <p:nvPr/>
            </p:nvSpPr>
            <p:spPr bwMode="auto">
              <a:xfrm>
                <a:off x="2187576" y="1789113"/>
                <a:ext cx="450850" cy="452438"/>
              </a:xfrm>
              <a:custGeom>
                <a:avLst/>
                <a:gdLst>
                  <a:gd name="T0" fmla="*/ 142 w 284"/>
                  <a:gd name="T1" fmla="*/ 50 h 285"/>
                  <a:gd name="T2" fmla="*/ 184 w 284"/>
                  <a:gd name="T3" fmla="*/ 21 h 285"/>
                  <a:gd name="T4" fmla="*/ 223 w 284"/>
                  <a:gd name="T5" fmla="*/ 4 h 285"/>
                  <a:gd name="T6" fmla="*/ 254 w 284"/>
                  <a:gd name="T7" fmla="*/ 0 h 285"/>
                  <a:gd name="T8" fmla="*/ 266 w 284"/>
                  <a:gd name="T9" fmla="*/ 2 h 285"/>
                  <a:gd name="T10" fmla="*/ 276 w 284"/>
                  <a:gd name="T11" fmla="*/ 8 h 285"/>
                  <a:gd name="T12" fmla="*/ 280 w 284"/>
                  <a:gd name="T13" fmla="*/ 13 h 285"/>
                  <a:gd name="T14" fmla="*/ 284 w 284"/>
                  <a:gd name="T15" fmla="*/ 28 h 285"/>
                  <a:gd name="T16" fmla="*/ 283 w 284"/>
                  <a:gd name="T17" fmla="*/ 47 h 285"/>
                  <a:gd name="T18" fmla="*/ 277 w 284"/>
                  <a:gd name="T19" fmla="*/ 70 h 285"/>
                  <a:gd name="T20" fmla="*/ 258 w 284"/>
                  <a:gd name="T21" fmla="*/ 108 h 285"/>
                  <a:gd name="T22" fmla="*/ 218 w 284"/>
                  <a:gd name="T23" fmla="*/ 164 h 285"/>
                  <a:gd name="T24" fmla="*/ 190 w 284"/>
                  <a:gd name="T25" fmla="*/ 192 h 285"/>
                  <a:gd name="T26" fmla="*/ 142 w 284"/>
                  <a:gd name="T27" fmla="*/ 235 h 285"/>
                  <a:gd name="T28" fmla="*/ 142 w 284"/>
                  <a:gd name="T29" fmla="*/ 219 h 285"/>
                  <a:gd name="T30" fmla="*/ 184 w 284"/>
                  <a:gd name="T31" fmla="*/ 184 h 285"/>
                  <a:gd name="T32" fmla="*/ 205 w 284"/>
                  <a:gd name="T33" fmla="*/ 159 h 285"/>
                  <a:gd name="T34" fmla="*/ 239 w 284"/>
                  <a:gd name="T35" fmla="*/ 113 h 285"/>
                  <a:gd name="T36" fmla="*/ 258 w 284"/>
                  <a:gd name="T37" fmla="*/ 71 h 285"/>
                  <a:gd name="T38" fmla="*/ 261 w 284"/>
                  <a:gd name="T39" fmla="*/ 55 h 285"/>
                  <a:gd name="T40" fmla="*/ 260 w 284"/>
                  <a:gd name="T41" fmla="*/ 40 h 285"/>
                  <a:gd name="T42" fmla="*/ 254 w 284"/>
                  <a:gd name="T43" fmla="*/ 29 h 285"/>
                  <a:gd name="T44" fmla="*/ 254 w 284"/>
                  <a:gd name="T45" fmla="*/ 29 h 285"/>
                  <a:gd name="T46" fmla="*/ 246 w 284"/>
                  <a:gd name="T47" fmla="*/ 24 h 285"/>
                  <a:gd name="T48" fmla="*/ 235 w 284"/>
                  <a:gd name="T49" fmla="*/ 23 h 285"/>
                  <a:gd name="T50" fmla="*/ 209 w 284"/>
                  <a:gd name="T51" fmla="*/ 27 h 285"/>
                  <a:gd name="T52" fmla="*/ 177 w 284"/>
                  <a:gd name="T53" fmla="*/ 40 h 285"/>
                  <a:gd name="T54" fmla="*/ 142 w 284"/>
                  <a:gd name="T55" fmla="*/ 65 h 285"/>
                  <a:gd name="T56" fmla="*/ 8 w 284"/>
                  <a:gd name="T57" fmla="*/ 276 h 285"/>
                  <a:gd name="T58" fmla="*/ 4 w 284"/>
                  <a:gd name="T59" fmla="*/ 271 h 285"/>
                  <a:gd name="T60" fmla="*/ 0 w 284"/>
                  <a:gd name="T61" fmla="*/ 256 h 285"/>
                  <a:gd name="T62" fmla="*/ 1 w 284"/>
                  <a:gd name="T63" fmla="*/ 237 h 285"/>
                  <a:gd name="T64" fmla="*/ 6 w 284"/>
                  <a:gd name="T65" fmla="*/ 214 h 285"/>
                  <a:gd name="T66" fmla="*/ 25 w 284"/>
                  <a:gd name="T67" fmla="*/ 176 h 285"/>
                  <a:gd name="T68" fmla="*/ 66 w 284"/>
                  <a:gd name="T69" fmla="*/ 120 h 285"/>
                  <a:gd name="T70" fmla="*/ 93 w 284"/>
                  <a:gd name="T71" fmla="*/ 93 h 285"/>
                  <a:gd name="T72" fmla="*/ 142 w 284"/>
                  <a:gd name="T73" fmla="*/ 50 h 285"/>
                  <a:gd name="T74" fmla="*/ 142 w 284"/>
                  <a:gd name="T75" fmla="*/ 65 h 285"/>
                  <a:gd name="T76" fmla="*/ 100 w 284"/>
                  <a:gd name="T77" fmla="*/ 101 h 285"/>
                  <a:gd name="T78" fmla="*/ 78 w 284"/>
                  <a:gd name="T79" fmla="*/ 124 h 285"/>
                  <a:gd name="T80" fmla="*/ 44 w 284"/>
                  <a:gd name="T81" fmla="*/ 170 h 285"/>
                  <a:gd name="T82" fmla="*/ 25 w 284"/>
                  <a:gd name="T83" fmla="*/ 212 h 285"/>
                  <a:gd name="T84" fmla="*/ 23 w 284"/>
                  <a:gd name="T85" fmla="*/ 230 h 285"/>
                  <a:gd name="T86" fmla="*/ 24 w 284"/>
                  <a:gd name="T87" fmla="*/ 243 h 285"/>
                  <a:gd name="T88" fmla="*/ 29 w 284"/>
                  <a:gd name="T89" fmla="*/ 254 h 285"/>
                  <a:gd name="T90" fmla="*/ 33 w 284"/>
                  <a:gd name="T91" fmla="*/ 257 h 285"/>
                  <a:gd name="T92" fmla="*/ 43 w 284"/>
                  <a:gd name="T93" fmla="*/ 261 h 285"/>
                  <a:gd name="T94" fmla="*/ 60 w 284"/>
                  <a:gd name="T95" fmla="*/ 261 h 285"/>
                  <a:gd name="T96" fmla="*/ 89 w 284"/>
                  <a:gd name="T97" fmla="*/ 252 h 285"/>
                  <a:gd name="T98" fmla="*/ 124 w 284"/>
                  <a:gd name="T99" fmla="*/ 233 h 285"/>
                  <a:gd name="T100" fmla="*/ 142 w 284"/>
                  <a:gd name="T101" fmla="*/ 235 h 285"/>
                  <a:gd name="T102" fmla="*/ 120 w 284"/>
                  <a:gd name="T103" fmla="*/ 250 h 285"/>
                  <a:gd name="T104" fmla="*/ 79 w 284"/>
                  <a:gd name="T105" fmla="*/ 273 h 285"/>
                  <a:gd name="T106" fmla="*/ 44 w 284"/>
                  <a:gd name="T107" fmla="*/ 284 h 285"/>
                  <a:gd name="T108" fmla="*/ 23 w 284"/>
                  <a:gd name="T109" fmla="*/ 284 h 285"/>
                  <a:gd name="T110" fmla="*/ 12 w 284"/>
                  <a:gd name="T111" fmla="*/ 280 h 285"/>
                  <a:gd name="T112" fmla="*/ 8 w 284"/>
                  <a:gd name="T113" fmla="*/ 276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3" y="34"/>
                    </a:lnTo>
                    <a:lnTo>
                      <a:pt x="184" y="21"/>
                    </a:lnTo>
                    <a:lnTo>
                      <a:pt x="204" y="11"/>
                    </a:lnTo>
                    <a:lnTo>
                      <a:pt x="223" y="4"/>
                    </a:lnTo>
                    <a:lnTo>
                      <a:pt x="239" y="0"/>
                    </a:lnTo>
                    <a:lnTo>
                      <a:pt x="254" y="0"/>
                    </a:lnTo>
                    <a:lnTo>
                      <a:pt x="261" y="0"/>
                    </a:lnTo>
                    <a:lnTo>
                      <a:pt x="266" y="2"/>
                    </a:lnTo>
                    <a:lnTo>
                      <a:pt x="272" y="4"/>
                    </a:lnTo>
                    <a:lnTo>
                      <a:pt x="276" y="8"/>
                    </a:lnTo>
                    <a:lnTo>
                      <a:pt x="276" y="8"/>
                    </a:lnTo>
                    <a:lnTo>
                      <a:pt x="280" y="13"/>
                    </a:lnTo>
                    <a:lnTo>
                      <a:pt x="283" y="20"/>
                    </a:lnTo>
                    <a:lnTo>
                      <a:pt x="284" y="28"/>
                    </a:lnTo>
                    <a:lnTo>
                      <a:pt x="284" y="38"/>
                    </a:lnTo>
                    <a:lnTo>
                      <a:pt x="283" y="47"/>
                    </a:lnTo>
                    <a:lnTo>
                      <a:pt x="280" y="58"/>
                    </a:lnTo>
                    <a:lnTo>
                      <a:pt x="277" y="70"/>
                    </a:lnTo>
                    <a:lnTo>
                      <a:pt x="272" y="82"/>
                    </a:lnTo>
                    <a:lnTo>
                      <a:pt x="258" y="108"/>
                    </a:lnTo>
                    <a:lnTo>
                      <a:pt x="239" y="135"/>
                    </a:lnTo>
                    <a:lnTo>
                      <a:pt x="218" y="164"/>
                    </a:lnTo>
                    <a:lnTo>
                      <a:pt x="190" y="192"/>
                    </a:lnTo>
                    <a:lnTo>
                      <a:pt x="190" y="192"/>
                    </a:lnTo>
                    <a:lnTo>
                      <a:pt x="166" y="215"/>
                    </a:lnTo>
                    <a:lnTo>
                      <a:pt x="142" y="235"/>
                    </a:lnTo>
                    <a:lnTo>
                      <a:pt x="142" y="219"/>
                    </a:lnTo>
                    <a:lnTo>
                      <a:pt x="142" y="219"/>
                    </a:lnTo>
                    <a:lnTo>
                      <a:pt x="162" y="203"/>
                    </a:lnTo>
                    <a:lnTo>
                      <a:pt x="184" y="184"/>
                    </a:lnTo>
                    <a:lnTo>
                      <a:pt x="184" y="184"/>
                    </a:lnTo>
                    <a:lnTo>
                      <a:pt x="205" y="159"/>
                    </a:lnTo>
                    <a:lnTo>
                      <a:pt x="223" y="136"/>
                    </a:lnTo>
                    <a:lnTo>
                      <a:pt x="239" y="113"/>
                    </a:lnTo>
                    <a:lnTo>
                      <a:pt x="250" y="92"/>
                    </a:lnTo>
                    <a:lnTo>
                      <a:pt x="258" y="71"/>
                    </a:lnTo>
                    <a:lnTo>
                      <a:pt x="260" y="63"/>
                    </a:lnTo>
                    <a:lnTo>
                      <a:pt x="261" y="55"/>
                    </a:lnTo>
                    <a:lnTo>
                      <a:pt x="261" y="47"/>
                    </a:lnTo>
                    <a:lnTo>
                      <a:pt x="260" y="40"/>
                    </a:lnTo>
                    <a:lnTo>
                      <a:pt x="258" y="35"/>
                    </a:lnTo>
                    <a:lnTo>
                      <a:pt x="254" y="29"/>
                    </a:lnTo>
                    <a:lnTo>
                      <a:pt x="254" y="29"/>
                    </a:lnTo>
                    <a:lnTo>
                      <a:pt x="254" y="29"/>
                    </a:lnTo>
                    <a:lnTo>
                      <a:pt x="250" y="27"/>
                    </a:lnTo>
                    <a:lnTo>
                      <a:pt x="246" y="24"/>
                    </a:lnTo>
                    <a:lnTo>
                      <a:pt x="241" y="23"/>
                    </a:lnTo>
                    <a:lnTo>
                      <a:pt x="235" y="23"/>
                    </a:lnTo>
                    <a:lnTo>
                      <a:pt x="223" y="23"/>
                    </a:lnTo>
                    <a:lnTo>
                      <a:pt x="209" y="27"/>
                    </a:lnTo>
                    <a:lnTo>
                      <a:pt x="195" y="32"/>
                    </a:lnTo>
                    <a:lnTo>
                      <a:pt x="177" y="40"/>
                    </a:lnTo>
                    <a:lnTo>
                      <a:pt x="159" y="51"/>
                    </a:lnTo>
                    <a:lnTo>
                      <a:pt x="142" y="65"/>
                    </a:lnTo>
                    <a:lnTo>
                      <a:pt x="142" y="50"/>
                    </a:lnTo>
                    <a:close/>
                    <a:moveTo>
                      <a:pt x="8" y="276"/>
                    </a:moveTo>
                    <a:lnTo>
                      <a:pt x="8" y="276"/>
                    </a:lnTo>
                    <a:lnTo>
                      <a:pt x="4" y="271"/>
                    </a:lnTo>
                    <a:lnTo>
                      <a:pt x="1" y="264"/>
                    </a:lnTo>
                    <a:lnTo>
                      <a:pt x="0" y="256"/>
                    </a:lnTo>
                    <a:lnTo>
                      <a:pt x="0" y="246"/>
                    </a:lnTo>
                    <a:lnTo>
                      <a:pt x="1" y="237"/>
                    </a:lnTo>
                    <a:lnTo>
                      <a:pt x="4" y="226"/>
                    </a:lnTo>
                    <a:lnTo>
                      <a:pt x="6" y="214"/>
                    </a:lnTo>
                    <a:lnTo>
                      <a:pt x="12" y="201"/>
                    </a:lnTo>
                    <a:lnTo>
                      <a:pt x="25" y="176"/>
                    </a:lnTo>
                    <a:lnTo>
                      <a:pt x="44" y="149"/>
                    </a:lnTo>
                    <a:lnTo>
                      <a:pt x="66" y="120"/>
                    </a:lnTo>
                    <a:lnTo>
                      <a:pt x="93" y="93"/>
                    </a:lnTo>
                    <a:lnTo>
                      <a:pt x="93" y="93"/>
                    </a:lnTo>
                    <a:lnTo>
                      <a:pt x="117" y="70"/>
                    </a:lnTo>
                    <a:lnTo>
                      <a:pt x="142" y="50"/>
                    </a:lnTo>
                    <a:lnTo>
                      <a:pt x="142" y="65"/>
                    </a:lnTo>
                    <a:lnTo>
                      <a:pt x="142" y="65"/>
                    </a:lnTo>
                    <a:lnTo>
                      <a:pt x="121" y="81"/>
                    </a:lnTo>
                    <a:lnTo>
                      <a:pt x="100" y="101"/>
                    </a:lnTo>
                    <a:lnTo>
                      <a:pt x="100" y="101"/>
                    </a:lnTo>
                    <a:lnTo>
                      <a:pt x="78" y="124"/>
                    </a:lnTo>
                    <a:lnTo>
                      <a:pt x="60" y="147"/>
                    </a:lnTo>
                    <a:lnTo>
                      <a:pt x="44" y="170"/>
                    </a:lnTo>
                    <a:lnTo>
                      <a:pt x="33" y="192"/>
                    </a:lnTo>
                    <a:lnTo>
                      <a:pt x="25" y="212"/>
                    </a:lnTo>
                    <a:lnTo>
                      <a:pt x="24" y="220"/>
                    </a:lnTo>
                    <a:lnTo>
                      <a:pt x="23" y="230"/>
                    </a:lnTo>
                    <a:lnTo>
                      <a:pt x="23" y="237"/>
                    </a:lnTo>
                    <a:lnTo>
                      <a:pt x="24" y="243"/>
                    </a:lnTo>
                    <a:lnTo>
                      <a:pt x="25" y="249"/>
                    </a:lnTo>
                    <a:lnTo>
                      <a:pt x="29" y="254"/>
                    </a:lnTo>
                    <a:lnTo>
                      <a:pt x="29" y="254"/>
                    </a:lnTo>
                    <a:lnTo>
                      <a:pt x="33" y="257"/>
                    </a:lnTo>
                    <a:lnTo>
                      <a:pt x="37" y="260"/>
                    </a:lnTo>
                    <a:lnTo>
                      <a:pt x="43" y="261"/>
                    </a:lnTo>
                    <a:lnTo>
                      <a:pt x="48" y="261"/>
                    </a:lnTo>
                    <a:lnTo>
                      <a:pt x="60" y="261"/>
                    </a:lnTo>
                    <a:lnTo>
                      <a:pt x="74" y="257"/>
                    </a:lnTo>
                    <a:lnTo>
                      <a:pt x="89" y="252"/>
                    </a:lnTo>
                    <a:lnTo>
                      <a:pt x="107" y="243"/>
                    </a:lnTo>
                    <a:lnTo>
                      <a:pt x="124" y="233"/>
                    </a:lnTo>
                    <a:lnTo>
                      <a:pt x="142" y="219"/>
                    </a:lnTo>
                    <a:lnTo>
                      <a:pt x="142" y="235"/>
                    </a:lnTo>
                    <a:lnTo>
                      <a:pt x="142" y="235"/>
                    </a:lnTo>
                    <a:lnTo>
                      <a:pt x="120" y="250"/>
                    </a:lnTo>
                    <a:lnTo>
                      <a:pt x="100" y="262"/>
                    </a:lnTo>
                    <a:lnTo>
                      <a:pt x="79" y="273"/>
                    </a:lnTo>
                    <a:lnTo>
                      <a:pt x="60" y="280"/>
                    </a:lnTo>
                    <a:lnTo>
                      <a:pt x="44" y="284"/>
                    </a:lnTo>
                    <a:lnTo>
                      <a:pt x="29" y="285"/>
                    </a:lnTo>
                    <a:lnTo>
                      <a:pt x="23" y="284"/>
                    </a:lnTo>
                    <a:lnTo>
                      <a:pt x="17" y="283"/>
                    </a:lnTo>
                    <a:lnTo>
                      <a:pt x="12" y="280"/>
                    </a:lnTo>
                    <a:lnTo>
                      <a:pt x="8" y="276"/>
                    </a:lnTo>
                    <a:lnTo>
                      <a:pt x="8"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125"/>
              <p:cNvSpPr>
                <a:spLocks/>
              </p:cNvSpPr>
              <p:nvPr/>
            </p:nvSpPr>
            <p:spPr bwMode="auto">
              <a:xfrm>
                <a:off x="2365376" y="1966913"/>
                <a:ext cx="92075" cy="95250"/>
              </a:xfrm>
              <a:custGeom>
                <a:avLst/>
                <a:gdLst>
                  <a:gd name="T0" fmla="*/ 0 w 58"/>
                  <a:gd name="T1" fmla="*/ 30 h 60"/>
                  <a:gd name="T2" fmla="*/ 0 w 58"/>
                  <a:gd name="T3" fmla="*/ 30 h 60"/>
                  <a:gd name="T4" fmla="*/ 1 w 58"/>
                  <a:gd name="T5" fmla="*/ 24 h 60"/>
                  <a:gd name="T6" fmla="*/ 3 w 58"/>
                  <a:gd name="T7" fmla="*/ 19 h 60"/>
                  <a:gd name="T8" fmla="*/ 5 w 58"/>
                  <a:gd name="T9" fmla="*/ 14 h 60"/>
                  <a:gd name="T10" fmla="*/ 9 w 58"/>
                  <a:gd name="T11" fmla="*/ 10 h 60"/>
                  <a:gd name="T12" fmla="*/ 13 w 58"/>
                  <a:gd name="T13" fmla="*/ 6 h 60"/>
                  <a:gd name="T14" fmla="*/ 18 w 58"/>
                  <a:gd name="T15" fmla="*/ 3 h 60"/>
                  <a:gd name="T16" fmla="*/ 24 w 58"/>
                  <a:gd name="T17" fmla="*/ 1 h 60"/>
                  <a:gd name="T18" fmla="*/ 30 w 58"/>
                  <a:gd name="T19" fmla="*/ 0 h 60"/>
                  <a:gd name="T20" fmla="*/ 30 w 58"/>
                  <a:gd name="T21" fmla="*/ 0 h 60"/>
                  <a:gd name="T22" fmla="*/ 35 w 58"/>
                  <a:gd name="T23" fmla="*/ 1 h 60"/>
                  <a:gd name="T24" fmla="*/ 41 w 58"/>
                  <a:gd name="T25" fmla="*/ 3 h 60"/>
                  <a:gd name="T26" fmla="*/ 46 w 58"/>
                  <a:gd name="T27" fmla="*/ 6 h 60"/>
                  <a:gd name="T28" fmla="*/ 50 w 58"/>
                  <a:gd name="T29" fmla="*/ 10 h 60"/>
                  <a:gd name="T30" fmla="*/ 54 w 58"/>
                  <a:gd name="T31" fmla="*/ 14 h 60"/>
                  <a:gd name="T32" fmla="*/ 57 w 58"/>
                  <a:gd name="T33" fmla="*/ 19 h 60"/>
                  <a:gd name="T34" fmla="*/ 58 w 58"/>
                  <a:gd name="T35" fmla="*/ 24 h 60"/>
                  <a:gd name="T36" fmla="*/ 58 w 58"/>
                  <a:gd name="T37" fmla="*/ 30 h 60"/>
                  <a:gd name="T38" fmla="*/ 58 w 58"/>
                  <a:gd name="T39" fmla="*/ 30 h 60"/>
                  <a:gd name="T40" fmla="*/ 58 w 58"/>
                  <a:gd name="T41" fmla="*/ 35 h 60"/>
                  <a:gd name="T42" fmla="*/ 57 w 58"/>
                  <a:gd name="T43" fmla="*/ 41 h 60"/>
                  <a:gd name="T44" fmla="*/ 54 w 58"/>
                  <a:gd name="T45" fmla="*/ 46 h 60"/>
                  <a:gd name="T46" fmla="*/ 50 w 58"/>
                  <a:gd name="T47" fmla="*/ 50 h 60"/>
                  <a:gd name="T48" fmla="*/ 46 w 58"/>
                  <a:gd name="T49" fmla="*/ 54 h 60"/>
                  <a:gd name="T50" fmla="*/ 41 w 58"/>
                  <a:gd name="T51" fmla="*/ 57 h 60"/>
                  <a:gd name="T52" fmla="*/ 35 w 58"/>
                  <a:gd name="T53" fmla="*/ 58 h 60"/>
                  <a:gd name="T54" fmla="*/ 30 w 58"/>
                  <a:gd name="T55" fmla="*/ 60 h 60"/>
                  <a:gd name="T56" fmla="*/ 30 w 58"/>
                  <a:gd name="T57" fmla="*/ 60 h 60"/>
                  <a:gd name="T58" fmla="*/ 24 w 58"/>
                  <a:gd name="T59" fmla="*/ 58 h 60"/>
                  <a:gd name="T60" fmla="*/ 18 w 58"/>
                  <a:gd name="T61" fmla="*/ 57 h 60"/>
                  <a:gd name="T62" fmla="*/ 13 w 58"/>
                  <a:gd name="T63" fmla="*/ 54 h 60"/>
                  <a:gd name="T64" fmla="*/ 9 w 58"/>
                  <a:gd name="T65" fmla="*/ 50 h 60"/>
                  <a:gd name="T66" fmla="*/ 5 w 58"/>
                  <a:gd name="T67" fmla="*/ 46 h 60"/>
                  <a:gd name="T68" fmla="*/ 3 w 58"/>
                  <a:gd name="T69" fmla="*/ 41 h 60"/>
                  <a:gd name="T70" fmla="*/ 1 w 58"/>
                  <a:gd name="T71" fmla="*/ 35 h 60"/>
                  <a:gd name="T72" fmla="*/ 0 w 58"/>
                  <a:gd name="T73" fmla="*/ 30 h 60"/>
                  <a:gd name="T74" fmla="*/ 0 w 58"/>
                  <a:gd name="T7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 h="60">
                    <a:moveTo>
                      <a:pt x="0" y="30"/>
                    </a:moveTo>
                    <a:lnTo>
                      <a:pt x="0" y="30"/>
                    </a:lnTo>
                    <a:lnTo>
                      <a:pt x="1" y="24"/>
                    </a:lnTo>
                    <a:lnTo>
                      <a:pt x="3" y="19"/>
                    </a:lnTo>
                    <a:lnTo>
                      <a:pt x="5" y="14"/>
                    </a:lnTo>
                    <a:lnTo>
                      <a:pt x="9" y="10"/>
                    </a:lnTo>
                    <a:lnTo>
                      <a:pt x="13" y="6"/>
                    </a:lnTo>
                    <a:lnTo>
                      <a:pt x="18" y="3"/>
                    </a:lnTo>
                    <a:lnTo>
                      <a:pt x="24" y="1"/>
                    </a:lnTo>
                    <a:lnTo>
                      <a:pt x="30" y="0"/>
                    </a:lnTo>
                    <a:lnTo>
                      <a:pt x="30" y="0"/>
                    </a:lnTo>
                    <a:lnTo>
                      <a:pt x="35" y="1"/>
                    </a:lnTo>
                    <a:lnTo>
                      <a:pt x="41" y="3"/>
                    </a:lnTo>
                    <a:lnTo>
                      <a:pt x="46" y="6"/>
                    </a:lnTo>
                    <a:lnTo>
                      <a:pt x="50" y="10"/>
                    </a:lnTo>
                    <a:lnTo>
                      <a:pt x="54" y="14"/>
                    </a:lnTo>
                    <a:lnTo>
                      <a:pt x="57" y="19"/>
                    </a:lnTo>
                    <a:lnTo>
                      <a:pt x="58" y="24"/>
                    </a:lnTo>
                    <a:lnTo>
                      <a:pt x="58" y="30"/>
                    </a:lnTo>
                    <a:lnTo>
                      <a:pt x="58" y="30"/>
                    </a:lnTo>
                    <a:lnTo>
                      <a:pt x="58" y="35"/>
                    </a:lnTo>
                    <a:lnTo>
                      <a:pt x="57" y="41"/>
                    </a:lnTo>
                    <a:lnTo>
                      <a:pt x="54" y="46"/>
                    </a:lnTo>
                    <a:lnTo>
                      <a:pt x="50" y="50"/>
                    </a:lnTo>
                    <a:lnTo>
                      <a:pt x="46" y="54"/>
                    </a:lnTo>
                    <a:lnTo>
                      <a:pt x="41" y="57"/>
                    </a:lnTo>
                    <a:lnTo>
                      <a:pt x="35" y="58"/>
                    </a:lnTo>
                    <a:lnTo>
                      <a:pt x="30" y="60"/>
                    </a:lnTo>
                    <a:lnTo>
                      <a:pt x="30" y="60"/>
                    </a:lnTo>
                    <a:lnTo>
                      <a:pt x="24" y="58"/>
                    </a:lnTo>
                    <a:lnTo>
                      <a:pt x="18" y="57"/>
                    </a:lnTo>
                    <a:lnTo>
                      <a:pt x="13" y="54"/>
                    </a:lnTo>
                    <a:lnTo>
                      <a:pt x="9" y="50"/>
                    </a:lnTo>
                    <a:lnTo>
                      <a:pt x="5" y="46"/>
                    </a:lnTo>
                    <a:lnTo>
                      <a:pt x="3" y="41"/>
                    </a:lnTo>
                    <a:lnTo>
                      <a:pt x="1" y="35"/>
                    </a:lnTo>
                    <a:lnTo>
                      <a:pt x="0" y="30"/>
                    </a:lnTo>
                    <a:lnTo>
                      <a:pt x="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6" name="组合 203"/>
            <p:cNvGrpSpPr/>
            <p:nvPr/>
          </p:nvGrpSpPr>
          <p:grpSpPr>
            <a:xfrm>
              <a:off x="4837112" y="1519313"/>
              <a:ext cx="381000" cy="484187"/>
              <a:chOff x="1493838" y="1541463"/>
              <a:chExt cx="381000" cy="484187"/>
            </a:xfrm>
            <a:solidFill>
              <a:schemeClr val="accent4">
                <a:lumMod val="60000"/>
                <a:lumOff val="40000"/>
              </a:schemeClr>
            </a:solidFill>
          </p:grpSpPr>
          <p:sp>
            <p:nvSpPr>
              <p:cNvPr id="105" name="Freeform 126"/>
              <p:cNvSpPr>
                <a:spLocks noEditPoints="1"/>
              </p:cNvSpPr>
              <p:nvPr/>
            </p:nvSpPr>
            <p:spPr bwMode="auto">
              <a:xfrm>
                <a:off x="1493838" y="1546225"/>
                <a:ext cx="254000" cy="479425"/>
              </a:xfrm>
              <a:custGeom>
                <a:avLst/>
                <a:gdLst>
                  <a:gd name="T0" fmla="*/ 160 w 160"/>
                  <a:gd name="T1" fmla="*/ 0 h 302"/>
                  <a:gd name="T2" fmla="*/ 160 w 160"/>
                  <a:gd name="T3" fmla="*/ 302 h 302"/>
                  <a:gd name="T4" fmla="*/ 94 w 160"/>
                  <a:gd name="T5" fmla="*/ 302 h 302"/>
                  <a:gd name="T6" fmla="*/ 94 w 160"/>
                  <a:gd name="T7" fmla="*/ 261 h 302"/>
                  <a:gd name="T8" fmla="*/ 136 w 160"/>
                  <a:gd name="T9" fmla="*/ 261 h 302"/>
                  <a:gd name="T10" fmla="*/ 136 w 160"/>
                  <a:gd name="T11" fmla="*/ 116 h 302"/>
                  <a:gd name="T12" fmla="*/ 136 w 160"/>
                  <a:gd name="T13" fmla="*/ 116 h 302"/>
                  <a:gd name="T14" fmla="*/ 94 w 160"/>
                  <a:gd name="T15" fmla="*/ 189 h 302"/>
                  <a:gd name="T16" fmla="*/ 94 w 160"/>
                  <a:gd name="T17" fmla="*/ 124 h 302"/>
                  <a:gd name="T18" fmla="*/ 160 w 160"/>
                  <a:gd name="T19" fmla="*/ 0 h 302"/>
                  <a:gd name="T20" fmla="*/ 94 w 160"/>
                  <a:gd name="T21" fmla="*/ 302 h 302"/>
                  <a:gd name="T22" fmla="*/ 0 w 160"/>
                  <a:gd name="T23" fmla="*/ 302 h 302"/>
                  <a:gd name="T24" fmla="*/ 94 w 160"/>
                  <a:gd name="T25" fmla="*/ 124 h 302"/>
                  <a:gd name="T26" fmla="*/ 94 w 160"/>
                  <a:gd name="T27" fmla="*/ 189 h 302"/>
                  <a:gd name="T28" fmla="*/ 53 w 160"/>
                  <a:gd name="T29" fmla="*/ 261 h 302"/>
                  <a:gd name="T30" fmla="*/ 94 w 160"/>
                  <a:gd name="T31" fmla="*/ 261 h 302"/>
                  <a:gd name="T32" fmla="*/ 94 w 160"/>
                  <a:gd name="T33" fmla="*/ 302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0" h="302">
                    <a:moveTo>
                      <a:pt x="160" y="0"/>
                    </a:moveTo>
                    <a:lnTo>
                      <a:pt x="160" y="302"/>
                    </a:lnTo>
                    <a:lnTo>
                      <a:pt x="94" y="302"/>
                    </a:lnTo>
                    <a:lnTo>
                      <a:pt x="94" y="261"/>
                    </a:lnTo>
                    <a:lnTo>
                      <a:pt x="136" y="261"/>
                    </a:lnTo>
                    <a:lnTo>
                      <a:pt x="136" y="116"/>
                    </a:lnTo>
                    <a:lnTo>
                      <a:pt x="136" y="116"/>
                    </a:lnTo>
                    <a:lnTo>
                      <a:pt x="94" y="189"/>
                    </a:lnTo>
                    <a:lnTo>
                      <a:pt x="94" y="124"/>
                    </a:lnTo>
                    <a:lnTo>
                      <a:pt x="160" y="0"/>
                    </a:lnTo>
                    <a:close/>
                    <a:moveTo>
                      <a:pt x="94" y="302"/>
                    </a:moveTo>
                    <a:lnTo>
                      <a:pt x="0" y="302"/>
                    </a:lnTo>
                    <a:lnTo>
                      <a:pt x="94" y="124"/>
                    </a:lnTo>
                    <a:lnTo>
                      <a:pt x="94" y="189"/>
                    </a:lnTo>
                    <a:lnTo>
                      <a:pt x="53" y="261"/>
                    </a:lnTo>
                    <a:lnTo>
                      <a:pt x="94" y="261"/>
                    </a:lnTo>
                    <a:lnTo>
                      <a:pt x="94" y="3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Rectangle 127"/>
              <p:cNvSpPr>
                <a:spLocks noChangeArrowheads="1"/>
              </p:cNvSpPr>
              <p:nvPr/>
            </p:nvSpPr>
            <p:spPr bwMode="auto">
              <a:xfrm>
                <a:off x="1811338" y="1541463"/>
                <a:ext cx="63500" cy="4714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7" name="Freeform 128"/>
            <p:cNvSpPr>
              <a:spLocks noEditPoints="1"/>
            </p:cNvSpPr>
            <p:nvPr/>
          </p:nvSpPr>
          <p:spPr bwMode="auto">
            <a:xfrm>
              <a:off x="6753225" y="3886275"/>
              <a:ext cx="508000" cy="396875"/>
            </a:xfrm>
            <a:custGeom>
              <a:avLst/>
              <a:gdLst>
                <a:gd name="T0" fmla="*/ 298 w 320"/>
                <a:gd name="T1" fmla="*/ 57 h 250"/>
                <a:gd name="T2" fmla="*/ 320 w 320"/>
                <a:gd name="T3" fmla="*/ 138 h 250"/>
                <a:gd name="T4" fmla="*/ 303 w 320"/>
                <a:gd name="T5" fmla="*/ 212 h 250"/>
                <a:gd name="T6" fmla="*/ 271 w 320"/>
                <a:gd name="T7" fmla="*/ 245 h 250"/>
                <a:gd name="T8" fmla="*/ 263 w 320"/>
                <a:gd name="T9" fmla="*/ 233 h 250"/>
                <a:gd name="T10" fmla="*/ 279 w 320"/>
                <a:gd name="T11" fmla="*/ 214 h 250"/>
                <a:gd name="T12" fmla="*/ 276 w 320"/>
                <a:gd name="T13" fmla="*/ 191 h 250"/>
                <a:gd name="T14" fmla="*/ 261 w 320"/>
                <a:gd name="T15" fmla="*/ 165 h 250"/>
                <a:gd name="T16" fmla="*/ 287 w 320"/>
                <a:gd name="T17" fmla="*/ 165 h 250"/>
                <a:gd name="T18" fmla="*/ 299 w 320"/>
                <a:gd name="T19" fmla="*/ 153 h 250"/>
                <a:gd name="T20" fmla="*/ 299 w 320"/>
                <a:gd name="T21" fmla="*/ 126 h 250"/>
                <a:gd name="T22" fmla="*/ 283 w 320"/>
                <a:gd name="T23" fmla="*/ 112 h 250"/>
                <a:gd name="T24" fmla="*/ 261 w 320"/>
                <a:gd name="T25" fmla="*/ 100 h 250"/>
                <a:gd name="T26" fmla="*/ 278 w 320"/>
                <a:gd name="T27" fmla="*/ 96 h 250"/>
                <a:gd name="T28" fmla="*/ 287 w 320"/>
                <a:gd name="T29" fmla="*/ 74 h 250"/>
                <a:gd name="T30" fmla="*/ 280 w 320"/>
                <a:gd name="T31" fmla="*/ 58 h 250"/>
                <a:gd name="T32" fmla="*/ 238 w 320"/>
                <a:gd name="T33" fmla="*/ 8 h 250"/>
                <a:gd name="T34" fmla="*/ 261 w 320"/>
                <a:gd name="T35" fmla="*/ 50 h 250"/>
                <a:gd name="T36" fmla="*/ 242 w 320"/>
                <a:gd name="T37" fmla="*/ 59 h 250"/>
                <a:gd name="T38" fmla="*/ 238 w 320"/>
                <a:gd name="T39" fmla="*/ 34 h 250"/>
                <a:gd name="T40" fmla="*/ 261 w 320"/>
                <a:gd name="T41" fmla="*/ 247 h 250"/>
                <a:gd name="T42" fmla="*/ 244 w 320"/>
                <a:gd name="T43" fmla="*/ 235 h 250"/>
                <a:gd name="T44" fmla="*/ 261 w 320"/>
                <a:gd name="T45" fmla="*/ 247 h 250"/>
                <a:gd name="T46" fmla="*/ 261 w 320"/>
                <a:gd name="T47" fmla="*/ 113 h 250"/>
                <a:gd name="T48" fmla="*/ 245 w 320"/>
                <a:gd name="T49" fmla="*/ 135 h 250"/>
                <a:gd name="T50" fmla="*/ 252 w 320"/>
                <a:gd name="T51" fmla="*/ 155 h 250"/>
                <a:gd name="T52" fmla="*/ 256 w 320"/>
                <a:gd name="T53" fmla="*/ 174 h 250"/>
                <a:gd name="T54" fmla="*/ 238 w 320"/>
                <a:gd name="T55" fmla="*/ 82 h 250"/>
                <a:gd name="T56" fmla="*/ 255 w 320"/>
                <a:gd name="T57" fmla="*/ 100 h 250"/>
                <a:gd name="T58" fmla="*/ 238 w 320"/>
                <a:gd name="T59" fmla="*/ 8 h 250"/>
                <a:gd name="T60" fmla="*/ 234 w 320"/>
                <a:gd name="T61" fmla="*/ 20 h 250"/>
                <a:gd name="T62" fmla="*/ 219 w 320"/>
                <a:gd name="T63" fmla="*/ 2 h 250"/>
                <a:gd name="T64" fmla="*/ 219 w 320"/>
                <a:gd name="T65" fmla="*/ 215 h 250"/>
                <a:gd name="T66" fmla="*/ 229 w 320"/>
                <a:gd name="T67" fmla="*/ 227 h 250"/>
                <a:gd name="T68" fmla="*/ 238 w 320"/>
                <a:gd name="T69" fmla="*/ 39 h 250"/>
                <a:gd name="T70" fmla="*/ 238 w 320"/>
                <a:gd name="T71" fmla="*/ 174 h 250"/>
                <a:gd name="T72" fmla="*/ 226 w 320"/>
                <a:gd name="T73" fmla="*/ 184 h 250"/>
                <a:gd name="T74" fmla="*/ 225 w 320"/>
                <a:gd name="T75" fmla="*/ 51 h 250"/>
                <a:gd name="T76" fmla="*/ 238 w 320"/>
                <a:gd name="T77" fmla="*/ 39 h 250"/>
                <a:gd name="T78" fmla="*/ 134 w 320"/>
                <a:gd name="T79" fmla="*/ 8 h 250"/>
                <a:gd name="T80" fmla="*/ 219 w 320"/>
                <a:gd name="T81" fmla="*/ 2 h 250"/>
                <a:gd name="T82" fmla="*/ 211 w 320"/>
                <a:gd name="T83" fmla="*/ 16 h 250"/>
                <a:gd name="T84" fmla="*/ 203 w 320"/>
                <a:gd name="T85" fmla="*/ 42 h 250"/>
                <a:gd name="T86" fmla="*/ 219 w 320"/>
                <a:gd name="T87" fmla="*/ 53 h 250"/>
                <a:gd name="T88" fmla="*/ 218 w 320"/>
                <a:gd name="T89" fmla="*/ 210 h 250"/>
                <a:gd name="T90" fmla="*/ 194 w 320"/>
                <a:gd name="T91" fmla="*/ 230 h 250"/>
                <a:gd name="T92" fmla="*/ 125 w 320"/>
                <a:gd name="T93" fmla="*/ 192 h 250"/>
                <a:gd name="T94" fmla="*/ 68 w 320"/>
                <a:gd name="T95" fmla="*/ 164 h 250"/>
                <a:gd name="T96" fmla="*/ 84 w 320"/>
                <a:gd name="T97" fmla="*/ 159 h 250"/>
                <a:gd name="T98" fmla="*/ 104 w 320"/>
                <a:gd name="T99" fmla="*/ 131 h 250"/>
                <a:gd name="T100" fmla="*/ 95 w 320"/>
                <a:gd name="T101" fmla="*/ 100 h 250"/>
                <a:gd name="T102" fmla="*/ 0 w 320"/>
                <a:gd name="T103" fmla="*/ 136 h 250"/>
                <a:gd name="T104" fmla="*/ 5 w 320"/>
                <a:gd name="T105" fmla="*/ 96 h 250"/>
                <a:gd name="T106" fmla="*/ 45 w 320"/>
                <a:gd name="T107" fmla="*/ 44 h 250"/>
                <a:gd name="T108" fmla="*/ 68 w 320"/>
                <a:gd name="T109" fmla="*/ 88 h 250"/>
                <a:gd name="T110" fmla="*/ 38 w 320"/>
                <a:gd name="T111" fmla="*/ 101 h 250"/>
                <a:gd name="T112" fmla="*/ 31 w 320"/>
                <a:gd name="T113" fmla="*/ 135 h 250"/>
                <a:gd name="T114" fmla="*/ 57 w 320"/>
                <a:gd name="T115" fmla="*/ 162 h 250"/>
                <a:gd name="T116" fmla="*/ 42 w 320"/>
                <a:gd name="T117" fmla="*/ 189 h 250"/>
                <a:gd name="T118" fmla="*/ 3 w 320"/>
                <a:gd name="T119" fmla="*/ 1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0" h="250">
                  <a:moveTo>
                    <a:pt x="261" y="19"/>
                  </a:moveTo>
                  <a:lnTo>
                    <a:pt x="261" y="19"/>
                  </a:lnTo>
                  <a:lnTo>
                    <a:pt x="276" y="30"/>
                  </a:lnTo>
                  <a:lnTo>
                    <a:pt x="288" y="42"/>
                  </a:lnTo>
                  <a:lnTo>
                    <a:pt x="298" y="57"/>
                  </a:lnTo>
                  <a:lnTo>
                    <a:pt x="306" y="71"/>
                  </a:lnTo>
                  <a:lnTo>
                    <a:pt x="312" y="88"/>
                  </a:lnTo>
                  <a:lnTo>
                    <a:pt x="316" y="104"/>
                  </a:lnTo>
                  <a:lnTo>
                    <a:pt x="318" y="120"/>
                  </a:lnTo>
                  <a:lnTo>
                    <a:pt x="320" y="138"/>
                  </a:lnTo>
                  <a:lnTo>
                    <a:pt x="320" y="154"/>
                  </a:lnTo>
                  <a:lnTo>
                    <a:pt x="317" y="170"/>
                  </a:lnTo>
                  <a:lnTo>
                    <a:pt x="314" y="185"/>
                  </a:lnTo>
                  <a:lnTo>
                    <a:pt x="310" y="200"/>
                  </a:lnTo>
                  <a:lnTo>
                    <a:pt x="303" y="212"/>
                  </a:lnTo>
                  <a:lnTo>
                    <a:pt x="297" y="223"/>
                  </a:lnTo>
                  <a:lnTo>
                    <a:pt x="290" y="233"/>
                  </a:lnTo>
                  <a:lnTo>
                    <a:pt x="282" y="239"/>
                  </a:lnTo>
                  <a:lnTo>
                    <a:pt x="282" y="239"/>
                  </a:lnTo>
                  <a:lnTo>
                    <a:pt x="271" y="245"/>
                  </a:lnTo>
                  <a:lnTo>
                    <a:pt x="261" y="247"/>
                  </a:lnTo>
                  <a:lnTo>
                    <a:pt x="261" y="233"/>
                  </a:lnTo>
                  <a:lnTo>
                    <a:pt x="261" y="233"/>
                  </a:lnTo>
                  <a:lnTo>
                    <a:pt x="263" y="233"/>
                  </a:lnTo>
                  <a:lnTo>
                    <a:pt x="263" y="233"/>
                  </a:lnTo>
                  <a:lnTo>
                    <a:pt x="263" y="233"/>
                  </a:lnTo>
                  <a:lnTo>
                    <a:pt x="268" y="229"/>
                  </a:lnTo>
                  <a:lnTo>
                    <a:pt x="272" y="224"/>
                  </a:lnTo>
                  <a:lnTo>
                    <a:pt x="276" y="219"/>
                  </a:lnTo>
                  <a:lnTo>
                    <a:pt x="279" y="214"/>
                  </a:lnTo>
                  <a:lnTo>
                    <a:pt x="280" y="208"/>
                  </a:lnTo>
                  <a:lnTo>
                    <a:pt x="280" y="203"/>
                  </a:lnTo>
                  <a:lnTo>
                    <a:pt x="279" y="196"/>
                  </a:lnTo>
                  <a:lnTo>
                    <a:pt x="276" y="191"/>
                  </a:lnTo>
                  <a:lnTo>
                    <a:pt x="276" y="191"/>
                  </a:lnTo>
                  <a:lnTo>
                    <a:pt x="274" y="185"/>
                  </a:lnTo>
                  <a:lnTo>
                    <a:pt x="271" y="181"/>
                  </a:lnTo>
                  <a:lnTo>
                    <a:pt x="267" y="178"/>
                  </a:lnTo>
                  <a:lnTo>
                    <a:pt x="261" y="176"/>
                  </a:lnTo>
                  <a:lnTo>
                    <a:pt x="261" y="165"/>
                  </a:lnTo>
                  <a:lnTo>
                    <a:pt x="261" y="165"/>
                  </a:lnTo>
                  <a:lnTo>
                    <a:pt x="268" y="168"/>
                  </a:lnTo>
                  <a:lnTo>
                    <a:pt x="275" y="168"/>
                  </a:lnTo>
                  <a:lnTo>
                    <a:pt x="280" y="168"/>
                  </a:lnTo>
                  <a:lnTo>
                    <a:pt x="287" y="165"/>
                  </a:lnTo>
                  <a:lnTo>
                    <a:pt x="287" y="165"/>
                  </a:lnTo>
                  <a:lnTo>
                    <a:pt x="287" y="165"/>
                  </a:lnTo>
                  <a:lnTo>
                    <a:pt x="293" y="162"/>
                  </a:lnTo>
                  <a:lnTo>
                    <a:pt x="297" y="158"/>
                  </a:lnTo>
                  <a:lnTo>
                    <a:pt x="299" y="153"/>
                  </a:lnTo>
                  <a:lnTo>
                    <a:pt x="302" y="149"/>
                  </a:lnTo>
                  <a:lnTo>
                    <a:pt x="303" y="143"/>
                  </a:lnTo>
                  <a:lnTo>
                    <a:pt x="303" y="136"/>
                  </a:lnTo>
                  <a:lnTo>
                    <a:pt x="302" y="131"/>
                  </a:lnTo>
                  <a:lnTo>
                    <a:pt x="299" y="126"/>
                  </a:lnTo>
                  <a:lnTo>
                    <a:pt x="299" y="126"/>
                  </a:lnTo>
                  <a:lnTo>
                    <a:pt x="297" y="122"/>
                  </a:lnTo>
                  <a:lnTo>
                    <a:pt x="293" y="118"/>
                  </a:lnTo>
                  <a:lnTo>
                    <a:pt x="288" y="113"/>
                  </a:lnTo>
                  <a:lnTo>
                    <a:pt x="283" y="112"/>
                  </a:lnTo>
                  <a:lnTo>
                    <a:pt x="279" y="111"/>
                  </a:lnTo>
                  <a:lnTo>
                    <a:pt x="272" y="109"/>
                  </a:lnTo>
                  <a:lnTo>
                    <a:pt x="267" y="111"/>
                  </a:lnTo>
                  <a:lnTo>
                    <a:pt x="261" y="112"/>
                  </a:lnTo>
                  <a:lnTo>
                    <a:pt x="261" y="100"/>
                  </a:lnTo>
                  <a:lnTo>
                    <a:pt x="261" y="100"/>
                  </a:lnTo>
                  <a:lnTo>
                    <a:pt x="268" y="100"/>
                  </a:lnTo>
                  <a:lnTo>
                    <a:pt x="274" y="99"/>
                  </a:lnTo>
                  <a:lnTo>
                    <a:pt x="274" y="99"/>
                  </a:lnTo>
                  <a:lnTo>
                    <a:pt x="278" y="96"/>
                  </a:lnTo>
                  <a:lnTo>
                    <a:pt x="282" y="92"/>
                  </a:lnTo>
                  <a:lnTo>
                    <a:pt x="284" y="88"/>
                  </a:lnTo>
                  <a:lnTo>
                    <a:pt x="286" y="84"/>
                  </a:lnTo>
                  <a:lnTo>
                    <a:pt x="287" y="78"/>
                  </a:lnTo>
                  <a:lnTo>
                    <a:pt x="287" y="74"/>
                  </a:lnTo>
                  <a:lnTo>
                    <a:pt x="286" y="69"/>
                  </a:lnTo>
                  <a:lnTo>
                    <a:pt x="284" y="63"/>
                  </a:lnTo>
                  <a:lnTo>
                    <a:pt x="284" y="63"/>
                  </a:lnTo>
                  <a:lnTo>
                    <a:pt x="284" y="63"/>
                  </a:lnTo>
                  <a:lnTo>
                    <a:pt x="280" y="58"/>
                  </a:lnTo>
                  <a:lnTo>
                    <a:pt x="275" y="54"/>
                  </a:lnTo>
                  <a:lnTo>
                    <a:pt x="270" y="51"/>
                  </a:lnTo>
                  <a:lnTo>
                    <a:pt x="261" y="50"/>
                  </a:lnTo>
                  <a:lnTo>
                    <a:pt x="261" y="19"/>
                  </a:lnTo>
                  <a:close/>
                  <a:moveTo>
                    <a:pt x="238" y="8"/>
                  </a:moveTo>
                  <a:lnTo>
                    <a:pt x="238" y="8"/>
                  </a:lnTo>
                  <a:lnTo>
                    <a:pt x="251" y="12"/>
                  </a:lnTo>
                  <a:lnTo>
                    <a:pt x="261" y="19"/>
                  </a:lnTo>
                  <a:lnTo>
                    <a:pt x="261" y="50"/>
                  </a:lnTo>
                  <a:lnTo>
                    <a:pt x="261" y="50"/>
                  </a:lnTo>
                  <a:lnTo>
                    <a:pt x="256" y="50"/>
                  </a:lnTo>
                  <a:lnTo>
                    <a:pt x="251" y="53"/>
                  </a:lnTo>
                  <a:lnTo>
                    <a:pt x="251" y="53"/>
                  </a:lnTo>
                  <a:lnTo>
                    <a:pt x="247" y="55"/>
                  </a:lnTo>
                  <a:lnTo>
                    <a:pt x="242" y="59"/>
                  </a:lnTo>
                  <a:lnTo>
                    <a:pt x="240" y="63"/>
                  </a:lnTo>
                  <a:lnTo>
                    <a:pt x="238" y="67"/>
                  </a:lnTo>
                  <a:lnTo>
                    <a:pt x="238" y="39"/>
                  </a:lnTo>
                  <a:lnTo>
                    <a:pt x="238" y="39"/>
                  </a:lnTo>
                  <a:lnTo>
                    <a:pt x="238" y="34"/>
                  </a:lnTo>
                  <a:lnTo>
                    <a:pt x="238" y="27"/>
                  </a:lnTo>
                  <a:lnTo>
                    <a:pt x="238" y="8"/>
                  </a:lnTo>
                  <a:lnTo>
                    <a:pt x="238" y="8"/>
                  </a:lnTo>
                  <a:close/>
                  <a:moveTo>
                    <a:pt x="261" y="247"/>
                  </a:moveTo>
                  <a:lnTo>
                    <a:pt x="261" y="247"/>
                  </a:lnTo>
                  <a:lnTo>
                    <a:pt x="249" y="250"/>
                  </a:lnTo>
                  <a:lnTo>
                    <a:pt x="238" y="250"/>
                  </a:lnTo>
                  <a:lnTo>
                    <a:pt x="238" y="233"/>
                  </a:lnTo>
                  <a:lnTo>
                    <a:pt x="238" y="233"/>
                  </a:lnTo>
                  <a:lnTo>
                    <a:pt x="244" y="235"/>
                  </a:lnTo>
                  <a:lnTo>
                    <a:pt x="249" y="235"/>
                  </a:lnTo>
                  <a:lnTo>
                    <a:pt x="256" y="235"/>
                  </a:lnTo>
                  <a:lnTo>
                    <a:pt x="261" y="233"/>
                  </a:lnTo>
                  <a:lnTo>
                    <a:pt x="261" y="247"/>
                  </a:lnTo>
                  <a:lnTo>
                    <a:pt x="261" y="247"/>
                  </a:lnTo>
                  <a:close/>
                  <a:moveTo>
                    <a:pt x="261" y="100"/>
                  </a:moveTo>
                  <a:lnTo>
                    <a:pt x="261" y="112"/>
                  </a:lnTo>
                  <a:lnTo>
                    <a:pt x="261" y="112"/>
                  </a:lnTo>
                  <a:lnTo>
                    <a:pt x="261" y="113"/>
                  </a:lnTo>
                  <a:lnTo>
                    <a:pt x="261" y="113"/>
                  </a:lnTo>
                  <a:lnTo>
                    <a:pt x="256" y="116"/>
                  </a:lnTo>
                  <a:lnTo>
                    <a:pt x="252" y="120"/>
                  </a:lnTo>
                  <a:lnTo>
                    <a:pt x="249" y="124"/>
                  </a:lnTo>
                  <a:lnTo>
                    <a:pt x="247" y="130"/>
                  </a:lnTo>
                  <a:lnTo>
                    <a:pt x="245" y="135"/>
                  </a:lnTo>
                  <a:lnTo>
                    <a:pt x="245" y="141"/>
                  </a:lnTo>
                  <a:lnTo>
                    <a:pt x="247" y="146"/>
                  </a:lnTo>
                  <a:lnTo>
                    <a:pt x="249" y="151"/>
                  </a:lnTo>
                  <a:lnTo>
                    <a:pt x="249" y="151"/>
                  </a:lnTo>
                  <a:lnTo>
                    <a:pt x="252" y="155"/>
                  </a:lnTo>
                  <a:lnTo>
                    <a:pt x="255" y="159"/>
                  </a:lnTo>
                  <a:lnTo>
                    <a:pt x="261" y="165"/>
                  </a:lnTo>
                  <a:lnTo>
                    <a:pt x="261" y="176"/>
                  </a:lnTo>
                  <a:lnTo>
                    <a:pt x="261" y="176"/>
                  </a:lnTo>
                  <a:lnTo>
                    <a:pt x="256" y="174"/>
                  </a:lnTo>
                  <a:lnTo>
                    <a:pt x="251" y="173"/>
                  </a:lnTo>
                  <a:lnTo>
                    <a:pt x="244" y="173"/>
                  </a:lnTo>
                  <a:lnTo>
                    <a:pt x="238" y="174"/>
                  </a:lnTo>
                  <a:lnTo>
                    <a:pt x="238" y="82"/>
                  </a:lnTo>
                  <a:lnTo>
                    <a:pt x="238" y="82"/>
                  </a:lnTo>
                  <a:lnTo>
                    <a:pt x="240" y="86"/>
                  </a:lnTo>
                  <a:lnTo>
                    <a:pt x="240" y="86"/>
                  </a:lnTo>
                  <a:lnTo>
                    <a:pt x="244" y="92"/>
                  </a:lnTo>
                  <a:lnTo>
                    <a:pt x="249" y="97"/>
                  </a:lnTo>
                  <a:lnTo>
                    <a:pt x="255" y="100"/>
                  </a:lnTo>
                  <a:lnTo>
                    <a:pt x="261" y="100"/>
                  </a:lnTo>
                  <a:lnTo>
                    <a:pt x="261" y="100"/>
                  </a:lnTo>
                  <a:close/>
                  <a:moveTo>
                    <a:pt x="219" y="2"/>
                  </a:moveTo>
                  <a:lnTo>
                    <a:pt x="219" y="2"/>
                  </a:lnTo>
                  <a:lnTo>
                    <a:pt x="238" y="8"/>
                  </a:lnTo>
                  <a:lnTo>
                    <a:pt x="238" y="27"/>
                  </a:lnTo>
                  <a:lnTo>
                    <a:pt x="238" y="27"/>
                  </a:lnTo>
                  <a:lnTo>
                    <a:pt x="237" y="24"/>
                  </a:lnTo>
                  <a:lnTo>
                    <a:pt x="237" y="24"/>
                  </a:lnTo>
                  <a:lnTo>
                    <a:pt x="234" y="20"/>
                  </a:lnTo>
                  <a:lnTo>
                    <a:pt x="230" y="17"/>
                  </a:lnTo>
                  <a:lnTo>
                    <a:pt x="225" y="15"/>
                  </a:lnTo>
                  <a:lnTo>
                    <a:pt x="219" y="15"/>
                  </a:lnTo>
                  <a:lnTo>
                    <a:pt x="219" y="2"/>
                  </a:lnTo>
                  <a:lnTo>
                    <a:pt x="219" y="2"/>
                  </a:lnTo>
                  <a:close/>
                  <a:moveTo>
                    <a:pt x="238" y="250"/>
                  </a:moveTo>
                  <a:lnTo>
                    <a:pt x="238" y="250"/>
                  </a:lnTo>
                  <a:lnTo>
                    <a:pt x="229" y="247"/>
                  </a:lnTo>
                  <a:lnTo>
                    <a:pt x="219" y="245"/>
                  </a:lnTo>
                  <a:lnTo>
                    <a:pt x="219" y="215"/>
                  </a:lnTo>
                  <a:lnTo>
                    <a:pt x="219" y="215"/>
                  </a:lnTo>
                  <a:lnTo>
                    <a:pt x="221" y="218"/>
                  </a:lnTo>
                  <a:lnTo>
                    <a:pt x="221" y="218"/>
                  </a:lnTo>
                  <a:lnTo>
                    <a:pt x="225" y="223"/>
                  </a:lnTo>
                  <a:lnTo>
                    <a:pt x="229" y="227"/>
                  </a:lnTo>
                  <a:lnTo>
                    <a:pt x="233" y="231"/>
                  </a:lnTo>
                  <a:lnTo>
                    <a:pt x="238" y="233"/>
                  </a:lnTo>
                  <a:lnTo>
                    <a:pt x="238" y="250"/>
                  </a:lnTo>
                  <a:lnTo>
                    <a:pt x="238" y="250"/>
                  </a:lnTo>
                  <a:close/>
                  <a:moveTo>
                    <a:pt x="238" y="39"/>
                  </a:moveTo>
                  <a:lnTo>
                    <a:pt x="238" y="67"/>
                  </a:lnTo>
                  <a:lnTo>
                    <a:pt x="238" y="67"/>
                  </a:lnTo>
                  <a:lnTo>
                    <a:pt x="237" y="74"/>
                  </a:lnTo>
                  <a:lnTo>
                    <a:pt x="238" y="82"/>
                  </a:lnTo>
                  <a:lnTo>
                    <a:pt x="238" y="174"/>
                  </a:lnTo>
                  <a:lnTo>
                    <a:pt x="238" y="174"/>
                  </a:lnTo>
                  <a:lnTo>
                    <a:pt x="236" y="176"/>
                  </a:lnTo>
                  <a:lnTo>
                    <a:pt x="236" y="176"/>
                  </a:lnTo>
                  <a:lnTo>
                    <a:pt x="230" y="180"/>
                  </a:lnTo>
                  <a:lnTo>
                    <a:pt x="226" y="184"/>
                  </a:lnTo>
                  <a:lnTo>
                    <a:pt x="222" y="188"/>
                  </a:lnTo>
                  <a:lnTo>
                    <a:pt x="219" y="193"/>
                  </a:lnTo>
                  <a:lnTo>
                    <a:pt x="219" y="53"/>
                  </a:lnTo>
                  <a:lnTo>
                    <a:pt x="219" y="53"/>
                  </a:lnTo>
                  <a:lnTo>
                    <a:pt x="225" y="51"/>
                  </a:lnTo>
                  <a:lnTo>
                    <a:pt x="229" y="50"/>
                  </a:lnTo>
                  <a:lnTo>
                    <a:pt x="229" y="50"/>
                  </a:lnTo>
                  <a:lnTo>
                    <a:pt x="234" y="46"/>
                  </a:lnTo>
                  <a:lnTo>
                    <a:pt x="238" y="39"/>
                  </a:lnTo>
                  <a:lnTo>
                    <a:pt x="238" y="39"/>
                  </a:lnTo>
                  <a:close/>
                  <a:moveTo>
                    <a:pt x="68" y="31"/>
                  </a:moveTo>
                  <a:lnTo>
                    <a:pt x="68" y="31"/>
                  </a:lnTo>
                  <a:lnTo>
                    <a:pt x="91" y="21"/>
                  </a:lnTo>
                  <a:lnTo>
                    <a:pt x="112" y="13"/>
                  </a:lnTo>
                  <a:lnTo>
                    <a:pt x="134" y="8"/>
                  </a:lnTo>
                  <a:lnTo>
                    <a:pt x="153" y="4"/>
                  </a:lnTo>
                  <a:lnTo>
                    <a:pt x="172" y="1"/>
                  </a:lnTo>
                  <a:lnTo>
                    <a:pt x="190" y="0"/>
                  </a:lnTo>
                  <a:lnTo>
                    <a:pt x="205" y="1"/>
                  </a:lnTo>
                  <a:lnTo>
                    <a:pt x="219" y="2"/>
                  </a:lnTo>
                  <a:lnTo>
                    <a:pt x="219" y="15"/>
                  </a:lnTo>
                  <a:lnTo>
                    <a:pt x="219" y="15"/>
                  </a:lnTo>
                  <a:lnTo>
                    <a:pt x="215" y="15"/>
                  </a:lnTo>
                  <a:lnTo>
                    <a:pt x="211" y="16"/>
                  </a:lnTo>
                  <a:lnTo>
                    <a:pt x="211" y="16"/>
                  </a:lnTo>
                  <a:lnTo>
                    <a:pt x="211" y="16"/>
                  </a:lnTo>
                  <a:lnTo>
                    <a:pt x="206" y="20"/>
                  </a:lnTo>
                  <a:lnTo>
                    <a:pt x="202" y="27"/>
                  </a:lnTo>
                  <a:lnTo>
                    <a:pt x="200" y="34"/>
                  </a:lnTo>
                  <a:lnTo>
                    <a:pt x="203" y="42"/>
                  </a:lnTo>
                  <a:lnTo>
                    <a:pt x="203" y="42"/>
                  </a:lnTo>
                  <a:lnTo>
                    <a:pt x="206" y="46"/>
                  </a:lnTo>
                  <a:lnTo>
                    <a:pt x="210" y="50"/>
                  </a:lnTo>
                  <a:lnTo>
                    <a:pt x="215" y="51"/>
                  </a:lnTo>
                  <a:lnTo>
                    <a:pt x="219" y="53"/>
                  </a:lnTo>
                  <a:lnTo>
                    <a:pt x="219" y="193"/>
                  </a:lnTo>
                  <a:lnTo>
                    <a:pt x="219" y="193"/>
                  </a:lnTo>
                  <a:lnTo>
                    <a:pt x="218" y="199"/>
                  </a:lnTo>
                  <a:lnTo>
                    <a:pt x="218" y="204"/>
                  </a:lnTo>
                  <a:lnTo>
                    <a:pt x="218" y="210"/>
                  </a:lnTo>
                  <a:lnTo>
                    <a:pt x="219" y="215"/>
                  </a:lnTo>
                  <a:lnTo>
                    <a:pt x="219" y="245"/>
                  </a:lnTo>
                  <a:lnTo>
                    <a:pt x="219" y="245"/>
                  </a:lnTo>
                  <a:lnTo>
                    <a:pt x="207" y="238"/>
                  </a:lnTo>
                  <a:lnTo>
                    <a:pt x="194" y="230"/>
                  </a:lnTo>
                  <a:lnTo>
                    <a:pt x="169" y="212"/>
                  </a:lnTo>
                  <a:lnTo>
                    <a:pt x="157" y="203"/>
                  </a:lnTo>
                  <a:lnTo>
                    <a:pt x="145" y="196"/>
                  </a:lnTo>
                  <a:lnTo>
                    <a:pt x="131" y="192"/>
                  </a:lnTo>
                  <a:lnTo>
                    <a:pt x="125" y="192"/>
                  </a:lnTo>
                  <a:lnTo>
                    <a:pt x="118" y="192"/>
                  </a:lnTo>
                  <a:lnTo>
                    <a:pt x="118" y="192"/>
                  </a:lnTo>
                  <a:lnTo>
                    <a:pt x="92" y="193"/>
                  </a:lnTo>
                  <a:lnTo>
                    <a:pt x="68" y="193"/>
                  </a:lnTo>
                  <a:lnTo>
                    <a:pt x="68" y="164"/>
                  </a:lnTo>
                  <a:lnTo>
                    <a:pt x="68" y="164"/>
                  </a:lnTo>
                  <a:lnTo>
                    <a:pt x="76" y="162"/>
                  </a:lnTo>
                  <a:lnTo>
                    <a:pt x="84" y="159"/>
                  </a:lnTo>
                  <a:lnTo>
                    <a:pt x="84" y="159"/>
                  </a:lnTo>
                  <a:lnTo>
                    <a:pt x="84" y="159"/>
                  </a:lnTo>
                  <a:lnTo>
                    <a:pt x="91" y="155"/>
                  </a:lnTo>
                  <a:lnTo>
                    <a:pt x="96" y="150"/>
                  </a:lnTo>
                  <a:lnTo>
                    <a:pt x="100" y="145"/>
                  </a:lnTo>
                  <a:lnTo>
                    <a:pt x="103" y="138"/>
                  </a:lnTo>
                  <a:lnTo>
                    <a:pt x="104" y="131"/>
                  </a:lnTo>
                  <a:lnTo>
                    <a:pt x="104" y="123"/>
                  </a:lnTo>
                  <a:lnTo>
                    <a:pt x="103" y="116"/>
                  </a:lnTo>
                  <a:lnTo>
                    <a:pt x="100" y="109"/>
                  </a:lnTo>
                  <a:lnTo>
                    <a:pt x="100" y="109"/>
                  </a:lnTo>
                  <a:lnTo>
                    <a:pt x="95" y="100"/>
                  </a:lnTo>
                  <a:lnTo>
                    <a:pt x="87" y="93"/>
                  </a:lnTo>
                  <a:lnTo>
                    <a:pt x="77" y="89"/>
                  </a:lnTo>
                  <a:lnTo>
                    <a:pt x="68" y="88"/>
                  </a:lnTo>
                  <a:lnTo>
                    <a:pt x="68" y="31"/>
                  </a:lnTo>
                  <a:close/>
                  <a:moveTo>
                    <a:pt x="0" y="136"/>
                  </a:moveTo>
                  <a:lnTo>
                    <a:pt x="0" y="136"/>
                  </a:lnTo>
                  <a:lnTo>
                    <a:pt x="0" y="124"/>
                  </a:lnTo>
                  <a:lnTo>
                    <a:pt x="0" y="115"/>
                  </a:lnTo>
                  <a:lnTo>
                    <a:pt x="3" y="104"/>
                  </a:lnTo>
                  <a:lnTo>
                    <a:pt x="5" y="96"/>
                  </a:lnTo>
                  <a:lnTo>
                    <a:pt x="10" y="86"/>
                  </a:lnTo>
                  <a:lnTo>
                    <a:pt x="14" y="78"/>
                  </a:lnTo>
                  <a:lnTo>
                    <a:pt x="24" y="65"/>
                  </a:lnTo>
                  <a:lnTo>
                    <a:pt x="35" y="53"/>
                  </a:lnTo>
                  <a:lnTo>
                    <a:pt x="45" y="44"/>
                  </a:lnTo>
                  <a:lnTo>
                    <a:pt x="54" y="38"/>
                  </a:lnTo>
                  <a:lnTo>
                    <a:pt x="54" y="38"/>
                  </a:lnTo>
                  <a:lnTo>
                    <a:pt x="68" y="31"/>
                  </a:lnTo>
                  <a:lnTo>
                    <a:pt x="68" y="88"/>
                  </a:lnTo>
                  <a:lnTo>
                    <a:pt x="68" y="88"/>
                  </a:lnTo>
                  <a:lnTo>
                    <a:pt x="58" y="89"/>
                  </a:lnTo>
                  <a:lnTo>
                    <a:pt x="50" y="92"/>
                  </a:lnTo>
                  <a:lnTo>
                    <a:pt x="50" y="92"/>
                  </a:lnTo>
                  <a:lnTo>
                    <a:pt x="43" y="96"/>
                  </a:lnTo>
                  <a:lnTo>
                    <a:pt x="38" y="101"/>
                  </a:lnTo>
                  <a:lnTo>
                    <a:pt x="34" y="108"/>
                  </a:lnTo>
                  <a:lnTo>
                    <a:pt x="31" y="113"/>
                  </a:lnTo>
                  <a:lnTo>
                    <a:pt x="30" y="122"/>
                  </a:lnTo>
                  <a:lnTo>
                    <a:pt x="30" y="128"/>
                  </a:lnTo>
                  <a:lnTo>
                    <a:pt x="31" y="135"/>
                  </a:lnTo>
                  <a:lnTo>
                    <a:pt x="34" y="143"/>
                  </a:lnTo>
                  <a:lnTo>
                    <a:pt x="34" y="143"/>
                  </a:lnTo>
                  <a:lnTo>
                    <a:pt x="39" y="151"/>
                  </a:lnTo>
                  <a:lnTo>
                    <a:pt x="47" y="158"/>
                  </a:lnTo>
                  <a:lnTo>
                    <a:pt x="57" y="162"/>
                  </a:lnTo>
                  <a:lnTo>
                    <a:pt x="68" y="164"/>
                  </a:lnTo>
                  <a:lnTo>
                    <a:pt x="68" y="193"/>
                  </a:lnTo>
                  <a:lnTo>
                    <a:pt x="68" y="193"/>
                  </a:lnTo>
                  <a:lnTo>
                    <a:pt x="54" y="192"/>
                  </a:lnTo>
                  <a:lnTo>
                    <a:pt x="42" y="189"/>
                  </a:lnTo>
                  <a:lnTo>
                    <a:pt x="31" y="185"/>
                  </a:lnTo>
                  <a:lnTo>
                    <a:pt x="22" y="178"/>
                  </a:lnTo>
                  <a:lnTo>
                    <a:pt x="14" y="172"/>
                  </a:lnTo>
                  <a:lnTo>
                    <a:pt x="8" y="162"/>
                  </a:lnTo>
                  <a:lnTo>
                    <a:pt x="3" y="150"/>
                  </a:lnTo>
                  <a:lnTo>
                    <a:pt x="0" y="136"/>
                  </a:lnTo>
                  <a:lnTo>
                    <a:pt x="0" y="136"/>
                  </a:lnTo>
                  <a:close/>
                </a:path>
              </a:pathLst>
            </a:custGeom>
            <a:solidFill>
              <a:schemeClr val="accent4">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28" name="组合 206"/>
            <p:cNvGrpSpPr/>
            <p:nvPr/>
          </p:nvGrpSpPr>
          <p:grpSpPr>
            <a:xfrm>
              <a:off x="5237162" y="4283150"/>
              <a:ext cx="495300" cy="644526"/>
              <a:chOff x="1893888" y="4305300"/>
              <a:chExt cx="495300" cy="644526"/>
            </a:xfrm>
            <a:solidFill>
              <a:schemeClr val="accent3"/>
            </a:solidFill>
          </p:grpSpPr>
          <p:sp>
            <p:nvSpPr>
              <p:cNvPr id="97" name="Freeform 129"/>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130"/>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131"/>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132"/>
              <p:cNvSpPr>
                <a:spLocks/>
              </p:cNvSpPr>
              <p:nvPr/>
            </p:nvSpPr>
            <p:spPr bwMode="auto">
              <a:xfrm>
                <a:off x="2139951" y="4786313"/>
                <a:ext cx="136525" cy="163513"/>
              </a:xfrm>
              <a:custGeom>
                <a:avLst/>
                <a:gdLst>
                  <a:gd name="T0" fmla="*/ 27 w 86"/>
                  <a:gd name="T1" fmla="*/ 6 h 103"/>
                  <a:gd name="T2" fmla="*/ 27 w 86"/>
                  <a:gd name="T3" fmla="*/ 38 h 103"/>
                  <a:gd name="T4" fmla="*/ 27 w 86"/>
                  <a:gd name="T5" fmla="*/ 38 h 103"/>
                  <a:gd name="T6" fmla="*/ 28 w 86"/>
                  <a:gd name="T7" fmla="*/ 41 h 103"/>
                  <a:gd name="T8" fmla="*/ 34 w 86"/>
                  <a:gd name="T9" fmla="*/ 47 h 103"/>
                  <a:gd name="T10" fmla="*/ 42 w 86"/>
                  <a:gd name="T11" fmla="*/ 55 h 103"/>
                  <a:gd name="T12" fmla="*/ 47 w 86"/>
                  <a:gd name="T13" fmla="*/ 57 h 103"/>
                  <a:gd name="T14" fmla="*/ 54 w 86"/>
                  <a:gd name="T15" fmla="*/ 60 h 103"/>
                  <a:gd name="T16" fmla="*/ 54 w 86"/>
                  <a:gd name="T17" fmla="*/ 60 h 103"/>
                  <a:gd name="T18" fmla="*/ 66 w 86"/>
                  <a:gd name="T19" fmla="*/ 65 h 103"/>
                  <a:gd name="T20" fmla="*/ 78 w 86"/>
                  <a:gd name="T21" fmla="*/ 72 h 103"/>
                  <a:gd name="T22" fmla="*/ 82 w 86"/>
                  <a:gd name="T23" fmla="*/ 75 h 103"/>
                  <a:gd name="T24" fmla="*/ 85 w 86"/>
                  <a:gd name="T25" fmla="*/ 79 h 103"/>
                  <a:gd name="T26" fmla="*/ 86 w 86"/>
                  <a:gd name="T27" fmla="*/ 82 h 103"/>
                  <a:gd name="T28" fmla="*/ 86 w 86"/>
                  <a:gd name="T29" fmla="*/ 86 h 103"/>
                  <a:gd name="T30" fmla="*/ 86 w 86"/>
                  <a:gd name="T31" fmla="*/ 86 h 103"/>
                  <a:gd name="T32" fmla="*/ 85 w 86"/>
                  <a:gd name="T33" fmla="*/ 90 h 103"/>
                  <a:gd name="T34" fmla="*/ 81 w 86"/>
                  <a:gd name="T35" fmla="*/ 93 h 103"/>
                  <a:gd name="T36" fmla="*/ 76 w 86"/>
                  <a:gd name="T37" fmla="*/ 95 h 103"/>
                  <a:gd name="T38" fmla="*/ 66 w 86"/>
                  <a:gd name="T39" fmla="*/ 98 h 103"/>
                  <a:gd name="T40" fmla="*/ 55 w 86"/>
                  <a:gd name="T41" fmla="*/ 101 h 103"/>
                  <a:gd name="T42" fmla="*/ 40 w 86"/>
                  <a:gd name="T43" fmla="*/ 102 h 103"/>
                  <a:gd name="T44" fmla="*/ 21 w 86"/>
                  <a:gd name="T45" fmla="*/ 103 h 103"/>
                  <a:gd name="T46" fmla="*/ 0 w 86"/>
                  <a:gd name="T47" fmla="*/ 103 h 103"/>
                  <a:gd name="T48" fmla="*/ 0 w 86"/>
                  <a:gd name="T49" fmla="*/ 0 h 103"/>
                  <a:gd name="T50" fmla="*/ 27 w 86"/>
                  <a:gd name="T51"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103">
                    <a:moveTo>
                      <a:pt x="27" y="6"/>
                    </a:moveTo>
                    <a:lnTo>
                      <a:pt x="27" y="38"/>
                    </a:lnTo>
                    <a:lnTo>
                      <a:pt x="27" y="38"/>
                    </a:lnTo>
                    <a:lnTo>
                      <a:pt x="28" y="41"/>
                    </a:lnTo>
                    <a:lnTo>
                      <a:pt x="34" y="47"/>
                    </a:lnTo>
                    <a:lnTo>
                      <a:pt x="42" y="55"/>
                    </a:lnTo>
                    <a:lnTo>
                      <a:pt x="47" y="57"/>
                    </a:lnTo>
                    <a:lnTo>
                      <a:pt x="54" y="60"/>
                    </a:lnTo>
                    <a:lnTo>
                      <a:pt x="54" y="60"/>
                    </a:lnTo>
                    <a:lnTo>
                      <a:pt x="66" y="65"/>
                    </a:lnTo>
                    <a:lnTo>
                      <a:pt x="78" y="72"/>
                    </a:lnTo>
                    <a:lnTo>
                      <a:pt x="82" y="75"/>
                    </a:lnTo>
                    <a:lnTo>
                      <a:pt x="85" y="79"/>
                    </a:lnTo>
                    <a:lnTo>
                      <a:pt x="86" y="82"/>
                    </a:lnTo>
                    <a:lnTo>
                      <a:pt x="86" y="86"/>
                    </a:lnTo>
                    <a:lnTo>
                      <a:pt x="86" y="86"/>
                    </a:lnTo>
                    <a:lnTo>
                      <a:pt x="85" y="90"/>
                    </a:lnTo>
                    <a:lnTo>
                      <a:pt x="81" y="93"/>
                    </a:lnTo>
                    <a:lnTo>
                      <a:pt x="76" y="95"/>
                    </a:lnTo>
                    <a:lnTo>
                      <a:pt x="66" y="98"/>
                    </a:lnTo>
                    <a:lnTo>
                      <a:pt x="55" y="101"/>
                    </a:lnTo>
                    <a:lnTo>
                      <a:pt x="40" y="102"/>
                    </a:lnTo>
                    <a:lnTo>
                      <a:pt x="21" y="103"/>
                    </a:lnTo>
                    <a:lnTo>
                      <a:pt x="0" y="103"/>
                    </a:lnTo>
                    <a:lnTo>
                      <a:pt x="0" y="0"/>
                    </a:lnTo>
                    <a:lnTo>
                      <a:pt x="2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133"/>
              <p:cNvSpPr>
                <a:spLocks/>
              </p:cNvSpPr>
              <p:nvPr/>
            </p:nvSpPr>
            <p:spPr bwMode="auto">
              <a:xfrm>
                <a:off x="2024063" y="4786313"/>
                <a:ext cx="130175" cy="163513"/>
              </a:xfrm>
              <a:custGeom>
                <a:avLst/>
                <a:gdLst>
                  <a:gd name="T0" fmla="*/ 63 w 82"/>
                  <a:gd name="T1" fmla="*/ 6 h 103"/>
                  <a:gd name="T2" fmla="*/ 63 w 82"/>
                  <a:gd name="T3" fmla="*/ 38 h 103"/>
                  <a:gd name="T4" fmla="*/ 63 w 82"/>
                  <a:gd name="T5" fmla="*/ 38 h 103"/>
                  <a:gd name="T6" fmla="*/ 62 w 82"/>
                  <a:gd name="T7" fmla="*/ 41 h 103"/>
                  <a:gd name="T8" fmla="*/ 58 w 82"/>
                  <a:gd name="T9" fmla="*/ 47 h 103"/>
                  <a:gd name="T10" fmla="*/ 51 w 82"/>
                  <a:gd name="T11" fmla="*/ 55 h 103"/>
                  <a:gd name="T12" fmla="*/ 46 w 82"/>
                  <a:gd name="T13" fmla="*/ 57 h 103"/>
                  <a:gd name="T14" fmla="*/ 39 w 82"/>
                  <a:gd name="T15" fmla="*/ 60 h 103"/>
                  <a:gd name="T16" fmla="*/ 39 w 82"/>
                  <a:gd name="T17" fmla="*/ 60 h 103"/>
                  <a:gd name="T18" fmla="*/ 25 w 82"/>
                  <a:gd name="T19" fmla="*/ 65 h 103"/>
                  <a:gd name="T20" fmla="*/ 12 w 82"/>
                  <a:gd name="T21" fmla="*/ 72 h 103"/>
                  <a:gd name="T22" fmla="*/ 6 w 82"/>
                  <a:gd name="T23" fmla="*/ 75 h 103"/>
                  <a:gd name="T24" fmla="*/ 4 w 82"/>
                  <a:gd name="T25" fmla="*/ 79 h 103"/>
                  <a:gd name="T26" fmla="*/ 1 w 82"/>
                  <a:gd name="T27" fmla="*/ 82 h 103"/>
                  <a:gd name="T28" fmla="*/ 0 w 82"/>
                  <a:gd name="T29" fmla="*/ 86 h 103"/>
                  <a:gd name="T30" fmla="*/ 0 w 82"/>
                  <a:gd name="T31" fmla="*/ 86 h 103"/>
                  <a:gd name="T32" fmla="*/ 2 w 82"/>
                  <a:gd name="T33" fmla="*/ 90 h 103"/>
                  <a:gd name="T34" fmla="*/ 8 w 82"/>
                  <a:gd name="T35" fmla="*/ 93 h 103"/>
                  <a:gd name="T36" fmla="*/ 15 w 82"/>
                  <a:gd name="T37" fmla="*/ 95 h 103"/>
                  <a:gd name="T38" fmla="*/ 24 w 82"/>
                  <a:gd name="T39" fmla="*/ 98 h 103"/>
                  <a:gd name="T40" fmla="*/ 36 w 82"/>
                  <a:gd name="T41" fmla="*/ 101 h 103"/>
                  <a:gd name="T42" fmla="*/ 50 w 82"/>
                  <a:gd name="T43" fmla="*/ 102 h 103"/>
                  <a:gd name="T44" fmla="*/ 82 w 82"/>
                  <a:gd name="T45" fmla="*/ 103 h 103"/>
                  <a:gd name="T46" fmla="*/ 82 w 82"/>
                  <a:gd name="T47" fmla="*/ 0 h 103"/>
                  <a:gd name="T48" fmla="*/ 63 w 82"/>
                  <a:gd name="T49"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 h="103">
                    <a:moveTo>
                      <a:pt x="63" y="6"/>
                    </a:moveTo>
                    <a:lnTo>
                      <a:pt x="63" y="38"/>
                    </a:lnTo>
                    <a:lnTo>
                      <a:pt x="63" y="38"/>
                    </a:lnTo>
                    <a:lnTo>
                      <a:pt x="62" y="41"/>
                    </a:lnTo>
                    <a:lnTo>
                      <a:pt x="58" y="47"/>
                    </a:lnTo>
                    <a:lnTo>
                      <a:pt x="51" y="55"/>
                    </a:lnTo>
                    <a:lnTo>
                      <a:pt x="46" y="57"/>
                    </a:lnTo>
                    <a:lnTo>
                      <a:pt x="39" y="60"/>
                    </a:lnTo>
                    <a:lnTo>
                      <a:pt x="39" y="60"/>
                    </a:lnTo>
                    <a:lnTo>
                      <a:pt x="25" y="65"/>
                    </a:lnTo>
                    <a:lnTo>
                      <a:pt x="12" y="72"/>
                    </a:lnTo>
                    <a:lnTo>
                      <a:pt x="6" y="75"/>
                    </a:lnTo>
                    <a:lnTo>
                      <a:pt x="4" y="79"/>
                    </a:lnTo>
                    <a:lnTo>
                      <a:pt x="1" y="82"/>
                    </a:lnTo>
                    <a:lnTo>
                      <a:pt x="0" y="86"/>
                    </a:lnTo>
                    <a:lnTo>
                      <a:pt x="0" y="86"/>
                    </a:lnTo>
                    <a:lnTo>
                      <a:pt x="2" y="90"/>
                    </a:lnTo>
                    <a:lnTo>
                      <a:pt x="8" y="93"/>
                    </a:lnTo>
                    <a:lnTo>
                      <a:pt x="15" y="95"/>
                    </a:lnTo>
                    <a:lnTo>
                      <a:pt x="24" y="98"/>
                    </a:lnTo>
                    <a:lnTo>
                      <a:pt x="36" y="101"/>
                    </a:lnTo>
                    <a:lnTo>
                      <a:pt x="50" y="102"/>
                    </a:lnTo>
                    <a:lnTo>
                      <a:pt x="82" y="103"/>
                    </a:lnTo>
                    <a:lnTo>
                      <a:pt x="82" y="0"/>
                    </a:lnTo>
                    <a:lnTo>
                      <a:pt x="63"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134"/>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135"/>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136"/>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9" name="组合 198"/>
            <p:cNvGrpSpPr/>
            <p:nvPr/>
          </p:nvGrpSpPr>
          <p:grpSpPr>
            <a:xfrm>
              <a:off x="7189787" y="1792363"/>
              <a:ext cx="323850" cy="576262"/>
              <a:chOff x="3846513" y="1814513"/>
              <a:chExt cx="323850" cy="576262"/>
            </a:xfrm>
            <a:solidFill>
              <a:schemeClr val="accent4">
                <a:lumMod val="60000"/>
                <a:lumOff val="40000"/>
              </a:schemeClr>
            </a:solidFill>
          </p:grpSpPr>
          <p:sp>
            <p:nvSpPr>
              <p:cNvPr id="94" name="Freeform 137"/>
              <p:cNvSpPr>
                <a:spLocks noEditPoints="1"/>
              </p:cNvSpPr>
              <p:nvPr/>
            </p:nvSpPr>
            <p:spPr bwMode="auto">
              <a:xfrm>
                <a:off x="3846513" y="1814513"/>
                <a:ext cx="323850" cy="323850"/>
              </a:xfrm>
              <a:custGeom>
                <a:avLst/>
                <a:gdLst>
                  <a:gd name="T0" fmla="*/ 112 w 204"/>
                  <a:gd name="T1" fmla="*/ 0 h 204"/>
                  <a:gd name="T2" fmla="*/ 141 w 204"/>
                  <a:gd name="T3" fmla="*/ 8 h 204"/>
                  <a:gd name="T4" fmla="*/ 165 w 204"/>
                  <a:gd name="T5" fmla="*/ 22 h 204"/>
                  <a:gd name="T6" fmla="*/ 185 w 204"/>
                  <a:gd name="T7" fmla="*/ 42 h 204"/>
                  <a:gd name="T8" fmla="*/ 199 w 204"/>
                  <a:gd name="T9" fmla="*/ 68 h 204"/>
                  <a:gd name="T10" fmla="*/ 204 w 204"/>
                  <a:gd name="T11" fmla="*/ 96 h 204"/>
                  <a:gd name="T12" fmla="*/ 203 w 204"/>
                  <a:gd name="T13" fmla="*/ 118 h 204"/>
                  <a:gd name="T14" fmla="*/ 195 w 204"/>
                  <a:gd name="T15" fmla="*/ 146 h 204"/>
                  <a:gd name="T16" fmla="*/ 179 w 204"/>
                  <a:gd name="T17" fmla="*/ 171 h 204"/>
                  <a:gd name="T18" fmla="*/ 156 w 204"/>
                  <a:gd name="T19" fmla="*/ 190 h 204"/>
                  <a:gd name="T20" fmla="*/ 129 w 204"/>
                  <a:gd name="T21" fmla="*/ 202 h 204"/>
                  <a:gd name="T22" fmla="*/ 108 w 204"/>
                  <a:gd name="T23" fmla="*/ 204 h 204"/>
                  <a:gd name="T24" fmla="*/ 102 w 204"/>
                  <a:gd name="T25" fmla="*/ 185 h 204"/>
                  <a:gd name="T26" fmla="*/ 107 w 204"/>
                  <a:gd name="T27" fmla="*/ 185 h 204"/>
                  <a:gd name="T28" fmla="*/ 131 w 204"/>
                  <a:gd name="T29" fmla="*/ 180 h 204"/>
                  <a:gd name="T30" fmla="*/ 164 w 204"/>
                  <a:gd name="T31" fmla="*/ 158 h 204"/>
                  <a:gd name="T32" fmla="*/ 183 w 204"/>
                  <a:gd name="T33" fmla="*/ 123 h 204"/>
                  <a:gd name="T34" fmla="*/ 185 w 204"/>
                  <a:gd name="T35" fmla="*/ 97 h 204"/>
                  <a:gd name="T36" fmla="*/ 177 w 204"/>
                  <a:gd name="T37" fmla="*/ 66 h 204"/>
                  <a:gd name="T38" fmla="*/ 148 w 204"/>
                  <a:gd name="T39" fmla="*/ 32 h 204"/>
                  <a:gd name="T40" fmla="*/ 102 w 204"/>
                  <a:gd name="T41" fmla="*/ 19 h 204"/>
                  <a:gd name="T42" fmla="*/ 96 w 204"/>
                  <a:gd name="T43" fmla="*/ 0 h 204"/>
                  <a:gd name="T44" fmla="*/ 102 w 204"/>
                  <a:gd name="T45" fmla="*/ 19 h 204"/>
                  <a:gd name="T46" fmla="*/ 89 w 204"/>
                  <a:gd name="T47" fmla="*/ 20 h 204"/>
                  <a:gd name="T48" fmla="*/ 66 w 204"/>
                  <a:gd name="T49" fmla="*/ 27 h 204"/>
                  <a:gd name="T50" fmla="*/ 31 w 204"/>
                  <a:gd name="T51" fmla="*/ 60 h 204"/>
                  <a:gd name="T52" fmla="*/ 20 w 204"/>
                  <a:gd name="T53" fmla="*/ 89 h 204"/>
                  <a:gd name="T54" fmla="*/ 19 w 204"/>
                  <a:gd name="T55" fmla="*/ 107 h 204"/>
                  <a:gd name="T56" fmla="*/ 35 w 204"/>
                  <a:gd name="T57" fmla="*/ 152 h 204"/>
                  <a:gd name="T58" fmla="*/ 70 w 204"/>
                  <a:gd name="T59" fmla="*/ 179 h 204"/>
                  <a:gd name="T60" fmla="*/ 102 w 204"/>
                  <a:gd name="T61" fmla="*/ 204 h 204"/>
                  <a:gd name="T62" fmla="*/ 83 w 204"/>
                  <a:gd name="T63" fmla="*/ 203 h 204"/>
                  <a:gd name="T64" fmla="*/ 55 w 204"/>
                  <a:gd name="T65" fmla="*/ 194 h 204"/>
                  <a:gd name="T66" fmla="*/ 32 w 204"/>
                  <a:gd name="T67" fmla="*/ 176 h 204"/>
                  <a:gd name="T68" fmla="*/ 13 w 204"/>
                  <a:gd name="T69" fmla="*/ 154 h 204"/>
                  <a:gd name="T70" fmla="*/ 3 w 204"/>
                  <a:gd name="T71" fmla="*/ 127 h 204"/>
                  <a:gd name="T72" fmla="*/ 0 w 204"/>
                  <a:gd name="T73" fmla="*/ 108 h 204"/>
                  <a:gd name="T74" fmla="*/ 3 w 204"/>
                  <a:gd name="T75" fmla="*/ 77 h 204"/>
                  <a:gd name="T76" fmla="*/ 15 w 204"/>
                  <a:gd name="T77" fmla="*/ 50 h 204"/>
                  <a:gd name="T78" fmla="*/ 32 w 204"/>
                  <a:gd name="T79" fmla="*/ 27 h 204"/>
                  <a:gd name="T80" fmla="*/ 57 w 204"/>
                  <a:gd name="T81" fmla="*/ 11 h 204"/>
                  <a:gd name="T82" fmla="*/ 87 w 204"/>
                  <a:gd name="T83" fmla="*/ 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4" h="204">
                    <a:moveTo>
                      <a:pt x="102" y="0"/>
                    </a:moveTo>
                    <a:lnTo>
                      <a:pt x="102" y="0"/>
                    </a:lnTo>
                    <a:lnTo>
                      <a:pt x="112" y="0"/>
                    </a:lnTo>
                    <a:lnTo>
                      <a:pt x="122" y="1"/>
                    </a:lnTo>
                    <a:lnTo>
                      <a:pt x="131" y="4"/>
                    </a:lnTo>
                    <a:lnTo>
                      <a:pt x="141" y="8"/>
                    </a:lnTo>
                    <a:lnTo>
                      <a:pt x="149" y="11"/>
                    </a:lnTo>
                    <a:lnTo>
                      <a:pt x="157" y="16"/>
                    </a:lnTo>
                    <a:lnTo>
                      <a:pt x="165" y="22"/>
                    </a:lnTo>
                    <a:lnTo>
                      <a:pt x="172" y="28"/>
                    </a:lnTo>
                    <a:lnTo>
                      <a:pt x="179" y="35"/>
                    </a:lnTo>
                    <a:lnTo>
                      <a:pt x="185" y="42"/>
                    </a:lnTo>
                    <a:lnTo>
                      <a:pt x="190" y="50"/>
                    </a:lnTo>
                    <a:lnTo>
                      <a:pt x="195" y="58"/>
                    </a:lnTo>
                    <a:lnTo>
                      <a:pt x="199" y="68"/>
                    </a:lnTo>
                    <a:lnTo>
                      <a:pt x="202" y="77"/>
                    </a:lnTo>
                    <a:lnTo>
                      <a:pt x="203" y="87"/>
                    </a:lnTo>
                    <a:lnTo>
                      <a:pt x="204" y="96"/>
                    </a:lnTo>
                    <a:lnTo>
                      <a:pt x="204" y="96"/>
                    </a:lnTo>
                    <a:lnTo>
                      <a:pt x="204" y="107"/>
                    </a:lnTo>
                    <a:lnTo>
                      <a:pt x="203" y="118"/>
                    </a:lnTo>
                    <a:lnTo>
                      <a:pt x="202" y="127"/>
                    </a:lnTo>
                    <a:lnTo>
                      <a:pt x="199" y="137"/>
                    </a:lnTo>
                    <a:lnTo>
                      <a:pt x="195" y="146"/>
                    </a:lnTo>
                    <a:lnTo>
                      <a:pt x="190" y="154"/>
                    </a:lnTo>
                    <a:lnTo>
                      <a:pt x="184" y="162"/>
                    </a:lnTo>
                    <a:lnTo>
                      <a:pt x="179" y="171"/>
                    </a:lnTo>
                    <a:lnTo>
                      <a:pt x="172" y="177"/>
                    </a:lnTo>
                    <a:lnTo>
                      <a:pt x="164" y="184"/>
                    </a:lnTo>
                    <a:lnTo>
                      <a:pt x="156" y="190"/>
                    </a:lnTo>
                    <a:lnTo>
                      <a:pt x="148" y="194"/>
                    </a:lnTo>
                    <a:lnTo>
                      <a:pt x="138" y="198"/>
                    </a:lnTo>
                    <a:lnTo>
                      <a:pt x="129" y="202"/>
                    </a:lnTo>
                    <a:lnTo>
                      <a:pt x="118" y="203"/>
                    </a:lnTo>
                    <a:lnTo>
                      <a:pt x="108" y="204"/>
                    </a:lnTo>
                    <a:lnTo>
                      <a:pt x="108" y="204"/>
                    </a:lnTo>
                    <a:lnTo>
                      <a:pt x="102" y="204"/>
                    </a:lnTo>
                    <a:lnTo>
                      <a:pt x="102" y="185"/>
                    </a:lnTo>
                    <a:lnTo>
                      <a:pt x="102" y="185"/>
                    </a:lnTo>
                    <a:lnTo>
                      <a:pt x="107" y="185"/>
                    </a:lnTo>
                    <a:lnTo>
                      <a:pt x="107" y="185"/>
                    </a:lnTo>
                    <a:lnTo>
                      <a:pt x="107" y="185"/>
                    </a:lnTo>
                    <a:lnTo>
                      <a:pt x="115" y="184"/>
                    </a:lnTo>
                    <a:lnTo>
                      <a:pt x="123" y="183"/>
                    </a:lnTo>
                    <a:lnTo>
                      <a:pt x="131" y="180"/>
                    </a:lnTo>
                    <a:lnTo>
                      <a:pt x="138" y="177"/>
                    </a:lnTo>
                    <a:lnTo>
                      <a:pt x="152" y="169"/>
                    </a:lnTo>
                    <a:lnTo>
                      <a:pt x="164" y="158"/>
                    </a:lnTo>
                    <a:lnTo>
                      <a:pt x="173" y="145"/>
                    </a:lnTo>
                    <a:lnTo>
                      <a:pt x="180" y="130"/>
                    </a:lnTo>
                    <a:lnTo>
                      <a:pt x="183" y="123"/>
                    </a:lnTo>
                    <a:lnTo>
                      <a:pt x="184" y="115"/>
                    </a:lnTo>
                    <a:lnTo>
                      <a:pt x="185" y="107"/>
                    </a:lnTo>
                    <a:lnTo>
                      <a:pt x="185" y="97"/>
                    </a:lnTo>
                    <a:lnTo>
                      <a:pt x="185" y="97"/>
                    </a:lnTo>
                    <a:lnTo>
                      <a:pt x="183" y="81"/>
                    </a:lnTo>
                    <a:lnTo>
                      <a:pt x="177" y="66"/>
                    </a:lnTo>
                    <a:lnTo>
                      <a:pt x="169" y="53"/>
                    </a:lnTo>
                    <a:lnTo>
                      <a:pt x="160" y="42"/>
                    </a:lnTo>
                    <a:lnTo>
                      <a:pt x="148" y="32"/>
                    </a:lnTo>
                    <a:lnTo>
                      <a:pt x="133" y="26"/>
                    </a:lnTo>
                    <a:lnTo>
                      <a:pt x="118" y="20"/>
                    </a:lnTo>
                    <a:lnTo>
                      <a:pt x="102" y="19"/>
                    </a:lnTo>
                    <a:lnTo>
                      <a:pt x="102" y="0"/>
                    </a:lnTo>
                    <a:close/>
                    <a:moveTo>
                      <a:pt x="96" y="0"/>
                    </a:moveTo>
                    <a:lnTo>
                      <a:pt x="96" y="0"/>
                    </a:lnTo>
                    <a:lnTo>
                      <a:pt x="102" y="0"/>
                    </a:lnTo>
                    <a:lnTo>
                      <a:pt x="102" y="19"/>
                    </a:lnTo>
                    <a:lnTo>
                      <a:pt x="102" y="19"/>
                    </a:lnTo>
                    <a:lnTo>
                      <a:pt x="97" y="19"/>
                    </a:lnTo>
                    <a:lnTo>
                      <a:pt x="97" y="19"/>
                    </a:lnTo>
                    <a:lnTo>
                      <a:pt x="89" y="20"/>
                    </a:lnTo>
                    <a:lnTo>
                      <a:pt x="81" y="22"/>
                    </a:lnTo>
                    <a:lnTo>
                      <a:pt x="73" y="24"/>
                    </a:lnTo>
                    <a:lnTo>
                      <a:pt x="66" y="27"/>
                    </a:lnTo>
                    <a:lnTo>
                      <a:pt x="51" y="37"/>
                    </a:lnTo>
                    <a:lnTo>
                      <a:pt x="41" y="46"/>
                    </a:lnTo>
                    <a:lnTo>
                      <a:pt x="31" y="60"/>
                    </a:lnTo>
                    <a:lnTo>
                      <a:pt x="24" y="74"/>
                    </a:lnTo>
                    <a:lnTo>
                      <a:pt x="22" y="81"/>
                    </a:lnTo>
                    <a:lnTo>
                      <a:pt x="20" y="89"/>
                    </a:lnTo>
                    <a:lnTo>
                      <a:pt x="19" y="99"/>
                    </a:lnTo>
                    <a:lnTo>
                      <a:pt x="19" y="107"/>
                    </a:lnTo>
                    <a:lnTo>
                      <a:pt x="19" y="107"/>
                    </a:lnTo>
                    <a:lnTo>
                      <a:pt x="22" y="123"/>
                    </a:lnTo>
                    <a:lnTo>
                      <a:pt x="27" y="138"/>
                    </a:lnTo>
                    <a:lnTo>
                      <a:pt x="35" y="152"/>
                    </a:lnTo>
                    <a:lnTo>
                      <a:pt x="45" y="162"/>
                    </a:lnTo>
                    <a:lnTo>
                      <a:pt x="57" y="172"/>
                    </a:lnTo>
                    <a:lnTo>
                      <a:pt x="70" y="179"/>
                    </a:lnTo>
                    <a:lnTo>
                      <a:pt x="87" y="184"/>
                    </a:lnTo>
                    <a:lnTo>
                      <a:pt x="102" y="185"/>
                    </a:lnTo>
                    <a:lnTo>
                      <a:pt x="102" y="204"/>
                    </a:lnTo>
                    <a:lnTo>
                      <a:pt x="102" y="204"/>
                    </a:lnTo>
                    <a:lnTo>
                      <a:pt x="92" y="204"/>
                    </a:lnTo>
                    <a:lnTo>
                      <a:pt x="83" y="203"/>
                    </a:lnTo>
                    <a:lnTo>
                      <a:pt x="73" y="200"/>
                    </a:lnTo>
                    <a:lnTo>
                      <a:pt x="64" y="198"/>
                    </a:lnTo>
                    <a:lnTo>
                      <a:pt x="55" y="194"/>
                    </a:lnTo>
                    <a:lnTo>
                      <a:pt x="47" y="188"/>
                    </a:lnTo>
                    <a:lnTo>
                      <a:pt x="39" y="183"/>
                    </a:lnTo>
                    <a:lnTo>
                      <a:pt x="32" y="176"/>
                    </a:lnTo>
                    <a:lnTo>
                      <a:pt x="26" y="169"/>
                    </a:lnTo>
                    <a:lnTo>
                      <a:pt x="19" y="162"/>
                    </a:lnTo>
                    <a:lnTo>
                      <a:pt x="13" y="154"/>
                    </a:lnTo>
                    <a:lnTo>
                      <a:pt x="9" y="146"/>
                    </a:lnTo>
                    <a:lnTo>
                      <a:pt x="5" y="137"/>
                    </a:lnTo>
                    <a:lnTo>
                      <a:pt x="3" y="127"/>
                    </a:lnTo>
                    <a:lnTo>
                      <a:pt x="1" y="118"/>
                    </a:lnTo>
                    <a:lnTo>
                      <a:pt x="0" y="108"/>
                    </a:lnTo>
                    <a:lnTo>
                      <a:pt x="0" y="108"/>
                    </a:lnTo>
                    <a:lnTo>
                      <a:pt x="0" y="97"/>
                    </a:lnTo>
                    <a:lnTo>
                      <a:pt x="1" y="87"/>
                    </a:lnTo>
                    <a:lnTo>
                      <a:pt x="3" y="77"/>
                    </a:lnTo>
                    <a:lnTo>
                      <a:pt x="5" y="68"/>
                    </a:lnTo>
                    <a:lnTo>
                      <a:pt x="9" y="58"/>
                    </a:lnTo>
                    <a:lnTo>
                      <a:pt x="15" y="50"/>
                    </a:lnTo>
                    <a:lnTo>
                      <a:pt x="20" y="42"/>
                    </a:lnTo>
                    <a:lnTo>
                      <a:pt x="26" y="34"/>
                    </a:lnTo>
                    <a:lnTo>
                      <a:pt x="32" y="27"/>
                    </a:lnTo>
                    <a:lnTo>
                      <a:pt x="41" y="20"/>
                    </a:lnTo>
                    <a:lnTo>
                      <a:pt x="49" y="15"/>
                    </a:lnTo>
                    <a:lnTo>
                      <a:pt x="57" y="11"/>
                    </a:lnTo>
                    <a:lnTo>
                      <a:pt x="66" y="7"/>
                    </a:lnTo>
                    <a:lnTo>
                      <a:pt x="76" y="3"/>
                    </a:lnTo>
                    <a:lnTo>
                      <a:pt x="87" y="1"/>
                    </a:lnTo>
                    <a:lnTo>
                      <a:pt x="96" y="0"/>
                    </a:lnTo>
                    <a:lnTo>
                      <a:pt x="9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138"/>
              <p:cNvSpPr>
                <a:spLocks/>
              </p:cNvSpPr>
              <p:nvPr/>
            </p:nvSpPr>
            <p:spPr bwMode="auto">
              <a:xfrm>
                <a:off x="3994151" y="2119313"/>
                <a:ext cx="52388" cy="161925"/>
              </a:xfrm>
              <a:custGeom>
                <a:avLst/>
                <a:gdLst>
                  <a:gd name="T0" fmla="*/ 6 w 33"/>
                  <a:gd name="T1" fmla="*/ 102 h 102"/>
                  <a:gd name="T2" fmla="*/ 33 w 33"/>
                  <a:gd name="T3" fmla="*/ 100 h 102"/>
                  <a:gd name="T4" fmla="*/ 27 w 33"/>
                  <a:gd name="T5" fmla="*/ 0 h 102"/>
                  <a:gd name="T6" fmla="*/ 0 w 33"/>
                  <a:gd name="T7" fmla="*/ 2 h 102"/>
                  <a:gd name="T8" fmla="*/ 6 w 33"/>
                  <a:gd name="T9" fmla="*/ 102 h 102"/>
                </a:gdLst>
                <a:ahLst/>
                <a:cxnLst>
                  <a:cxn ang="0">
                    <a:pos x="T0" y="T1"/>
                  </a:cxn>
                  <a:cxn ang="0">
                    <a:pos x="T2" y="T3"/>
                  </a:cxn>
                  <a:cxn ang="0">
                    <a:pos x="T4" y="T5"/>
                  </a:cxn>
                  <a:cxn ang="0">
                    <a:pos x="T6" y="T7"/>
                  </a:cxn>
                  <a:cxn ang="0">
                    <a:pos x="T8" y="T9"/>
                  </a:cxn>
                </a:cxnLst>
                <a:rect l="0" t="0" r="r" b="b"/>
                <a:pathLst>
                  <a:path w="33" h="102">
                    <a:moveTo>
                      <a:pt x="6" y="102"/>
                    </a:moveTo>
                    <a:lnTo>
                      <a:pt x="33" y="100"/>
                    </a:lnTo>
                    <a:lnTo>
                      <a:pt x="27" y="0"/>
                    </a:lnTo>
                    <a:lnTo>
                      <a:pt x="0" y="2"/>
                    </a:lnTo>
                    <a:lnTo>
                      <a:pt x="6"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39"/>
              <p:cNvSpPr>
                <a:spLocks/>
              </p:cNvSpPr>
              <p:nvPr/>
            </p:nvSpPr>
            <p:spPr bwMode="auto">
              <a:xfrm>
                <a:off x="3986213" y="2171700"/>
                <a:ext cx="77788" cy="219075"/>
              </a:xfrm>
              <a:custGeom>
                <a:avLst/>
                <a:gdLst>
                  <a:gd name="T0" fmla="*/ 5 w 49"/>
                  <a:gd name="T1" fmla="*/ 116 h 138"/>
                  <a:gd name="T2" fmla="*/ 5 w 49"/>
                  <a:gd name="T3" fmla="*/ 116 h 138"/>
                  <a:gd name="T4" fmla="*/ 5 w 49"/>
                  <a:gd name="T5" fmla="*/ 122 h 138"/>
                  <a:gd name="T6" fmla="*/ 7 w 49"/>
                  <a:gd name="T7" fmla="*/ 126 h 138"/>
                  <a:gd name="T8" fmla="*/ 9 w 49"/>
                  <a:gd name="T9" fmla="*/ 128 h 138"/>
                  <a:gd name="T10" fmla="*/ 12 w 49"/>
                  <a:gd name="T11" fmla="*/ 132 h 138"/>
                  <a:gd name="T12" fmla="*/ 16 w 49"/>
                  <a:gd name="T13" fmla="*/ 134 h 138"/>
                  <a:gd name="T14" fmla="*/ 19 w 49"/>
                  <a:gd name="T15" fmla="*/ 136 h 138"/>
                  <a:gd name="T16" fmla="*/ 23 w 49"/>
                  <a:gd name="T17" fmla="*/ 138 h 138"/>
                  <a:gd name="T18" fmla="*/ 28 w 49"/>
                  <a:gd name="T19" fmla="*/ 138 h 138"/>
                  <a:gd name="T20" fmla="*/ 28 w 49"/>
                  <a:gd name="T21" fmla="*/ 138 h 138"/>
                  <a:gd name="T22" fmla="*/ 32 w 49"/>
                  <a:gd name="T23" fmla="*/ 136 h 138"/>
                  <a:gd name="T24" fmla="*/ 37 w 49"/>
                  <a:gd name="T25" fmla="*/ 135 h 138"/>
                  <a:gd name="T26" fmla="*/ 41 w 49"/>
                  <a:gd name="T27" fmla="*/ 132 h 138"/>
                  <a:gd name="T28" fmla="*/ 43 w 49"/>
                  <a:gd name="T29" fmla="*/ 130 h 138"/>
                  <a:gd name="T30" fmla="*/ 46 w 49"/>
                  <a:gd name="T31" fmla="*/ 127 h 138"/>
                  <a:gd name="T32" fmla="*/ 47 w 49"/>
                  <a:gd name="T33" fmla="*/ 123 h 138"/>
                  <a:gd name="T34" fmla="*/ 49 w 49"/>
                  <a:gd name="T35" fmla="*/ 119 h 138"/>
                  <a:gd name="T36" fmla="*/ 49 w 49"/>
                  <a:gd name="T37" fmla="*/ 115 h 138"/>
                  <a:gd name="T38" fmla="*/ 43 w 49"/>
                  <a:gd name="T39" fmla="*/ 20 h 138"/>
                  <a:gd name="T40" fmla="*/ 43 w 49"/>
                  <a:gd name="T41" fmla="*/ 20 h 138"/>
                  <a:gd name="T42" fmla="*/ 43 w 49"/>
                  <a:gd name="T43" fmla="*/ 16 h 138"/>
                  <a:gd name="T44" fmla="*/ 42 w 49"/>
                  <a:gd name="T45" fmla="*/ 12 h 138"/>
                  <a:gd name="T46" fmla="*/ 39 w 49"/>
                  <a:gd name="T47" fmla="*/ 8 h 138"/>
                  <a:gd name="T48" fmla="*/ 37 w 49"/>
                  <a:gd name="T49" fmla="*/ 5 h 138"/>
                  <a:gd name="T50" fmla="*/ 34 w 49"/>
                  <a:gd name="T51" fmla="*/ 2 h 138"/>
                  <a:gd name="T52" fmla="*/ 30 w 49"/>
                  <a:gd name="T53" fmla="*/ 1 h 138"/>
                  <a:gd name="T54" fmla="*/ 26 w 49"/>
                  <a:gd name="T55" fmla="*/ 0 h 138"/>
                  <a:gd name="T56" fmla="*/ 20 w 49"/>
                  <a:gd name="T57" fmla="*/ 0 h 138"/>
                  <a:gd name="T58" fmla="*/ 20 w 49"/>
                  <a:gd name="T59" fmla="*/ 0 h 138"/>
                  <a:gd name="T60" fmla="*/ 16 w 49"/>
                  <a:gd name="T61" fmla="*/ 0 h 138"/>
                  <a:gd name="T62" fmla="*/ 12 w 49"/>
                  <a:gd name="T63" fmla="*/ 1 h 138"/>
                  <a:gd name="T64" fmla="*/ 8 w 49"/>
                  <a:gd name="T65" fmla="*/ 4 h 138"/>
                  <a:gd name="T66" fmla="*/ 5 w 49"/>
                  <a:gd name="T67" fmla="*/ 6 h 138"/>
                  <a:gd name="T68" fmla="*/ 3 w 49"/>
                  <a:gd name="T69" fmla="*/ 11 h 138"/>
                  <a:gd name="T70" fmla="*/ 1 w 49"/>
                  <a:gd name="T71" fmla="*/ 15 h 138"/>
                  <a:gd name="T72" fmla="*/ 0 w 49"/>
                  <a:gd name="T73" fmla="*/ 19 h 138"/>
                  <a:gd name="T74" fmla="*/ 0 w 49"/>
                  <a:gd name="T75" fmla="*/ 23 h 138"/>
                  <a:gd name="T76" fmla="*/ 5 w 49"/>
                  <a:gd name="T77" fmla="*/ 11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 h="138">
                    <a:moveTo>
                      <a:pt x="5" y="116"/>
                    </a:moveTo>
                    <a:lnTo>
                      <a:pt x="5" y="116"/>
                    </a:lnTo>
                    <a:lnTo>
                      <a:pt x="5" y="122"/>
                    </a:lnTo>
                    <a:lnTo>
                      <a:pt x="7" y="126"/>
                    </a:lnTo>
                    <a:lnTo>
                      <a:pt x="9" y="128"/>
                    </a:lnTo>
                    <a:lnTo>
                      <a:pt x="12" y="132"/>
                    </a:lnTo>
                    <a:lnTo>
                      <a:pt x="16" y="134"/>
                    </a:lnTo>
                    <a:lnTo>
                      <a:pt x="19" y="136"/>
                    </a:lnTo>
                    <a:lnTo>
                      <a:pt x="23" y="138"/>
                    </a:lnTo>
                    <a:lnTo>
                      <a:pt x="28" y="138"/>
                    </a:lnTo>
                    <a:lnTo>
                      <a:pt x="28" y="138"/>
                    </a:lnTo>
                    <a:lnTo>
                      <a:pt x="32" y="136"/>
                    </a:lnTo>
                    <a:lnTo>
                      <a:pt x="37" y="135"/>
                    </a:lnTo>
                    <a:lnTo>
                      <a:pt x="41" y="132"/>
                    </a:lnTo>
                    <a:lnTo>
                      <a:pt x="43" y="130"/>
                    </a:lnTo>
                    <a:lnTo>
                      <a:pt x="46" y="127"/>
                    </a:lnTo>
                    <a:lnTo>
                      <a:pt x="47" y="123"/>
                    </a:lnTo>
                    <a:lnTo>
                      <a:pt x="49" y="119"/>
                    </a:lnTo>
                    <a:lnTo>
                      <a:pt x="49" y="115"/>
                    </a:lnTo>
                    <a:lnTo>
                      <a:pt x="43" y="20"/>
                    </a:lnTo>
                    <a:lnTo>
                      <a:pt x="43" y="20"/>
                    </a:lnTo>
                    <a:lnTo>
                      <a:pt x="43" y="16"/>
                    </a:lnTo>
                    <a:lnTo>
                      <a:pt x="42" y="12"/>
                    </a:lnTo>
                    <a:lnTo>
                      <a:pt x="39" y="8"/>
                    </a:lnTo>
                    <a:lnTo>
                      <a:pt x="37" y="5"/>
                    </a:lnTo>
                    <a:lnTo>
                      <a:pt x="34" y="2"/>
                    </a:lnTo>
                    <a:lnTo>
                      <a:pt x="30" y="1"/>
                    </a:lnTo>
                    <a:lnTo>
                      <a:pt x="26" y="0"/>
                    </a:lnTo>
                    <a:lnTo>
                      <a:pt x="20" y="0"/>
                    </a:lnTo>
                    <a:lnTo>
                      <a:pt x="20" y="0"/>
                    </a:lnTo>
                    <a:lnTo>
                      <a:pt x="16" y="0"/>
                    </a:lnTo>
                    <a:lnTo>
                      <a:pt x="12" y="1"/>
                    </a:lnTo>
                    <a:lnTo>
                      <a:pt x="8" y="4"/>
                    </a:lnTo>
                    <a:lnTo>
                      <a:pt x="5" y="6"/>
                    </a:lnTo>
                    <a:lnTo>
                      <a:pt x="3" y="11"/>
                    </a:lnTo>
                    <a:lnTo>
                      <a:pt x="1" y="15"/>
                    </a:lnTo>
                    <a:lnTo>
                      <a:pt x="0" y="19"/>
                    </a:lnTo>
                    <a:lnTo>
                      <a:pt x="0" y="23"/>
                    </a:lnTo>
                    <a:lnTo>
                      <a:pt x="5"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0" name="Freeform 140"/>
            <p:cNvSpPr>
              <a:spLocks/>
            </p:cNvSpPr>
            <p:nvPr/>
          </p:nvSpPr>
          <p:spPr bwMode="auto">
            <a:xfrm>
              <a:off x="5908675" y="1136725"/>
              <a:ext cx="515938" cy="420688"/>
            </a:xfrm>
            <a:custGeom>
              <a:avLst/>
              <a:gdLst>
                <a:gd name="T0" fmla="*/ 166 w 325"/>
                <a:gd name="T1" fmla="*/ 265 h 265"/>
                <a:gd name="T2" fmla="*/ 166 w 325"/>
                <a:gd name="T3" fmla="*/ 265 h 265"/>
                <a:gd name="T4" fmla="*/ 169 w 325"/>
                <a:gd name="T5" fmla="*/ 263 h 265"/>
                <a:gd name="T6" fmla="*/ 177 w 325"/>
                <a:gd name="T7" fmla="*/ 257 h 265"/>
                <a:gd name="T8" fmla="*/ 189 w 325"/>
                <a:gd name="T9" fmla="*/ 250 h 265"/>
                <a:gd name="T10" fmla="*/ 198 w 325"/>
                <a:gd name="T11" fmla="*/ 246 h 265"/>
                <a:gd name="T12" fmla="*/ 207 w 325"/>
                <a:gd name="T13" fmla="*/ 244 h 265"/>
                <a:gd name="T14" fmla="*/ 218 w 325"/>
                <a:gd name="T15" fmla="*/ 241 h 265"/>
                <a:gd name="T16" fmla="*/ 230 w 325"/>
                <a:gd name="T17" fmla="*/ 240 h 265"/>
                <a:gd name="T18" fmla="*/ 242 w 325"/>
                <a:gd name="T19" fmla="*/ 240 h 265"/>
                <a:gd name="T20" fmla="*/ 257 w 325"/>
                <a:gd name="T21" fmla="*/ 241 h 265"/>
                <a:gd name="T22" fmla="*/ 272 w 325"/>
                <a:gd name="T23" fmla="*/ 242 h 265"/>
                <a:gd name="T24" fmla="*/ 288 w 325"/>
                <a:gd name="T25" fmla="*/ 248 h 265"/>
                <a:gd name="T26" fmla="*/ 306 w 325"/>
                <a:gd name="T27" fmla="*/ 255 h 265"/>
                <a:gd name="T28" fmla="*/ 325 w 325"/>
                <a:gd name="T29" fmla="*/ 263 h 265"/>
                <a:gd name="T30" fmla="*/ 325 w 325"/>
                <a:gd name="T31" fmla="*/ 26 h 265"/>
                <a:gd name="T32" fmla="*/ 325 w 325"/>
                <a:gd name="T33" fmla="*/ 26 h 265"/>
                <a:gd name="T34" fmla="*/ 307 w 325"/>
                <a:gd name="T35" fmla="*/ 18 h 265"/>
                <a:gd name="T36" fmla="*/ 288 w 325"/>
                <a:gd name="T37" fmla="*/ 9 h 265"/>
                <a:gd name="T38" fmla="*/ 265 w 325"/>
                <a:gd name="T39" fmla="*/ 4 h 265"/>
                <a:gd name="T40" fmla="*/ 253 w 325"/>
                <a:gd name="T41" fmla="*/ 1 h 265"/>
                <a:gd name="T42" fmla="*/ 240 w 325"/>
                <a:gd name="T43" fmla="*/ 0 h 265"/>
                <a:gd name="T44" fmla="*/ 226 w 325"/>
                <a:gd name="T45" fmla="*/ 0 h 265"/>
                <a:gd name="T46" fmla="*/ 212 w 325"/>
                <a:gd name="T47" fmla="*/ 1 h 265"/>
                <a:gd name="T48" fmla="*/ 199 w 325"/>
                <a:gd name="T49" fmla="*/ 4 h 265"/>
                <a:gd name="T50" fmla="*/ 187 w 325"/>
                <a:gd name="T51" fmla="*/ 8 h 265"/>
                <a:gd name="T52" fmla="*/ 175 w 325"/>
                <a:gd name="T53" fmla="*/ 16 h 265"/>
                <a:gd name="T54" fmla="*/ 162 w 325"/>
                <a:gd name="T55" fmla="*/ 26 h 265"/>
                <a:gd name="T56" fmla="*/ 0 w 325"/>
                <a:gd name="T57" fmla="*/ 26 h 265"/>
                <a:gd name="T58" fmla="*/ 0 w 325"/>
                <a:gd name="T59" fmla="*/ 264 h 265"/>
                <a:gd name="T60" fmla="*/ 166 w 325"/>
                <a:gd name="T61"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5" h="265">
                  <a:moveTo>
                    <a:pt x="166" y="265"/>
                  </a:moveTo>
                  <a:lnTo>
                    <a:pt x="166" y="265"/>
                  </a:lnTo>
                  <a:lnTo>
                    <a:pt x="169" y="263"/>
                  </a:lnTo>
                  <a:lnTo>
                    <a:pt x="177" y="257"/>
                  </a:lnTo>
                  <a:lnTo>
                    <a:pt x="189" y="250"/>
                  </a:lnTo>
                  <a:lnTo>
                    <a:pt x="198" y="246"/>
                  </a:lnTo>
                  <a:lnTo>
                    <a:pt x="207" y="244"/>
                  </a:lnTo>
                  <a:lnTo>
                    <a:pt x="218" y="241"/>
                  </a:lnTo>
                  <a:lnTo>
                    <a:pt x="230" y="240"/>
                  </a:lnTo>
                  <a:lnTo>
                    <a:pt x="242" y="240"/>
                  </a:lnTo>
                  <a:lnTo>
                    <a:pt x="257" y="241"/>
                  </a:lnTo>
                  <a:lnTo>
                    <a:pt x="272" y="242"/>
                  </a:lnTo>
                  <a:lnTo>
                    <a:pt x="288" y="248"/>
                  </a:lnTo>
                  <a:lnTo>
                    <a:pt x="306" y="255"/>
                  </a:lnTo>
                  <a:lnTo>
                    <a:pt x="325" y="263"/>
                  </a:lnTo>
                  <a:lnTo>
                    <a:pt x="325" y="26"/>
                  </a:lnTo>
                  <a:lnTo>
                    <a:pt x="325" y="26"/>
                  </a:lnTo>
                  <a:lnTo>
                    <a:pt x="307" y="18"/>
                  </a:lnTo>
                  <a:lnTo>
                    <a:pt x="288" y="9"/>
                  </a:lnTo>
                  <a:lnTo>
                    <a:pt x="265" y="4"/>
                  </a:lnTo>
                  <a:lnTo>
                    <a:pt x="253" y="1"/>
                  </a:lnTo>
                  <a:lnTo>
                    <a:pt x="240" y="0"/>
                  </a:lnTo>
                  <a:lnTo>
                    <a:pt x="226" y="0"/>
                  </a:lnTo>
                  <a:lnTo>
                    <a:pt x="212" y="1"/>
                  </a:lnTo>
                  <a:lnTo>
                    <a:pt x="199" y="4"/>
                  </a:lnTo>
                  <a:lnTo>
                    <a:pt x="187" y="8"/>
                  </a:lnTo>
                  <a:lnTo>
                    <a:pt x="175" y="16"/>
                  </a:lnTo>
                  <a:lnTo>
                    <a:pt x="162" y="26"/>
                  </a:lnTo>
                  <a:lnTo>
                    <a:pt x="0" y="26"/>
                  </a:lnTo>
                  <a:lnTo>
                    <a:pt x="0" y="264"/>
                  </a:lnTo>
                  <a:lnTo>
                    <a:pt x="166" y="265"/>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141"/>
            <p:cNvSpPr>
              <a:spLocks noEditPoints="1"/>
            </p:cNvSpPr>
            <p:nvPr/>
          </p:nvSpPr>
          <p:spPr bwMode="auto">
            <a:xfrm>
              <a:off x="5949950" y="3710063"/>
              <a:ext cx="628650" cy="519113"/>
            </a:xfrm>
            <a:custGeom>
              <a:avLst/>
              <a:gdLst>
                <a:gd name="T0" fmla="*/ 365 w 396"/>
                <a:gd name="T1" fmla="*/ 0 h 327"/>
                <a:gd name="T2" fmla="*/ 383 w 396"/>
                <a:gd name="T3" fmla="*/ 5 h 327"/>
                <a:gd name="T4" fmla="*/ 394 w 396"/>
                <a:gd name="T5" fmla="*/ 19 h 327"/>
                <a:gd name="T6" fmla="*/ 396 w 396"/>
                <a:gd name="T7" fmla="*/ 197 h 327"/>
                <a:gd name="T8" fmla="*/ 394 w 396"/>
                <a:gd name="T9" fmla="*/ 210 h 327"/>
                <a:gd name="T10" fmla="*/ 383 w 396"/>
                <a:gd name="T11" fmla="*/ 224 h 327"/>
                <a:gd name="T12" fmla="*/ 365 w 396"/>
                <a:gd name="T13" fmla="*/ 230 h 327"/>
                <a:gd name="T14" fmla="*/ 295 w 396"/>
                <a:gd name="T15" fmla="*/ 260 h 327"/>
                <a:gd name="T16" fmla="*/ 307 w 396"/>
                <a:gd name="T17" fmla="*/ 262 h 327"/>
                <a:gd name="T18" fmla="*/ 321 w 396"/>
                <a:gd name="T19" fmla="*/ 273 h 327"/>
                <a:gd name="T20" fmla="*/ 326 w 396"/>
                <a:gd name="T21" fmla="*/ 291 h 327"/>
                <a:gd name="T22" fmla="*/ 326 w 396"/>
                <a:gd name="T23" fmla="*/ 302 h 327"/>
                <a:gd name="T24" fmla="*/ 318 w 396"/>
                <a:gd name="T25" fmla="*/ 318 h 327"/>
                <a:gd name="T26" fmla="*/ 302 w 396"/>
                <a:gd name="T27" fmla="*/ 326 h 327"/>
                <a:gd name="T28" fmla="*/ 199 w 396"/>
                <a:gd name="T29" fmla="*/ 208 h 327"/>
                <a:gd name="T30" fmla="*/ 348 w 396"/>
                <a:gd name="T31" fmla="*/ 208 h 327"/>
                <a:gd name="T32" fmla="*/ 361 w 396"/>
                <a:gd name="T33" fmla="*/ 204 h 327"/>
                <a:gd name="T34" fmla="*/ 371 w 396"/>
                <a:gd name="T35" fmla="*/ 192 h 327"/>
                <a:gd name="T36" fmla="*/ 373 w 396"/>
                <a:gd name="T37" fmla="*/ 47 h 327"/>
                <a:gd name="T38" fmla="*/ 371 w 396"/>
                <a:gd name="T39" fmla="*/ 36 h 327"/>
                <a:gd name="T40" fmla="*/ 361 w 396"/>
                <a:gd name="T41" fmla="*/ 25 h 327"/>
                <a:gd name="T42" fmla="*/ 348 w 396"/>
                <a:gd name="T43" fmla="*/ 20 h 327"/>
                <a:gd name="T44" fmla="*/ 127 w 396"/>
                <a:gd name="T45" fmla="*/ 260 h 327"/>
                <a:gd name="T46" fmla="*/ 127 w 396"/>
                <a:gd name="T47" fmla="*/ 230 h 327"/>
                <a:gd name="T48" fmla="*/ 199 w 396"/>
                <a:gd name="T49" fmla="*/ 327 h 327"/>
                <a:gd name="T50" fmla="*/ 154 w 396"/>
                <a:gd name="T51" fmla="*/ 288 h 327"/>
                <a:gd name="T52" fmla="*/ 158 w 396"/>
                <a:gd name="T53" fmla="*/ 287 h 327"/>
                <a:gd name="T54" fmla="*/ 159 w 396"/>
                <a:gd name="T55" fmla="*/ 283 h 327"/>
                <a:gd name="T56" fmla="*/ 155 w 396"/>
                <a:gd name="T57" fmla="*/ 277 h 327"/>
                <a:gd name="T58" fmla="*/ 127 w 396"/>
                <a:gd name="T59" fmla="*/ 260 h 327"/>
                <a:gd name="T60" fmla="*/ 199 w 396"/>
                <a:gd name="T61" fmla="*/ 0 h 327"/>
                <a:gd name="T62" fmla="*/ 127 w 396"/>
                <a:gd name="T63" fmla="*/ 0 h 327"/>
                <a:gd name="T64" fmla="*/ 127 w 396"/>
                <a:gd name="T65" fmla="*/ 276 h 327"/>
                <a:gd name="T66" fmla="*/ 97 w 396"/>
                <a:gd name="T67" fmla="*/ 277 h 327"/>
                <a:gd name="T68" fmla="*/ 94 w 396"/>
                <a:gd name="T69" fmla="*/ 283 h 327"/>
                <a:gd name="T70" fmla="*/ 96 w 396"/>
                <a:gd name="T71" fmla="*/ 287 h 327"/>
                <a:gd name="T72" fmla="*/ 100 w 396"/>
                <a:gd name="T73" fmla="*/ 288 h 327"/>
                <a:gd name="T74" fmla="*/ 101 w 396"/>
                <a:gd name="T75" fmla="*/ 327 h 327"/>
                <a:gd name="T76" fmla="*/ 88 w 396"/>
                <a:gd name="T77" fmla="*/ 325 h 327"/>
                <a:gd name="T78" fmla="*/ 74 w 396"/>
                <a:gd name="T79" fmla="*/ 314 h 327"/>
                <a:gd name="T80" fmla="*/ 69 w 396"/>
                <a:gd name="T81" fmla="*/ 295 h 327"/>
                <a:gd name="T82" fmla="*/ 70 w 396"/>
                <a:gd name="T83" fmla="*/ 285 h 327"/>
                <a:gd name="T84" fmla="*/ 78 w 396"/>
                <a:gd name="T85" fmla="*/ 269 h 327"/>
                <a:gd name="T86" fmla="*/ 94 w 396"/>
                <a:gd name="T87" fmla="*/ 260 h 327"/>
                <a:gd name="T88" fmla="*/ 127 w 396"/>
                <a:gd name="T89" fmla="*/ 230 h 327"/>
                <a:gd name="T90" fmla="*/ 25 w 396"/>
                <a:gd name="T91" fmla="*/ 229 h 327"/>
                <a:gd name="T92" fmla="*/ 9 w 396"/>
                <a:gd name="T93" fmla="*/ 220 h 327"/>
                <a:gd name="T94" fmla="*/ 1 w 396"/>
                <a:gd name="T95" fmla="*/ 204 h 327"/>
                <a:gd name="T96" fmla="*/ 0 w 396"/>
                <a:gd name="T97" fmla="*/ 31 h 327"/>
                <a:gd name="T98" fmla="*/ 5 w 396"/>
                <a:gd name="T99" fmla="*/ 13 h 327"/>
                <a:gd name="T100" fmla="*/ 20 w 396"/>
                <a:gd name="T101" fmla="*/ 2 h 327"/>
                <a:gd name="T102" fmla="*/ 127 w 396"/>
                <a:gd name="T103" fmla="*/ 0 h 327"/>
                <a:gd name="T104" fmla="*/ 50 w 396"/>
                <a:gd name="T105" fmla="*/ 20 h 327"/>
                <a:gd name="T106" fmla="*/ 35 w 396"/>
                <a:gd name="T107" fmla="*/ 25 h 327"/>
                <a:gd name="T108" fmla="*/ 25 w 396"/>
                <a:gd name="T109" fmla="*/ 36 h 327"/>
                <a:gd name="T110" fmla="*/ 24 w 396"/>
                <a:gd name="T111" fmla="*/ 182 h 327"/>
                <a:gd name="T112" fmla="*/ 25 w 396"/>
                <a:gd name="T113" fmla="*/ 192 h 327"/>
                <a:gd name="T114" fmla="*/ 35 w 396"/>
                <a:gd name="T115" fmla="*/ 204 h 327"/>
                <a:gd name="T116" fmla="*/ 50 w 396"/>
                <a:gd name="T117" fmla="*/ 20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6" h="327">
                  <a:moveTo>
                    <a:pt x="199" y="0"/>
                  </a:moveTo>
                  <a:lnTo>
                    <a:pt x="365" y="0"/>
                  </a:lnTo>
                  <a:lnTo>
                    <a:pt x="365" y="0"/>
                  </a:lnTo>
                  <a:lnTo>
                    <a:pt x="372" y="0"/>
                  </a:lnTo>
                  <a:lnTo>
                    <a:pt x="377" y="2"/>
                  </a:lnTo>
                  <a:lnTo>
                    <a:pt x="383" y="5"/>
                  </a:lnTo>
                  <a:lnTo>
                    <a:pt x="387" y="9"/>
                  </a:lnTo>
                  <a:lnTo>
                    <a:pt x="391" y="13"/>
                  </a:lnTo>
                  <a:lnTo>
                    <a:pt x="394" y="19"/>
                  </a:lnTo>
                  <a:lnTo>
                    <a:pt x="396" y="24"/>
                  </a:lnTo>
                  <a:lnTo>
                    <a:pt x="396" y="31"/>
                  </a:lnTo>
                  <a:lnTo>
                    <a:pt x="396" y="197"/>
                  </a:lnTo>
                  <a:lnTo>
                    <a:pt x="396" y="197"/>
                  </a:lnTo>
                  <a:lnTo>
                    <a:pt x="396" y="204"/>
                  </a:lnTo>
                  <a:lnTo>
                    <a:pt x="394" y="210"/>
                  </a:lnTo>
                  <a:lnTo>
                    <a:pt x="391" y="215"/>
                  </a:lnTo>
                  <a:lnTo>
                    <a:pt x="387" y="220"/>
                  </a:lnTo>
                  <a:lnTo>
                    <a:pt x="383" y="224"/>
                  </a:lnTo>
                  <a:lnTo>
                    <a:pt x="377" y="227"/>
                  </a:lnTo>
                  <a:lnTo>
                    <a:pt x="372" y="229"/>
                  </a:lnTo>
                  <a:lnTo>
                    <a:pt x="365" y="230"/>
                  </a:lnTo>
                  <a:lnTo>
                    <a:pt x="238" y="230"/>
                  </a:lnTo>
                  <a:lnTo>
                    <a:pt x="238" y="260"/>
                  </a:lnTo>
                  <a:lnTo>
                    <a:pt x="295" y="260"/>
                  </a:lnTo>
                  <a:lnTo>
                    <a:pt x="295" y="260"/>
                  </a:lnTo>
                  <a:lnTo>
                    <a:pt x="302" y="260"/>
                  </a:lnTo>
                  <a:lnTo>
                    <a:pt x="307" y="262"/>
                  </a:lnTo>
                  <a:lnTo>
                    <a:pt x="312" y="265"/>
                  </a:lnTo>
                  <a:lnTo>
                    <a:pt x="318" y="269"/>
                  </a:lnTo>
                  <a:lnTo>
                    <a:pt x="321" y="273"/>
                  </a:lnTo>
                  <a:lnTo>
                    <a:pt x="325" y="279"/>
                  </a:lnTo>
                  <a:lnTo>
                    <a:pt x="326" y="285"/>
                  </a:lnTo>
                  <a:lnTo>
                    <a:pt x="326" y="291"/>
                  </a:lnTo>
                  <a:lnTo>
                    <a:pt x="326" y="295"/>
                  </a:lnTo>
                  <a:lnTo>
                    <a:pt x="326" y="295"/>
                  </a:lnTo>
                  <a:lnTo>
                    <a:pt x="326" y="302"/>
                  </a:lnTo>
                  <a:lnTo>
                    <a:pt x="325" y="308"/>
                  </a:lnTo>
                  <a:lnTo>
                    <a:pt x="321" y="314"/>
                  </a:lnTo>
                  <a:lnTo>
                    <a:pt x="318" y="318"/>
                  </a:lnTo>
                  <a:lnTo>
                    <a:pt x="312" y="322"/>
                  </a:lnTo>
                  <a:lnTo>
                    <a:pt x="307" y="325"/>
                  </a:lnTo>
                  <a:lnTo>
                    <a:pt x="302" y="326"/>
                  </a:lnTo>
                  <a:lnTo>
                    <a:pt x="295" y="327"/>
                  </a:lnTo>
                  <a:lnTo>
                    <a:pt x="199" y="327"/>
                  </a:lnTo>
                  <a:lnTo>
                    <a:pt x="199" y="208"/>
                  </a:lnTo>
                  <a:lnTo>
                    <a:pt x="348" y="208"/>
                  </a:lnTo>
                  <a:lnTo>
                    <a:pt x="348" y="208"/>
                  </a:lnTo>
                  <a:lnTo>
                    <a:pt x="348" y="208"/>
                  </a:lnTo>
                  <a:lnTo>
                    <a:pt x="352" y="207"/>
                  </a:lnTo>
                  <a:lnTo>
                    <a:pt x="357" y="205"/>
                  </a:lnTo>
                  <a:lnTo>
                    <a:pt x="361" y="204"/>
                  </a:lnTo>
                  <a:lnTo>
                    <a:pt x="365" y="200"/>
                  </a:lnTo>
                  <a:lnTo>
                    <a:pt x="368" y="196"/>
                  </a:lnTo>
                  <a:lnTo>
                    <a:pt x="371" y="192"/>
                  </a:lnTo>
                  <a:lnTo>
                    <a:pt x="372" y="188"/>
                  </a:lnTo>
                  <a:lnTo>
                    <a:pt x="373" y="182"/>
                  </a:lnTo>
                  <a:lnTo>
                    <a:pt x="373" y="47"/>
                  </a:lnTo>
                  <a:lnTo>
                    <a:pt x="373" y="47"/>
                  </a:lnTo>
                  <a:lnTo>
                    <a:pt x="372" y="42"/>
                  </a:lnTo>
                  <a:lnTo>
                    <a:pt x="371" y="36"/>
                  </a:lnTo>
                  <a:lnTo>
                    <a:pt x="368" y="32"/>
                  </a:lnTo>
                  <a:lnTo>
                    <a:pt x="365" y="28"/>
                  </a:lnTo>
                  <a:lnTo>
                    <a:pt x="361" y="25"/>
                  </a:lnTo>
                  <a:lnTo>
                    <a:pt x="357" y="23"/>
                  </a:lnTo>
                  <a:lnTo>
                    <a:pt x="352" y="21"/>
                  </a:lnTo>
                  <a:lnTo>
                    <a:pt x="348" y="20"/>
                  </a:lnTo>
                  <a:lnTo>
                    <a:pt x="199" y="20"/>
                  </a:lnTo>
                  <a:lnTo>
                    <a:pt x="199" y="0"/>
                  </a:lnTo>
                  <a:close/>
                  <a:moveTo>
                    <a:pt x="127" y="260"/>
                  </a:moveTo>
                  <a:lnTo>
                    <a:pt x="159" y="260"/>
                  </a:lnTo>
                  <a:lnTo>
                    <a:pt x="159" y="230"/>
                  </a:lnTo>
                  <a:lnTo>
                    <a:pt x="127" y="230"/>
                  </a:lnTo>
                  <a:lnTo>
                    <a:pt x="127" y="208"/>
                  </a:lnTo>
                  <a:lnTo>
                    <a:pt x="199" y="208"/>
                  </a:lnTo>
                  <a:lnTo>
                    <a:pt x="199" y="327"/>
                  </a:lnTo>
                  <a:lnTo>
                    <a:pt x="127" y="327"/>
                  </a:lnTo>
                  <a:lnTo>
                    <a:pt x="127" y="288"/>
                  </a:lnTo>
                  <a:lnTo>
                    <a:pt x="154" y="288"/>
                  </a:lnTo>
                  <a:lnTo>
                    <a:pt x="154" y="288"/>
                  </a:lnTo>
                  <a:lnTo>
                    <a:pt x="155" y="288"/>
                  </a:lnTo>
                  <a:lnTo>
                    <a:pt x="158" y="287"/>
                  </a:lnTo>
                  <a:lnTo>
                    <a:pt x="159" y="284"/>
                  </a:lnTo>
                  <a:lnTo>
                    <a:pt x="159" y="283"/>
                  </a:lnTo>
                  <a:lnTo>
                    <a:pt x="159" y="283"/>
                  </a:lnTo>
                  <a:lnTo>
                    <a:pt x="159" y="280"/>
                  </a:lnTo>
                  <a:lnTo>
                    <a:pt x="158" y="279"/>
                  </a:lnTo>
                  <a:lnTo>
                    <a:pt x="155" y="277"/>
                  </a:lnTo>
                  <a:lnTo>
                    <a:pt x="154" y="276"/>
                  </a:lnTo>
                  <a:lnTo>
                    <a:pt x="127" y="276"/>
                  </a:lnTo>
                  <a:lnTo>
                    <a:pt x="127" y="260"/>
                  </a:lnTo>
                  <a:lnTo>
                    <a:pt x="127" y="260"/>
                  </a:lnTo>
                  <a:close/>
                  <a:moveTo>
                    <a:pt x="127" y="0"/>
                  </a:moveTo>
                  <a:lnTo>
                    <a:pt x="199" y="0"/>
                  </a:lnTo>
                  <a:lnTo>
                    <a:pt x="199" y="20"/>
                  </a:lnTo>
                  <a:lnTo>
                    <a:pt x="127" y="20"/>
                  </a:lnTo>
                  <a:lnTo>
                    <a:pt x="127" y="0"/>
                  </a:lnTo>
                  <a:close/>
                  <a:moveTo>
                    <a:pt x="101" y="260"/>
                  </a:moveTo>
                  <a:lnTo>
                    <a:pt x="127" y="260"/>
                  </a:lnTo>
                  <a:lnTo>
                    <a:pt x="127" y="276"/>
                  </a:lnTo>
                  <a:lnTo>
                    <a:pt x="100" y="276"/>
                  </a:lnTo>
                  <a:lnTo>
                    <a:pt x="100" y="276"/>
                  </a:lnTo>
                  <a:lnTo>
                    <a:pt x="97" y="277"/>
                  </a:lnTo>
                  <a:lnTo>
                    <a:pt x="96" y="279"/>
                  </a:lnTo>
                  <a:lnTo>
                    <a:pt x="94" y="280"/>
                  </a:lnTo>
                  <a:lnTo>
                    <a:pt x="94" y="283"/>
                  </a:lnTo>
                  <a:lnTo>
                    <a:pt x="94" y="283"/>
                  </a:lnTo>
                  <a:lnTo>
                    <a:pt x="94" y="284"/>
                  </a:lnTo>
                  <a:lnTo>
                    <a:pt x="96" y="287"/>
                  </a:lnTo>
                  <a:lnTo>
                    <a:pt x="97" y="288"/>
                  </a:lnTo>
                  <a:lnTo>
                    <a:pt x="100" y="288"/>
                  </a:lnTo>
                  <a:lnTo>
                    <a:pt x="100" y="288"/>
                  </a:lnTo>
                  <a:lnTo>
                    <a:pt x="127" y="288"/>
                  </a:lnTo>
                  <a:lnTo>
                    <a:pt x="127" y="327"/>
                  </a:lnTo>
                  <a:lnTo>
                    <a:pt x="101" y="327"/>
                  </a:lnTo>
                  <a:lnTo>
                    <a:pt x="101" y="327"/>
                  </a:lnTo>
                  <a:lnTo>
                    <a:pt x="94" y="326"/>
                  </a:lnTo>
                  <a:lnTo>
                    <a:pt x="88" y="325"/>
                  </a:lnTo>
                  <a:lnTo>
                    <a:pt x="82" y="322"/>
                  </a:lnTo>
                  <a:lnTo>
                    <a:pt x="78" y="318"/>
                  </a:lnTo>
                  <a:lnTo>
                    <a:pt x="74" y="314"/>
                  </a:lnTo>
                  <a:lnTo>
                    <a:pt x="71" y="308"/>
                  </a:lnTo>
                  <a:lnTo>
                    <a:pt x="70" y="302"/>
                  </a:lnTo>
                  <a:lnTo>
                    <a:pt x="69" y="295"/>
                  </a:lnTo>
                  <a:lnTo>
                    <a:pt x="69" y="291"/>
                  </a:lnTo>
                  <a:lnTo>
                    <a:pt x="69" y="291"/>
                  </a:lnTo>
                  <a:lnTo>
                    <a:pt x="70" y="285"/>
                  </a:lnTo>
                  <a:lnTo>
                    <a:pt x="71" y="279"/>
                  </a:lnTo>
                  <a:lnTo>
                    <a:pt x="74" y="273"/>
                  </a:lnTo>
                  <a:lnTo>
                    <a:pt x="78" y="269"/>
                  </a:lnTo>
                  <a:lnTo>
                    <a:pt x="82" y="265"/>
                  </a:lnTo>
                  <a:lnTo>
                    <a:pt x="88" y="262"/>
                  </a:lnTo>
                  <a:lnTo>
                    <a:pt x="94" y="260"/>
                  </a:lnTo>
                  <a:lnTo>
                    <a:pt x="101" y="260"/>
                  </a:lnTo>
                  <a:lnTo>
                    <a:pt x="101" y="260"/>
                  </a:lnTo>
                  <a:close/>
                  <a:moveTo>
                    <a:pt x="127" y="230"/>
                  </a:moveTo>
                  <a:lnTo>
                    <a:pt x="32" y="230"/>
                  </a:lnTo>
                  <a:lnTo>
                    <a:pt x="32" y="230"/>
                  </a:lnTo>
                  <a:lnTo>
                    <a:pt x="25" y="229"/>
                  </a:lnTo>
                  <a:lnTo>
                    <a:pt x="20" y="227"/>
                  </a:lnTo>
                  <a:lnTo>
                    <a:pt x="14" y="224"/>
                  </a:lnTo>
                  <a:lnTo>
                    <a:pt x="9" y="220"/>
                  </a:lnTo>
                  <a:lnTo>
                    <a:pt x="5" y="215"/>
                  </a:lnTo>
                  <a:lnTo>
                    <a:pt x="2" y="210"/>
                  </a:lnTo>
                  <a:lnTo>
                    <a:pt x="1" y="204"/>
                  </a:lnTo>
                  <a:lnTo>
                    <a:pt x="0" y="197"/>
                  </a:lnTo>
                  <a:lnTo>
                    <a:pt x="0" y="31"/>
                  </a:lnTo>
                  <a:lnTo>
                    <a:pt x="0" y="31"/>
                  </a:lnTo>
                  <a:lnTo>
                    <a:pt x="1" y="24"/>
                  </a:lnTo>
                  <a:lnTo>
                    <a:pt x="2" y="19"/>
                  </a:lnTo>
                  <a:lnTo>
                    <a:pt x="5" y="13"/>
                  </a:lnTo>
                  <a:lnTo>
                    <a:pt x="9" y="9"/>
                  </a:lnTo>
                  <a:lnTo>
                    <a:pt x="14" y="5"/>
                  </a:lnTo>
                  <a:lnTo>
                    <a:pt x="20" y="2"/>
                  </a:lnTo>
                  <a:lnTo>
                    <a:pt x="25" y="0"/>
                  </a:lnTo>
                  <a:lnTo>
                    <a:pt x="32" y="0"/>
                  </a:lnTo>
                  <a:lnTo>
                    <a:pt x="127" y="0"/>
                  </a:lnTo>
                  <a:lnTo>
                    <a:pt x="127" y="20"/>
                  </a:lnTo>
                  <a:lnTo>
                    <a:pt x="50" y="20"/>
                  </a:lnTo>
                  <a:lnTo>
                    <a:pt x="50" y="20"/>
                  </a:lnTo>
                  <a:lnTo>
                    <a:pt x="44" y="21"/>
                  </a:lnTo>
                  <a:lnTo>
                    <a:pt x="40" y="23"/>
                  </a:lnTo>
                  <a:lnTo>
                    <a:pt x="35" y="25"/>
                  </a:lnTo>
                  <a:lnTo>
                    <a:pt x="31" y="28"/>
                  </a:lnTo>
                  <a:lnTo>
                    <a:pt x="28" y="32"/>
                  </a:lnTo>
                  <a:lnTo>
                    <a:pt x="25" y="36"/>
                  </a:lnTo>
                  <a:lnTo>
                    <a:pt x="24" y="42"/>
                  </a:lnTo>
                  <a:lnTo>
                    <a:pt x="24" y="47"/>
                  </a:lnTo>
                  <a:lnTo>
                    <a:pt x="24" y="182"/>
                  </a:lnTo>
                  <a:lnTo>
                    <a:pt x="24" y="182"/>
                  </a:lnTo>
                  <a:lnTo>
                    <a:pt x="24" y="188"/>
                  </a:lnTo>
                  <a:lnTo>
                    <a:pt x="25" y="192"/>
                  </a:lnTo>
                  <a:lnTo>
                    <a:pt x="28" y="196"/>
                  </a:lnTo>
                  <a:lnTo>
                    <a:pt x="31" y="200"/>
                  </a:lnTo>
                  <a:lnTo>
                    <a:pt x="35" y="204"/>
                  </a:lnTo>
                  <a:lnTo>
                    <a:pt x="40" y="205"/>
                  </a:lnTo>
                  <a:lnTo>
                    <a:pt x="44" y="207"/>
                  </a:lnTo>
                  <a:lnTo>
                    <a:pt x="50" y="208"/>
                  </a:lnTo>
                  <a:lnTo>
                    <a:pt x="127" y="208"/>
                  </a:lnTo>
                  <a:lnTo>
                    <a:pt x="127" y="230"/>
                  </a:ln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142"/>
            <p:cNvSpPr>
              <a:spLocks noEditPoints="1"/>
            </p:cNvSpPr>
            <p:nvPr/>
          </p:nvSpPr>
          <p:spPr bwMode="auto">
            <a:xfrm>
              <a:off x="4657725" y="2668663"/>
              <a:ext cx="808038" cy="941388"/>
            </a:xfrm>
            <a:custGeom>
              <a:avLst/>
              <a:gdLst>
                <a:gd name="T0" fmla="*/ 92 w 509"/>
                <a:gd name="T1" fmla="*/ 126 h 593"/>
                <a:gd name="T2" fmla="*/ 147 w 509"/>
                <a:gd name="T3" fmla="*/ 94 h 593"/>
                <a:gd name="T4" fmla="*/ 137 w 509"/>
                <a:gd name="T5" fmla="*/ 133 h 593"/>
                <a:gd name="T6" fmla="*/ 168 w 509"/>
                <a:gd name="T7" fmla="*/ 120 h 593"/>
                <a:gd name="T8" fmla="*/ 157 w 509"/>
                <a:gd name="T9" fmla="*/ 157 h 593"/>
                <a:gd name="T10" fmla="*/ 189 w 509"/>
                <a:gd name="T11" fmla="*/ 144 h 593"/>
                <a:gd name="T12" fmla="*/ 177 w 509"/>
                <a:gd name="T13" fmla="*/ 183 h 593"/>
                <a:gd name="T14" fmla="*/ 210 w 509"/>
                <a:gd name="T15" fmla="*/ 170 h 593"/>
                <a:gd name="T16" fmla="*/ 174 w 509"/>
                <a:gd name="T17" fmla="*/ 228 h 593"/>
                <a:gd name="T18" fmla="*/ 230 w 509"/>
                <a:gd name="T19" fmla="*/ 195 h 593"/>
                <a:gd name="T20" fmla="*/ 219 w 509"/>
                <a:gd name="T21" fmla="*/ 235 h 593"/>
                <a:gd name="T22" fmla="*/ 252 w 509"/>
                <a:gd name="T23" fmla="*/ 221 h 593"/>
                <a:gd name="T24" fmla="*/ 239 w 509"/>
                <a:gd name="T25" fmla="*/ 259 h 593"/>
                <a:gd name="T26" fmla="*/ 272 w 509"/>
                <a:gd name="T27" fmla="*/ 245 h 593"/>
                <a:gd name="T28" fmla="*/ 261 w 509"/>
                <a:gd name="T29" fmla="*/ 285 h 593"/>
                <a:gd name="T30" fmla="*/ 294 w 509"/>
                <a:gd name="T31" fmla="*/ 271 h 593"/>
                <a:gd name="T32" fmla="*/ 258 w 509"/>
                <a:gd name="T33" fmla="*/ 329 h 593"/>
                <a:gd name="T34" fmla="*/ 314 w 509"/>
                <a:gd name="T35" fmla="*/ 297 h 593"/>
                <a:gd name="T36" fmla="*/ 302 w 509"/>
                <a:gd name="T37" fmla="*/ 336 h 593"/>
                <a:gd name="T38" fmla="*/ 334 w 509"/>
                <a:gd name="T39" fmla="*/ 323 h 593"/>
                <a:gd name="T40" fmla="*/ 323 w 509"/>
                <a:gd name="T41" fmla="*/ 362 h 593"/>
                <a:gd name="T42" fmla="*/ 356 w 509"/>
                <a:gd name="T43" fmla="*/ 347 h 593"/>
                <a:gd name="T44" fmla="*/ 344 w 509"/>
                <a:gd name="T45" fmla="*/ 386 h 593"/>
                <a:gd name="T46" fmla="*/ 376 w 509"/>
                <a:gd name="T47" fmla="*/ 373 h 593"/>
                <a:gd name="T48" fmla="*/ 341 w 509"/>
                <a:gd name="T49" fmla="*/ 431 h 593"/>
                <a:gd name="T50" fmla="*/ 397 w 509"/>
                <a:gd name="T51" fmla="*/ 398 h 593"/>
                <a:gd name="T52" fmla="*/ 386 w 509"/>
                <a:gd name="T53" fmla="*/ 438 h 593"/>
                <a:gd name="T54" fmla="*/ 418 w 509"/>
                <a:gd name="T55" fmla="*/ 424 h 593"/>
                <a:gd name="T56" fmla="*/ 406 w 509"/>
                <a:gd name="T57" fmla="*/ 463 h 593"/>
                <a:gd name="T58" fmla="*/ 438 w 509"/>
                <a:gd name="T59" fmla="*/ 450 h 593"/>
                <a:gd name="T60" fmla="*/ 426 w 509"/>
                <a:gd name="T61" fmla="*/ 488 h 593"/>
                <a:gd name="T62" fmla="*/ 459 w 509"/>
                <a:gd name="T63" fmla="*/ 474 h 593"/>
                <a:gd name="T64" fmla="*/ 424 w 509"/>
                <a:gd name="T65" fmla="*/ 532 h 593"/>
                <a:gd name="T66" fmla="*/ 480 w 509"/>
                <a:gd name="T67" fmla="*/ 500 h 593"/>
                <a:gd name="T68" fmla="*/ 437 w 509"/>
                <a:gd name="T69" fmla="*/ 593 h 593"/>
                <a:gd name="T70" fmla="*/ 70 w 509"/>
                <a:gd name="T71" fmla="*/ 82 h 593"/>
                <a:gd name="T72" fmla="*/ 77 w 509"/>
                <a:gd name="T73" fmla="*/ 80 h 593"/>
                <a:gd name="T74" fmla="*/ 82 w 509"/>
                <a:gd name="T75" fmla="*/ 78 h 593"/>
                <a:gd name="T76" fmla="*/ 88 w 509"/>
                <a:gd name="T77" fmla="*/ 65 h 593"/>
                <a:gd name="T78" fmla="*/ 84 w 509"/>
                <a:gd name="T79" fmla="*/ 52 h 593"/>
                <a:gd name="T80" fmla="*/ 81 w 509"/>
                <a:gd name="T81" fmla="*/ 49 h 593"/>
                <a:gd name="T82" fmla="*/ 74 w 509"/>
                <a:gd name="T83" fmla="*/ 45 h 593"/>
                <a:gd name="T84" fmla="*/ 70 w 509"/>
                <a:gd name="T85" fmla="*/ 2 h 593"/>
                <a:gd name="T86" fmla="*/ 141 w 509"/>
                <a:gd name="T87" fmla="*/ 86 h 593"/>
                <a:gd name="T88" fmla="*/ 0 w 509"/>
                <a:gd name="T89" fmla="*/ 59 h 593"/>
                <a:gd name="T90" fmla="*/ 70 w 509"/>
                <a:gd name="T91" fmla="*/ 45 h 593"/>
                <a:gd name="T92" fmla="*/ 65 w 509"/>
                <a:gd name="T93" fmla="*/ 46 h 593"/>
                <a:gd name="T94" fmla="*/ 59 w 509"/>
                <a:gd name="T95" fmla="*/ 49 h 593"/>
                <a:gd name="T96" fmla="*/ 53 w 509"/>
                <a:gd name="T97" fmla="*/ 61 h 593"/>
                <a:gd name="T98" fmla="*/ 57 w 509"/>
                <a:gd name="T99" fmla="*/ 75 h 593"/>
                <a:gd name="T100" fmla="*/ 57 w 509"/>
                <a:gd name="T101" fmla="*/ 75 h 593"/>
                <a:gd name="T102" fmla="*/ 63 w 509"/>
                <a:gd name="T103" fmla="*/ 79 h 593"/>
                <a:gd name="T104" fmla="*/ 70 w 509"/>
                <a:gd name="T105" fmla="*/ 82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9" h="593">
                  <a:moveTo>
                    <a:pt x="141" y="86"/>
                  </a:moveTo>
                  <a:lnTo>
                    <a:pt x="92" y="126"/>
                  </a:lnTo>
                  <a:lnTo>
                    <a:pt x="99" y="134"/>
                  </a:lnTo>
                  <a:lnTo>
                    <a:pt x="147" y="94"/>
                  </a:lnTo>
                  <a:lnTo>
                    <a:pt x="162" y="111"/>
                  </a:lnTo>
                  <a:lnTo>
                    <a:pt x="137" y="133"/>
                  </a:lnTo>
                  <a:lnTo>
                    <a:pt x="142" y="140"/>
                  </a:lnTo>
                  <a:lnTo>
                    <a:pt x="168" y="120"/>
                  </a:lnTo>
                  <a:lnTo>
                    <a:pt x="183" y="137"/>
                  </a:lnTo>
                  <a:lnTo>
                    <a:pt x="157" y="157"/>
                  </a:lnTo>
                  <a:lnTo>
                    <a:pt x="164" y="166"/>
                  </a:lnTo>
                  <a:lnTo>
                    <a:pt x="189" y="144"/>
                  </a:lnTo>
                  <a:lnTo>
                    <a:pt x="203" y="161"/>
                  </a:lnTo>
                  <a:lnTo>
                    <a:pt x="177" y="183"/>
                  </a:lnTo>
                  <a:lnTo>
                    <a:pt x="184" y="191"/>
                  </a:lnTo>
                  <a:lnTo>
                    <a:pt x="210" y="170"/>
                  </a:lnTo>
                  <a:lnTo>
                    <a:pt x="225" y="187"/>
                  </a:lnTo>
                  <a:lnTo>
                    <a:pt x="174" y="228"/>
                  </a:lnTo>
                  <a:lnTo>
                    <a:pt x="181" y="236"/>
                  </a:lnTo>
                  <a:lnTo>
                    <a:pt x="230" y="195"/>
                  </a:lnTo>
                  <a:lnTo>
                    <a:pt x="245" y="213"/>
                  </a:lnTo>
                  <a:lnTo>
                    <a:pt x="219" y="235"/>
                  </a:lnTo>
                  <a:lnTo>
                    <a:pt x="226" y="241"/>
                  </a:lnTo>
                  <a:lnTo>
                    <a:pt x="252" y="221"/>
                  </a:lnTo>
                  <a:lnTo>
                    <a:pt x="267" y="239"/>
                  </a:lnTo>
                  <a:lnTo>
                    <a:pt x="239" y="259"/>
                  </a:lnTo>
                  <a:lnTo>
                    <a:pt x="246" y="267"/>
                  </a:lnTo>
                  <a:lnTo>
                    <a:pt x="272" y="245"/>
                  </a:lnTo>
                  <a:lnTo>
                    <a:pt x="287" y="263"/>
                  </a:lnTo>
                  <a:lnTo>
                    <a:pt x="261" y="285"/>
                  </a:lnTo>
                  <a:lnTo>
                    <a:pt x="267" y="293"/>
                  </a:lnTo>
                  <a:lnTo>
                    <a:pt x="294" y="271"/>
                  </a:lnTo>
                  <a:lnTo>
                    <a:pt x="307" y="289"/>
                  </a:lnTo>
                  <a:lnTo>
                    <a:pt x="258" y="329"/>
                  </a:lnTo>
                  <a:lnTo>
                    <a:pt x="264" y="338"/>
                  </a:lnTo>
                  <a:lnTo>
                    <a:pt x="314" y="297"/>
                  </a:lnTo>
                  <a:lnTo>
                    <a:pt x="329" y="314"/>
                  </a:lnTo>
                  <a:lnTo>
                    <a:pt x="302" y="336"/>
                  </a:lnTo>
                  <a:lnTo>
                    <a:pt x="308" y="343"/>
                  </a:lnTo>
                  <a:lnTo>
                    <a:pt x="334" y="323"/>
                  </a:lnTo>
                  <a:lnTo>
                    <a:pt x="349" y="340"/>
                  </a:lnTo>
                  <a:lnTo>
                    <a:pt x="323" y="362"/>
                  </a:lnTo>
                  <a:lnTo>
                    <a:pt x="329" y="369"/>
                  </a:lnTo>
                  <a:lnTo>
                    <a:pt x="356" y="347"/>
                  </a:lnTo>
                  <a:lnTo>
                    <a:pt x="369" y="366"/>
                  </a:lnTo>
                  <a:lnTo>
                    <a:pt x="344" y="386"/>
                  </a:lnTo>
                  <a:lnTo>
                    <a:pt x="350" y="394"/>
                  </a:lnTo>
                  <a:lnTo>
                    <a:pt x="376" y="373"/>
                  </a:lnTo>
                  <a:lnTo>
                    <a:pt x="391" y="390"/>
                  </a:lnTo>
                  <a:lnTo>
                    <a:pt x="341" y="431"/>
                  </a:lnTo>
                  <a:lnTo>
                    <a:pt x="348" y="439"/>
                  </a:lnTo>
                  <a:lnTo>
                    <a:pt x="397" y="398"/>
                  </a:lnTo>
                  <a:lnTo>
                    <a:pt x="411" y="416"/>
                  </a:lnTo>
                  <a:lnTo>
                    <a:pt x="386" y="438"/>
                  </a:lnTo>
                  <a:lnTo>
                    <a:pt x="391" y="446"/>
                  </a:lnTo>
                  <a:lnTo>
                    <a:pt x="418" y="424"/>
                  </a:lnTo>
                  <a:lnTo>
                    <a:pt x="432" y="442"/>
                  </a:lnTo>
                  <a:lnTo>
                    <a:pt x="406" y="463"/>
                  </a:lnTo>
                  <a:lnTo>
                    <a:pt x="413" y="470"/>
                  </a:lnTo>
                  <a:lnTo>
                    <a:pt x="438" y="450"/>
                  </a:lnTo>
                  <a:lnTo>
                    <a:pt x="453" y="467"/>
                  </a:lnTo>
                  <a:lnTo>
                    <a:pt x="426" y="488"/>
                  </a:lnTo>
                  <a:lnTo>
                    <a:pt x="433" y="496"/>
                  </a:lnTo>
                  <a:lnTo>
                    <a:pt x="459" y="474"/>
                  </a:lnTo>
                  <a:lnTo>
                    <a:pt x="474" y="492"/>
                  </a:lnTo>
                  <a:lnTo>
                    <a:pt x="424" y="532"/>
                  </a:lnTo>
                  <a:lnTo>
                    <a:pt x="430" y="541"/>
                  </a:lnTo>
                  <a:lnTo>
                    <a:pt x="480" y="500"/>
                  </a:lnTo>
                  <a:lnTo>
                    <a:pt x="509" y="535"/>
                  </a:lnTo>
                  <a:lnTo>
                    <a:pt x="437" y="593"/>
                  </a:lnTo>
                  <a:lnTo>
                    <a:pt x="70" y="145"/>
                  </a:lnTo>
                  <a:lnTo>
                    <a:pt x="70" y="82"/>
                  </a:lnTo>
                  <a:lnTo>
                    <a:pt x="70" y="82"/>
                  </a:lnTo>
                  <a:lnTo>
                    <a:pt x="77" y="80"/>
                  </a:lnTo>
                  <a:lnTo>
                    <a:pt x="82" y="78"/>
                  </a:lnTo>
                  <a:lnTo>
                    <a:pt x="82" y="78"/>
                  </a:lnTo>
                  <a:lnTo>
                    <a:pt x="86" y="72"/>
                  </a:lnTo>
                  <a:lnTo>
                    <a:pt x="88" y="65"/>
                  </a:lnTo>
                  <a:lnTo>
                    <a:pt x="88" y="59"/>
                  </a:lnTo>
                  <a:lnTo>
                    <a:pt x="84" y="52"/>
                  </a:lnTo>
                  <a:lnTo>
                    <a:pt x="84" y="52"/>
                  </a:lnTo>
                  <a:lnTo>
                    <a:pt x="81" y="49"/>
                  </a:lnTo>
                  <a:lnTo>
                    <a:pt x="78" y="46"/>
                  </a:lnTo>
                  <a:lnTo>
                    <a:pt x="74" y="45"/>
                  </a:lnTo>
                  <a:lnTo>
                    <a:pt x="70" y="45"/>
                  </a:lnTo>
                  <a:lnTo>
                    <a:pt x="70" y="2"/>
                  </a:lnTo>
                  <a:lnTo>
                    <a:pt x="72" y="0"/>
                  </a:lnTo>
                  <a:lnTo>
                    <a:pt x="141" y="86"/>
                  </a:lnTo>
                  <a:close/>
                  <a:moveTo>
                    <a:pt x="70" y="145"/>
                  </a:moveTo>
                  <a:lnTo>
                    <a:pt x="0" y="59"/>
                  </a:lnTo>
                  <a:lnTo>
                    <a:pt x="70" y="2"/>
                  </a:lnTo>
                  <a:lnTo>
                    <a:pt x="70" y="45"/>
                  </a:lnTo>
                  <a:lnTo>
                    <a:pt x="70" y="45"/>
                  </a:lnTo>
                  <a:lnTo>
                    <a:pt x="65" y="46"/>
                  </a:lnTo>
                  <a:lnTo>
                    <a:pt x="59" y="49"/>
                  </a:lnTo>
                  <a:lnTo>
                    <a:pt x="59" y="49"/>
                  </a:lnTo>
                  <a:lnTo>
                    <a:pt x="54" y="55"/>
                  </a:lnTo>
                  <a:lnTo>
                    <a:pt x="53" y="61"/>
                  </a:lnTo>
                  <a:lnTo>
                    <a:pt x="53" y="68"/>
                  </a:lnTo>
                  <a:lnTo>
                    <a:pt x="57" y="75"/>
                  </a:lnTo>
                  <a:lnTo>
                    <a:pt x="57" y="75"/>
                  </a:lnTo>
                  <a:lnTo>
                    <a:pt x="57" y="75"/>
                  </a:lnTo>
                  <a:lnTo>
                    <a:pt x="59" y="78"/>
                  </a:lnTo>
                  <a:lnTo>
                    <a:pt x="63" y="79"/>
                  </a:lnTo>
                  <a:lnTo>
                    <a:pt x="66" y="80"/>
                  </a:lnTo>
                  <a:lnTo>
                    <a:pt x="70" y="82"/>
                  </a:lnTo>
                  <a:lnTo>
                    <a:pt x="70" y="145"/>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143"/>
            <p:cNvSpPr>
              <a:spLocks noEditPoints="1"/>
            </p:cNvSpPr>
            <p:nvPr/>
          </p:nvSpPr>
          <p:spPr bwMode="auto">
            <a:xfrm>
              <a:off x="4513262" y="2946475"/>
              <a:ext cx="339725" cy="684213"/>
            </a:xfrm>
            <a:custGeom>
              <a:avLst/>
              <a:gdLst>
                <a:gd name="T0" fmla="*/ 194 w 214"/>
                <a:gd name="T1" fmla="*/ 431 h 431"/>
                <a:gd name="T2" fmla="*/ 169 w 214"/>
                <a:gd name="T3" fmla="*/ 408 h 431"/>
                <a:gd name="T4" fmla="*/ 209 w 214"/>
                <a:gd name="T5" fmla="*/ 349 h 431"/>
                <a:gd name="T6" fmla="*/ 203 w 214"/>
                <a:gd name="T7" fmla="*/ 341 h 431"/>
                <a:gd name="T8" fmla="*/ 188 w 214"/>
                <a:gd name="T9" fmla="*/ 337 h 431"/>
                <a:gd name="T10" fmla="*/ 180 w 214"/>
                <a:gd name="T11" fmla="*/ 344 h 431"/>
                <a:gd name="T12" fmla="*/ 179 w 214"/>
                <a:gd name="T13" fmla="*/ 353 h 431"/>
                <a:gd name="T14" fmla="*/ 171 w 214"/>
                <a:gd name="T15" fmla="*/ 347 h 431"/>
                <a:gd name="T16" fmla="*/ 125 w 214"/>
                <a:gd name="T17" fmla="*/ 385 h 431"/>
                <a:gd name="T18" fmla="*/ 50 w 214"/>
                <a:gd name="T19" fmla="*/ 194 h 431"/>
                <a:gd name="T20" fmla="*/ 54 w 214"/>
                <a:gd name="T21" fmla="*/ 186 h 431"/>
                <a:gd name="T22" fmla="*/ 81 w 214"/>
                <a:gd name="T23" fmla="*/ 176 h 431"/>
                <a:gd name="T24" fmla="*/ 74 w 214"/>
                <a:gd name="T25" fmla="*/ 173 h 431"/>
                <a:gd name="T26" fmla="*/ 50 w 214"/>
                <a:gd name="T27" fmla="*/ 115 h 431"/>
                <a:gd name="T28" fmla="*/ 99 w 214"/>
                <a:gd name="T29" fmla="*/ 61 h 431"/>
                <a:gd name="T30" fmla="*/ 111 w 214"/>
                <a:gd name="T31" fmla="*/ 65 h 431"/>
                <a:gd name="T32" fmla="*/ 144 w 214"/>
                <a:gd name="T33" fmla="*/ 146 h 431"/>
                <a:gd name="T34" fmla="*/ 144 w 214"/>
                <a:gd name="T35" fmla="*/ 156 h 431"/>
                <a:gd name="T36" fmla="*/ 168 w 214"/>
                <a:gd name="T37" fmla="*/ 347 h 431"/>
                <a:gd name="T38" fmla="*/ 163 w 214"/>
                <a:gd name="T39" fmla="*/ 348 h 431"/>
                <a:gd name="T40" fmla="*/ 153 w 214"/>
                <a:gd name="T41" fmla="*/ 357 h 431"/>
                <a:gd name="T42" fmla="*/ 150 w 214"/>
                <a:gd name="T43" fmla="*/ 359 h 431"/>
                <a:gd name="T44" fmla="*/ 135 w 214"/>
                <a:gd name="T45" fmla="*/ 357 h 431"/>
                <a:gd name="T46" fmla="*/ 129 w 214"/>
                <a:gd name="T47" fmla="*/ 366 h 431"/>
                <a:gd name="T48" fmla="*/ 130 w 214"/>
                <a:gd name="T49" fmla="*/ 381 h 431"/>
                <a:gd name="T50" fmla="*/ 125 w 214"/>
                <a:gd name="T51" fmla="*/ 385 h 431"/>
                <a:gd name="T52" fmla="*/ 50 w 214"/>
                <a:gd name="T53" fmla="*/ 77 h 431"/>
                <a:gd name="T54" fmla="*/ 87 w 214"/>
                <a:gd name="T55" fmla="*/ 28 h 431"/>
                <a:gd name="T56" fmla="*/ 77 w 214"/>
                <a:gd name="T57" fmla="*/ 14 h 431"/>
                <a:gd name="T58" fmla="*/ 62 w 214"/>
                <a:gd name="T59" fmla="*/ 3 h 431"/>
                <a:gd name="T60" fmla="*/ 50 w 214"/>
                <a:gd name="T61" fmla="*/ 0 h 431"/>
                <a:gd name="T62" fmla="*/ 45 w 214"/>
                <a:gd name="T63" fmla="*/ 191 h 431"/>
                <a:gd name="T64" fmla="*/ 11 w 214"/>
                <a:gd name="T65" fmla="*/ 108 h 431"/>
                <a:gd name="T66" fmla="*/ 12 w 214"/>
                <a:gd name="T67" fmla="*/ 96 h 431"/>
                <a:gd name="T68" fmla="*/ 4 w 214"/>
                <a:gd name="T69" fmla="*/ 61 h 431"/>
                <a:gd name="T70" fmla="*/ 1 w 214"/>
                <a:gd name="T71" fmla="*/ 35 h 431"/>
                <a:gd name="T72" fmla="*/ 15 w 214"/>
                <a:gd name="T73" fmla="*/ 12 h 431"/>
                <a:gd name="T74" fmla="*/ 30 w 214"/>
                <a:gd name="T75" fmla="*/ 3 h 431"/>
                <a:gd name="T76" fmla="*/ 50 w 214"/>
                <a:gd name="T77" fmla="*/ 77 h 431"/>
                <a:gd name="T78" fmla="*/ 50 w 214"/>
                <a:gd name="T79" fmla="*/ 115 h 431"/>
                <a:gd name="T80" fmla="*/ 43 w 214"/>
                <a:gd name="T81" fmla="*/ 98 h 431"/>
                <a:gd name="T82" fmla="*/ 47 w 214"/>
                <a:gd name="T83" fmla="*/ 88 h 431"/>
                <a:gd name="T84" fmla="*/ 22 w 214"/>
                <a:gd name="T85" fmla="*/ 99 h 431"/>
                <a:gd name="T86" fmla="*/ 19 w 214"/>
                <a:gd name="T87" fmla="*/ 111 h 431"/>
                <a:gd name="T88" fmla="*/ 47 w 214"/>
                <a:gd name="T89" fmla="*/ 18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4" h="431">
                  <a:moveTo>
                    <a:pt x="168" y="228"/>
                  </a:moveTo>
                  <a:lnTo>
                    <a:pt x="214" y="349"/>
                  </a:lnTo>
                  <a:lnTo>
                    <a:pt x="194" y="431"/>
                  </a:lnTo>
                  <a:lnTo>
                    <a:pt x="168" y="413"/>
                  </a:lnTo>
                  <a:lnTo>
                    <a:pt x="168" y="405"/>
                  </a:lnTo>
                  <a:lnTo>
                    <a:pt x="169" y="408"/>
                  </a:lnTo>
                  <a:lnTo>
                    <a:pt x="196" y="397"/>
                  </a:lnTo>
                  <a:lnTo>
                    <a:pt x="209" y="349"/>
                  </a:lnTo>
                  <a:lnTo>
                    <a:pt x="209" y="349"/>
                  </a:lnTo>
                  <a:lnTo>
                    <a:pt x="206" y="345"/>
                  </a:lnTo>
                  <a:lnTo>
                    <a:pt x="206" y="345"/>
                  </a:lnTo>
                  <a:lnTo>
                    <a:pt x="203" y="341"/>
                  </a:lnTo>
                  <a:lnTo>
                    <a:pt x="199" y="337"/>
                  </a:lnTo>
                  <a:lnTo>
                    <a:pt x="194" y="336"/>
                  </a:lnTo>
                  <a:lnTo>
                    <a:pt x="188" y="337"/>
                  </a:lnTo>
                  <a:lnTo>
                    <a:pt x="188" y="337"/>
                  </a:lnTo>
                  <a:lnTo>
                    <a:pt x="184" y="340"/>
                  </a:lnTo>
                  <a:lnTo>
                    <a:pt x="180" y="344"/>
                  </a:lnTo>
                  <a:lnTo>
                    <a:pt x="179" y="348"/>
                  </a:lnTo>
                  <a:lnTo>
                    <a:pt x="179" y="353"/>
                  </a:lnTo>
                  <a:lnTo>
                    <a:pt x="179" y="353"/>
                  </a:lnTo>
                  <a:lnTo>
                    <a:pt x="176" y="351"/>
                  </a:lnTo>
                  <a:lnTo>
                    <a:pt x="173" y="348"/>
                  </a:lnTo>
                  <a:lnTo>
                    <a:pt x="171" y="347"/>
                  </a:lnTo>
                  <a:lnTo>
                    <a:pt x="168" y="347"/>
                  </a:lnTo>
                  <a:lnTo>
                    <a:pt x="168" y="228"/>
                  </a:lnTo>
                  <a:close/>
                  <a:moveTo>
                    <a:pt x="125" y="385"/>
                  </a:moveTo>
                  <a:lnTo>
                    <a:pt x="51" y="194"/>
                  </a:lnTo>
                  <a:lnTo>
                    <a:pt x="51" y="194"/>
                  </a:lnTo>
                  <a:lnTo>
                    <a:pt x="50" y="194"/>
                  </a:lnTo>
                  <a:lnTo>
                    <a:pt x="50" y="183"/>
                  </a:lnTo>
                  <a:lnTo>
                    <a:pt x="50" y="183"/>
                  </a:lnTo>
                  <a:lnTo>
                    <a:pt x="54" y="186"/>
                  </a:lnTo>
                  <a:lnTo>
                    <a:pt x="60" y="184"/>
                  </a:lnTo>
                  <a:lnTo>
                    <a:pt x="81" y="176"/>
                  </a:lnTo>
                  <a:lnTo>
                    <a:pt x="81" y="176"/>
                  </a:lnTo>
                  <a:lnTo>
                    <a:pt x="81" y="176"/>
                  </a:lnTo>
                  <a:lnTo>
                    <a:pt x="79" y="175"/>
                  </a:lnTo>
                  <a:lnTo>
                    <a:pt x="74" y="173"/>
                  </a:lnTo>
                  <a:lnTo>
                    <a:pt x="73" y="172"/>
                  </a:lnTo>
                  <a:lnTo>
                    <a:pt x="70" y="168"/>
                  </a:lnTo>
                  <a:lnTo>
                    <a:pt x="50" y="115"/>
                  </a:lnTo>
                  <a:lnTo>
                    <a:pt x="50" y="80"/>
                  </a:lnTo>
                  <a:lnTo>
                    <a:pt x="99" y="61"/>
                  </a:lnTo>
                  <a:lnTo>
                    <a:pt x="99" y="61"/>
                  </a:lnTo>
                  <a:lnTo>
                    <a:pt x="104" y="61"/>
                  </a:lnTo>
                  <a:lnTo>
                    <a:pt x="107" y="62"/>
                  </a:lnTo>
                  <a:lnTo>
                    <a:pt x="111" y="65"/>
                  </a:lnTo>
                  <a:lnTo>
                    <a:pt x="114" y="69"/>
                  </a:lnTo>
                  <a:lnTo>
                    <a:pt x="144" y="146"/>
                  </a:lnTo>
                  <a:lnTo>
                    <a:pt x="144" y="146"/>
                  </a:lnTo>
                  <a:lnTo>
                    <a:pt x="144" y="149"/>
                  </a:lnTo>
                  <a:lnTo>
                    <a:pt x="144" y="153"/>
                  </a:lnTo>
                  <a:lnTo>
                    <a:pt x="144" y="156"/>
                  </a:lnTo>
                  <a:lnTo>
                    <a:pt x="141" y="158"/>
                  </a:lnTo>
                  <a:lnTo>
                    <a:pt x="168" y="228"/>
                  </a:lnTo>
                  <a:lnTo>
                    <a:pt x="168" y="347"/>
                  </a:lnTo>
                  <a:lnTo>
                    <a:pt x="168" y="347"/>
                  </a:lnTo>
                  <a:lnTo>
                    <a:pt x="163" y="348"/>
                  </a:lnTo>
                  <a:lnTo>
                    <a:pt x="163" y="348"/>
                  </a:lnTo>
                  <a:lnTo>
                    <a:pt x="157" y="349"/>
                  </a:lnTo>
                  <a:lnTo>
                    <a:pt x="154" y="353"/>
                  </a:lnTo>
                  <a:lnTo>
                    <a:pt x="153" y="357"/>
                  </a:lnTo>
                  <a:lnTo>
                    <a:pt x="153" y="363"/>
                  </a:lnTo>
                  <a:lnTo>
                    <a:pt x="153" y="363"/>
                  </a:lnTo>
                  <a:lnTo>
                    <a:pt x="150" y="359"/>
                  </a:lnTo>
                  <a:lnTo>
                    <a:pt x="145" y="357"/>
                  </a:lnTo>
                  <a:lnTo>
                    <a:pt x="141" y="356"/>
                  </a:lnTo>
                  <a:lnTo>
                    <a:pt x="135" y="357"/>
                  </a:lnTo>
                  <a:lnTo>
                    <a:pt x="135" y="357"/>
                  </a:lnTo>
                  <a:lnTo>
                    <a:pt x="131" y="360"/>
                  </a:lnTo>
                  <a:lnTo>
                    <a:pt x="129" y="366"/>
                  </a:lnTo>
                  <a:lnTo>
                    <a:pt x="127" y="370"/>
                  </a:lnTo>
                  <a:lnTo>
                    <a:pt x="127" y="376"/>
                  </a:lnTo>
                  <a:lnTo>
                    <a:pt x="130" y="381"/>
                  </a:lnTo>
                  <a:lnTo>
                    <a:pt x="168" y="405"/>
                  </a:lnTo>
                  <a:lnTo>
                    <a:pt x="168" y="413"/>
                  </a:lnTo>
                  <a:lnTo>
                    <a:pt x="125" y="385"/>
                  </a:lnTo>
                  <a:lnTo>
                    <a:pt x="125" y="385"/>
                  </a:lnTo>
                  <a:close/>
                  <a:moveTo>
                    <a:pt x="50" y="0"/>
                  </a:moveTo>
                  <a:lnTo>
                    <a:pt x="50" y="77"/>
                  </a:lnTo>
                  <a:lnTo>
                    <a:pt x="95" y="49"/>
                  </a:lnTo>
                  <a:lnTo>
                    <a:pt x="87" y="28"/>
                  </a:lnTo>
                  <a:lnTo>
                    <a:pt x="87" y="28"/>
                  </a:lnTo>
                  <a:lnTo>
                    <a:pt x="84" y="23"/>
                  </a:lnTo>
                  <a:lnTo>
                    <a:pt x="81" y="18"/>
                  </a:lnTo>
                  <a:lnTo>
                    <a:pt x="77" y="14"/>
                  </a:lnTo>
                  <a:lnTo>
                    <a:pt x="72" y="10"/>
                  </a:lnTo>
                  <a:lnTo>
                    <a:pt x="68" y="5"/>
                  </a:lnTo>
                  <a:lnTo>
                    <a:pt x="62" y="3"/>
                  </a:lnTo>
                  <a:lnTo>
                    <a:pt x="56" y="1"/>
                  </a:lnTo>
                  <a:lnTo>
                    <a:pt x="50" y="0"/>
                  </a:lnTo>
                  <a:lnTo>
                    <a:pt x="50" y="0"/>
                  </a:lnTo>
                  <a:close/>
                  <a:moveTo>
                    <a:pt x="50" y="194"/>
                  </a:moveTo>
                  <a:lnTo>
                    <a:pt x="50" y="194"/>
                  </a:lnTo>
                  <a:lnTo>
                    <a:pt x="45" y="191"/>
                  </a:lnTo>
                  <a:lnTo>
                    <a:pt x="41" y="186"/>
                  </a:lnTo>
                  <a:lnTo>
                    <a:pt x="11" y="108"/>
                  </a:lnTo>
                  <a:lnTo>
                    <a:pt x="11" y="108"/>
                  </a:lnTo>
                  <a:lnTo>
                    <a:pt x="9" y="104"/>
                  </a:lnTo>
                  <a:lnTo>
                    <a:pt x="11" y="99"/>
                  </a:lnTo>
                  <a:lnTo>
                    <a:pt x="12" y="96"/>
                  </a:lnTo>
                  <a:lnTo>
                    <a:pt x="16" y="92"/>
                  </a:lnTo>
                  <a:lnTo>
                    <a:pt x="4" y="61"/>
                  </a:lnTo>
                  <a:lnTo>
                    <a:pt x="4" y="61"/>
                  </a:lnTo>
                  <a:lnTo>
                    <a:pt x="1" y="53"/>
                  </a:lnTo>
                  <a:lnTo>
                    <a:pt x="0" y="43"/>
                  </a:lnTo>
                  <a:lnTo>
                    <a:pt x="1" y="35"/>
                  </a:lnTo>
                  <a:lnTo>
                    <a:pt x="4" y="27"/>
                  </a:lnTo>
                  <a:lnTo>
                    <a:pt x="8" y="19"/>
                  </a:lnTo>
                  <a:lnTo>
                    <a:pt x="15" y="12"/>
                  </a:lnTo>
                  <a:lnTo>
                    <a:pt x="22" y="7"/>
                  </a:lnTo>
                  <a:lnTo>
                    <a:pt x="30" y="3"/>
                  </a:lnTo>
                  <a:lnTo>
                    <a:pt x="30" y="3"/>
                  </a:lnTo>
                  <a:lnTo>
                    <a:pt x="39" y="0"/>
                  </a:lnTo>
                  <a:lnTo>
                    <a:pt x="50" y="0"/>
                  </a:lnTo>
                  <a:lnTo>
                    <a:pt x="50" y="77"/>
                  </a:lnTo>
                  <a:lnTo>
                    <a:pt x="43" y="81"/>
                  </a:lnTo>
                  <a:lnTo>
                    <a:pt x="50" y="80"/>
                  </a:lnTo>
                  <a:lnTo>
                    <a:pt x="50" y="115"/>
                  </a:lnTo>
                  <a:lnTo>
                    <a:pt x="45" y="100"/>
                  </a:lnTo>
                  <a:lnTo>
                    <a:pt x="45" y="100"/>
                  </a:lnTo>
                  <a:lnTo>
                    <a:pt x="43" y="98"/>
                  </a:lnTo>
                  <a:lnTo>
                    <a:pt x="45" y="93"/>
                  </a:lnTo>
                  <a:lnTo>
                    <a:pt x="46" y="91"/>
                  </a:lnTo>
                  <a:lnTo>
                    <a:pt x="47" y="88"/>
                  </a:lnTo>
                  <a:lnTo>
                    <a:pt x="26" y="96"/>
                  </a:lnTo>
                  <a:lnTo>
                    <a:pt x="26" y="96"/>
                  </a:lnTo>
                  <a:lnTo>
                    <a:pt x="22" y="99"/>
                  </a:lnTo>
                  <a:lnTo>
                    <a:pt x="19" y="103"/>
                  </a:lnTo>
                  <a:lnTo>
                    <a:pt x="19" y="107"/>
                  </a:lnTo>
                  <a:lnTo>
                    <a:pt x="19" y="111"/>
                  </a:lnTo>
                  <a:lnTo>
                    <a:pt x="45" y="177"/>
                  </a:lnTo>
                  <a:lnTo>
                    <a:pt x="45" y="177"/>
                  </a:lnTo>
                  <a:lnTo>
                    <a:pt x="47" y="181"/>
                  </a:lnTo>
                  <a:lnTo>
                    <a:pt x="50" y="183"/>
                  </a:lnTo>
                  <a:lnTo>
                    <a:pt x="50" y="194"/>
                  </a:ln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34" name="组合 213"/>
            <p:cNvGrpSpPr/>
            <p:nvPr/>
          </p:nvGrpSpPr>
          <p:grpSpPr>
            <a:xfrm>
              <a:off x="5500687" y="3032200"/>
              <a:ext cx="571500" cy="574675"/>
              <a:chOff x="2157413" y="3054350"/>
              <a:chExt cx="571500" cy="574675"/>
            </a:xfrm>
            <a:solidFill>
              <a:schemeClr val="accent4">
                <a:lumMod val="60000"/>
                <a:lumOff val="40000"/>
              </a:schemeClr>
            </a:solidFill>
          </p:grpSpPr>
          <p:sp>
            <p:nvSpPr>
              <p:cNvPr id="92" name="Freeform 144"/>
              <p:cNvSpPr>
                <a:spLocks noEditPoints="1"/>
              </p:cNvSpPr>
              <p:nvPr/>
            </p:nvSpPr>
            <p:spPr bwMode="auto">
              <a:xfrm>
                <a:off x="2157413" y="3054350"/>
                <a:ext cx="571500" cy="574675"/>
              </a:xfrm>
              <a:custGeom>
                <a:avLst/>
                <a:gdLst>
                  <a:gd name="T0" fmla="*/ 180 w 360"/>
                  <a:gd name="T1" fmla="*/ 0 h 362"/>
                  <a:gd name="T2" fmla="*/ 232 w 360"/>
                  <a:gd name="T3" fmla="*/ 8 h 362"/>
                  <a:gd name="T4" fmla="*/ 280 w 360"/>
                  <a:gd name="T5" fmla="*/ 31 h 362"/>
                  <a:gd name="T6" fmla="*/ 319 w 360"/>
                  <a:gd name="T7" fmla="*/ 67 h 362"/>
                  <a:gd name="T8" fmla="*/ 346 w 360"/>
                  <a:gd name="T9" fmla="*/ 111 h 362"/>
                  <a:gd name="T10" fmla="*/ 358 w 360"/>
                  <a:gd name="T11" fmla="*/ 163 h 362"/>
                  <a:gd name="T12" fmla="*/ 358 w 360"/>
                  <a:gd name="T13" fmla="*/ 199 h 362"/>
                  <a:gd name="T14" fmla="*/ 346 w 360"/>
                  <a:gd name="T15" fmla="*/ 251 h 362"/>
                  <a:gd name="T16" fmla="*/ 319 w 360"/>
                  <a:gd name="T17" fmla="*/ 295 h 362"/>
                  <a:gd name="T18" fmla="*/ 280 w 360"/>
                  <a:gd name="T19" fmla="*/ 331 h 362"/>
                  <a:gd name="T20" fmla="*/ 232 w 360"/>
                  <a:gd name="T21" fmla="*/ 354 h 362"/>
                  <a:gd name="T22" fmla="*/ 180 w 360"/>
                  <a:gd name="T23" fmla="*/ 362 h 362"/>
                  <a:gd name="T24" fmla="*/ 180 w 360"/>
                  <a:gd name="T25" fmla="*/ 314 h 362"/>
                  <a:gd name="T26" fmla="*/ 193 w 360"/>
                  <a:gd name="T27" fmla="*/ 318 h 362"/>
                  <a:gd name="T28" fmla="*/ 201 w 360"/>
                  <a:gd name="T29" fmla="*/ 329 h 362"/>
                  <a:gd name="T30" fmla="*/ 237 w 360"/>
                  <a:gd name="T31" fmla="*/ 320 h 362"/>
                  <a:gd name="T32" fmla="*/ 268 w 360"/>
                  <a:gd name="T33" fmla="*/ 302 h 362"/>
                  <a:gd name="T34" fmla="*/ 293 w 360"/>
                  <a:gd name="T35" fmla="*/ 278 h 362"/>
                  <a:gd name="T36" fmla="*/ 312 w 360"/>
                  <a:gd name="T37" fmla="*/ 248 h 362"/>
                  <a:gd name="T38" fmla="*/ 325 w 360"/>
                  <a:gd name="T39" fmla="*/ 215 h 362"/>
                  <a:gd name="T40" fmla="*/ 322 w 360"/>
                  <a:gd name="T41" fmla="*/ 199 h 362"/>
                  <a:gd name="T42" fmla="*/ 312 w 360"/>
                  <a:gd name="T43" fmla="*/ 180 h 362"/>
                  <a:gd name="T44" fmla="*/ 316 w 360"/>
                  <a:gd name="T45" fmla="*/ 167 h 362"/>
                  <a:gd name="T46" fmla="*/ 327 w 360"/>
                  <a:gd name="T47" fmla="*/ 159 h 362"/>
                  <a:gd name="T48" fmla="*/ 318 w 360"/>
                  <a:gd name="T49" fmla="*/ 123 h 362"/>
                  <a:gd name="T50" fmla="*/ 300 w 360"/>
                  <a:gd name="T51" fmla="*/ 94 h 362"/>
                  <a:gd name="T52" fmla="*/ 277 w 360"/>
                  <a:gd name="T53" fmla="*/ 67 h 362"/>
                  <a:gd name="T54" fmla="*/ 247 w 360"/>
                  <a:gd name="T55" fmla="*/ 48 h 362"/>
                  <a:gd name="T56" fmla="*/ 214 w 360"/>
                  <a:gd name="T57" fmla="*/ 35 h 362"/>
                  <a:gd name="T58" fmla="*/ 199 w 360"/>
                  <a:gd name="T59" fmla="*/ 39 h 362"/>
                  <a:gd name="T60" fmla="*/ 180 w 360"/>
                  <a:gd name="T61" fmla="*/ 48 h 362"/>
                  <a:gd name="T62" fmla="*/ 180 w 360"/>
                  <a:gd name="T63" fmla="*/ 0 h 362"/>
                  <a:gd name="T64" fmla="*/ 180 w 360"/>
                  <a:gd name="T65" fmla="*/ 48 h 362"/>
                  <a:gd name="T66" fmla="*/ 161 w 360"/>
                  <a:gd name="T67" fmla="*/ 39 h 362"/>
                  <a:gd name="T68" fmla="*/ 146 w 360"/>
                  <a:gd name="T69" fmla="*/ 35 h 362"/>
                  <a:gd name="T70" fmla="*/ 112 w 360"/>
                  <a:gd name="T71" fmla="*/ 48 h 362"/>
                  <a:gd name="T72" fmla="*/ 82 w 360"/>
                  <a:gd name="T73" fmla="*/ 67 h 362"/>
                  <a:gd name="T74" fmla="*/ 59 w 360"/>
                  <a:gd name="T75" fmla="*/ 94 h 362"/>
                  <a:gd name="T76" fmla="*/ 42 w 360"/>
                  <a:gd name="T77" fmla="*/ 123 h 362"/>
                  <a:gd name="T78" fmla="*/ 32 w 360"/>
                  <a:gd name="T79" fmla="*/ 159 h 362"/>
                  <a:gd name="T80" fmla="*/ 43 w 360"/>
                  <a:gd name="T81" fmla="*/ 167 h 362"/>
                  <a:gd name="T82" fmla="*/ 47 w 360"/>
                  <a:gd name="T83" fmla="*/ 180 h 362"/>
                  <a:gd name="T84" fmla="*/ 37 w 360"/>
                  <a:gd name="T85" fmla="*/ 199 h 362"/>
                  <a:gd name="T86" fmla="*/ 33 w 360"/>
                  <a:gd name="T87" fmla="*/ 215 h 362"/>
                  <a:gd name="T88" fmla="*/ 46 w 360"/>
                  <a:gd name="T89" fmla="*/ 248 h 362"/>
                  <a:gd name="T90" fmla="*/ 66 w 360"/>
                  <a:gd name="T91" fmla="*/ 278 h 362"/>
                  <a:gd name="T92" fmla="*/ 92 w 360"/>
                  <a:gd name="T93" fmla="*/ 302 h 362"/>
                  <a:gd name="T94" fmla="*/ 123 w 360"/>
                  <a:gd name="T95" fmla="*/ 320 h 362"/>
                  <a:gd name="T96" fmla="*/ 158 w 360"/>
                  <a:gd name="T97" fmla="*/ 329 h 362"/>
                  <a:gd name="T98" fmla="*/ 161 w 360"/>
                  <a:gd name="T99" fmla="*/ 322 h 362"/>
                  <a:gd name="T100" fmla="*/ 180 w 360"/>
                  <a:gd name="T101" fmla="*/ 314 h 362"/>
                  <a:gd name="T102" fmla="*/ 180 w 360"/>
                  <a:gd name="T103" fmla="*/ 362 h 362"/>
                  <a:gd name="T104" fmla="*/ 126 w 360"/>
                  <a:gd name="T105" fmla="*/ 354 h 362"/>
                  <a:gd name="T106" fmla="*/ 78 w 360"/>
                  <a:gd name="T107" fmla="*/ 331 h 362"/>
                  <a:gd name="T108" fmla="*/ 40 w 360"/>
                  <a:gd name="T109" fmla="*/ 295 h 362"/>
                  <a:gd name="T110" fmla="*/ 13 w 360"/>
                  <a:gd name="T111" fmla="*/ 251 h 362"/>
                  <a:gd name="T112" fmla="*/ 0 w 360"/>
                  <a:gd name="T113" fmla="*/ 199 h 362"/>
                  <a:gd name="T114" fmla="*/ 0 w 360"/>
                  <a:gd name="T115" fmla="*/ 163 h 362"/>
                  <a:gd name="T116" fmla="*/ 13 w 360"/>
                  <a:gd name="T117" fmla="*/ 111 h 362"/>
                  <a:gd name="T118" fmla="*/ 40 w 360"/>
                  <a:gd name="T119" fmla="*/ 67 h 362"/>
                  <a:gd name="T120" fmla="*/ 78 w 360"/>
                  <a:gd name="T121" fmla="*/ 31 h 362"/>
                  <a:gd name="T122" fmla="*/ 126 w 360"/>
                  <a:gd name="T123" fmla="*/ 8 h 362"/>
                  <a:gd name="T124" fmla="*/ 180 w 360"/>
                  <a:gd name="T12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0" h="362">
                    <a:moveTo>
                      <a:pt x="180" y="0"/>
                    </a:moveTo>
                    <a:lnTo>
                      <a:pt x="180" y="0"/>
                    </a:lnTo>
                    <a:lnTo>
                      <a:pt x="180" y="0"/>
                    </a:lnTo>
                    <a:lnTo>
                      <a:pt x="197" y="2"/>
                    </a:lnTo>
                    <a:lnTo>
                      <a:pt x="216" y="4"/>
                    </a:lnTo>
                    <a:lnTo>
                      <a:pt x="232" y="8"/>
                    </a:lnTo>
                    <a:lnTo>
                      <a:pt x="250" y="15"/>
                    </a:lnTo>
                    <a:lnTo>
                      <a:pt x="265" y="22"/>
                    </a:lnTo>
                    <a:lnTo>
                      <a:pt x="280" y="31"/>
                    </a:lnTo>
                    <a:lnTo>
                      <a:pt x="295" y="42"/>
                    </a:lnTo>
                    <a:lnTo>
                      <a:pt x="307" y="53"/>
                    </a:lnTo>
                    <a:lnTo>
                      <a:pt x="319" y="67"/>
                    </a:lnTo>
                    <a:lnTo>
                      <a:pt x="329" y="80"/>
                    </a:lnTo>
                    <a:lnTo>
                      <a:pt x="338" y="95"/>
                    </a:lnTo>
                    <a:lnTo>
                      <a:pt x="346" y="111"/>
                    </a:lnTo>
                    <a:lnTo>
                      <a:pt x="352" y="127"/>
                    </a:lnTo>
                    <a:lnTo>
                      <a:pt x="356" y="145"/>
                    </a:lnTo>
                    <a:lnTo>
                      <a:pt x="358" y="163"/>
                    </a:lnTo>
                    <a:lnTo>
                      <a:pt x="360" y="180"/>
                    </a:lnTo>
                    <a:lnTo>
                      <a:pt x="360" y="180"/>
                    </a:lnTo>
                    <a:lnTo>
                      <a:pt x="358" y="199"/>
                    </a:lnTo>
                    <a:lnTo>
                      <a:pt x="356" y="217"/>
                    </a:lnTo>
                    <a:lnTo>
                      <a:pt x="352" y="234"/>
                    </a:lnTo>
                    <a:lnTo>
                      <a:pt x="346" y="251"/>
                    </a:lnTo>
                    <a:lnTo>
                      <a:pt x="338" y="267"/>
                    </a:lnTo>
                    <a:lnTo>
                      <a:pt x="329" y="282"/>
                    </a:lnTo>
                    <a:lnTo>
                      <a:pt x="319" y="295"/>
                    </a:lnTo>
                    <a:lnTo>
                      <a:pt x="307" y="309"/>
                    </a:lnTo>
                    <a:lnTo>
                      <a:pt x="295" y="320"/>
                    </a:lnTo>
                    <a:lnTo>
                      <a:pt x="280" y="331"/>
                    </a:lnTo>
                    <a:lnTo>
                      <a:pt x="265" y="340"/>
                    </a:lnTo>
                    <a:lnTo>
                      <a:pt x="250" y="347"/>
                    </a:lnTo>
                    <a:lnTo>
                      <a:pt x="232" y="354"/>
                    </a:lnTo>
                    <a:lnTo>
                      <a:pt x="216" y="358"/>
                    </a:lnTo>
                    <a:lnTo>
                      <a:pt x="197" y="360"/>
                    </a:lnTo>
                    <a:lnTo>
                      <a:pt x="180" y="362"/>
                    </a:lnTo>
                    <a:lnTo>
                      <a:pt x="180" y="362"/>
                    </a:lnTo>
                    <a:lnTo>
                      <a:pt x="180" y="314"/>
                    </a:lnTo>
                    <a:lnTo>
                      <a:pt x="180" y="314"/>
                    </a:lnTo>
                    <a:lnTo>
                      <a:pt x="180" y="314"/>
                    </a:lnTo>
                    <a:lnTo>
                      <a:pt x="186" y="314"/>
                    </a:lnTo>
                    <a:lnTo>
                      <a:pt x="193" y="318"/>
                    </a:lnTo>
                    <a:lnTo>
                      <a:pt x="199" y="322"/>
                    </a:lnTo>
                    <a:lnTo>
                      <a:pt x="201" y="329"/>
                    </a:lnTo>
                    <a:lnTo>
                      <a:pt x="201" y="329"/>
                    </a:lnTo>
                    <a:lnTo>
                      <a:pt x="214" y="327"/>
                    </a:lnTo>
                    <a:lnTo>
                      <a:pt x="226" y="324"/>
                    </a:lnTo>
                    <a:lnTo>
                      <a:pt x="237" y="320"/>
                    </a:lnTo>
                    <a:lnTo>
                      <a:pt x="247" y="314"/>
                    </a:lnTo>
                    <a:lnTo>
                      <a:pt x="258" y="309"/>
                    </a:lnTo>
                    <a:lnTo>
                      <a:pt x="268" y="302"/>
                    </a:lnTo>
                    <a:lnTo>
                      <a:pt x="277" y="294"/>
                    </a:lnTo>
                    <a:lnTo>
                      <a:pt x="285" y="286"/>
                    </a:lnTo>
                    <a:lnTo>
                      <a:pt x="293" y="278"/>
                    </a:lnTo>
                    <a:lnTo>
                      <a:pt x="300" y="268"/>
                    </a:lnTo>
                    <a:lnTo>
                      <a:pt x="307" y="259"/>
                    </a:lnTo>
                    <a:lnTo>
                      <a:pt x="312" y="248"/>
                    </a:lnTo>
                    <a:lnTo>
                      <a:pt x="318" y="237"/>
                    </a:lnTo>
                    <a:lnTo>
                      <a:pt x="322" y="226"/>
                    </a:lnTo>
                    <a:lnTo>
                      <a:pt x="325" y="215"/>
                    </a:lnTo>
                    <a:lnTo>
                      <a:pt x="327" y="203"/>
                    </a:lnTo>
                    <a:lnTo>
                      <a:pt x="327" y="203"/>
                    </a:lnTo>
                    <a:lnTo>
                      <a:pt x="322" y="199"/>
                    </a:lnTo>
                    <a:lnTo>
                      <a:pt x="316" y="194"/>
                    </a:lnTo>
                    <a:lnTo>
                      <a:pt x="314" y="188"/>
                    </a:lnTo>
                    <a:lnTo>
                      <a:pt x="312" y="180"/>
                    </a:lnTo>
                    <a:lnTo>
                      <a:pt x="312" y="180"/>
                    </a:lnTo>
                    <a:lnTo>
                      <a:pt x="314" y="174"/>
                    </a:lnTo>
                    <a:lnTo>
                      <a:pt x="316" y="167"/>
                    </a:lnTo>
                    <a:lnTo>
                      <a:pt x="322" y="163"/>
                    </a:lnTo>
                    <a:lnTo>
                      <a:pt x="327" y="159"/>
                    </a:lnTo>
                    <a:lnTo>
                      <a:pt x="327" y="159"/>
                    </a:lnTo>
                    <a:lnTo>
                      <a:pt x="325" y="146"/>
                    </a:lnTo>
                    <a:lnTo>
                      <a:pt x="322" y="136"/>
                    </a:lnTo>
                    <a:lnTo>
                      <a:pt x="318" y="123"/>
                    </a:lnTo>
                    <a:lnTo>
                      <a:pt x="312" y="113"/>
                    </a:lnTo>
                    <a:lnTo>
                      <a:pt x="307" y="103"/>
                    </a:lnTo>
                    <a:lnTo>
                      <a:pt x="300" y="94"/>
                    </a:lnTo>
                    <a:lnTo>
                      <a:pt x="293" y="84"/>
                    </a:lnTo>
                    <a:lnTo>
                      <a:pt x="285" y="75"/>
                    </a:lnTo>
                    <a:lnTo>
                      <a:pt x="277" y="67"/>
                    </a:lnTo>
                    <a:lnTo>
                      <a:pt x="268" y="60"/>
                    </a:lnTo>
                    <a:lnTo>
                      <a:pt x="258" y="53"/>
                    </a:lnTo>
                    <a:lnTo>
                      <a:pt x="247" y="48"/>
                    </a:lnTo>
                    <a:lnTo>
                      <a:pt x="237" y="42"/>
                    </a:lnTo>
                    <a:lnTo>
                      <a:pt x="226" y="38"/>
                    </a:lnTo>
                    <a:lnTo>
                      <a:pt x="214" y="35"/>
                    </a:lnTo>
                    <a:lnTo>
                      <a:pt x="201" y="33"/>
                    </a:lnTo>
                    <a:lnTo>
                      <a:pt x="201" y="33"/>
                    </a:lnTo>
                    <a:lnTo>
                      <a:pt x="199" y="39"/>
                    </a:lnTo>
                    <a:lnTo>
                      <a:pt x="193" y="44"/>
                    </a:lnTo>
                    <a:lnTo>
                      <a:pt x="186" y="46"/>
                    </a:lnTo>
                    <a:lnTo>
                      <a:pt x="180" y="48"/>
                    </a:lnTo>
                    <a:lnTo>
                      <a:pt x="180" y="48"/>
                    </a:lnTo>
                    <a:lnTo>
                      <a:pt x="180" y="0"/>
                    </a:lnTo>
                    <a:close/>
                    <a:moveTo>
                      <a:pt x="180" y="0"/>
                    </a:moveTo>
                    <a:lnTo>
                      <a:pt x="180" y="0"/>
                    </a:lnTo>
                    <a:lnTo>
                      <a:pt x="180" y="48"/>
                    </a:lnTo>
                    <a:lnTo>
                      <a:pt x="180" y="48"/>
                    </a:lnTo>
                    <a:lnTo>
                      <a:pt x="173" y="46"/>
                    </a:lnTo>
                    <a:lnTo>
                      <a:pt x="166" y="44"/>
                    </a:lnTo>
                    <a:lnTo>
                      <a:pt x="161" y="39"/>
                    </a:lnTo>
                    <a:lnTo>
                      <a:pt x="158" y="33"/>
                    </a:lnTo>
                    <a:lnTo>
                      <a:pt x="158" y="33"/>
                    </a:lnTo>
                    <a:lnTo>
                      <a:pt x="146" y="35"/>
                    </a:lnTo>
                    <a:lnTo>
                      <a:pt x="134" y="38"/>
                    </a:lnTo>
                    <a:lnTo>
                      <a:pt x="123" y="42"/>
                    </a:lnTo>
                    <a:lnTo>
                      <a:pt x="112" y="48"/>
                    </a:lnTo>
                    <a:lnTo>
                      <a:pt x="101" y="53"/>
                    </a:lnTo>
                    <a:lnTo>
                      <a:pt x="92" y="60"/>
                    </a:lnTo>
                    <a:lnTo>
                      <a:pt x="82" y="67"/>
                    </a:lnTo>
                    <a:lnTo>
                      <a:pt x="74" y="75"/>
                    </a:lnTo>
                    <a:lnTo>
                      <a:pt x="66" y="84"/>
                    </a:lnTo>
                    <a:lnTo>
                      <a:pt x="59" y="94"/>
                    </a:lnTo>
                    <a:lnTo>
                      <a:pt x="52" y="103"/>
                    </a:lnTo>
                    <a:lnTo>
                      <a:pt x="46" y="113"/>
                    </a:lnTo>
                    <a:lnTo>
                      <a:pt x="42" y="123"/>
                    </a:lnTo>
                    <a:lnTo>
                      <a:pt x="37" y="136"/>
                    </a:lnTo>
                    <a:lnTo>
                      <a:pt x="33" y="146"/>
                    </a:lnTo>
                    <a:lnTo>
                      <a:pt x="32" y="159"/>
                    </a:lnTo>
                    <a:lnTo>
                      <a:pt x="32" y="159"/>
                    </a:lnTo>
                    <a:lnTo>
                      <a:pt x="37" y="163"/>
                    </a:lnTo>
                    <a:lnTo>
                      <a:pt x="43" y="167"/>
                    </a:lnTo>
                    <a:lnTo>
                      <a:pt x="46" y="174"/>
                    </a:lnTo>
                    <a:lnTo>
                      <a:pt x="47" y="180"/>
                    </a:lnTo>
                    <a:lnTo>
                      <a:pt x="47" y="180"/>
                    </a:lnTo>
                    <a:lnTo>
                      <a:pt x="46" y="188"/>
                    </a:lnTo>
                    <a:lnTo>
                      <a:pt x="43" y="194"/>
                    </a:lnTo>
                    <a:lnTo>
                      <a:pt x="37" y="199"/>
                    </a:lnTo>
                    <a:lnTo>
                      <a:pt x="32" y="203"/>
                    </a:lnTo>
                    <a:lnTo>
                      <a:pt x="32" y="203"/>
                    </a:lnTo>
                    <a:lnTo>
                      <a:pt x="33" y="215"/>
                    </a:lnTo>
                    <a:lnTo>
                      <a:pt x="37" y="226"/>
                    </a:lnTo>
                    <a:lnTo>
                      <a:pt x="42" y="237"/>
                    </a:lnTo>
                    <a:lnTo>
                      <a:pt x="46" y="248"/>
                    </a:lnTo>
                    <a:lnTo>
                      <a:pt x="52" y="259"/>
                    </a:lnTo>
                    <a:lnTo>
                      <a:pt x="59" y="268"/>
                    </a:lnTo>
                    <a:lnTo>
                      <a:pt x="66" y="278"/>
                    </a:lnTo>
                    <a:lnTo>
                      <a:pt x="74" y="286"/>
                    </a:lnTo>
                    <a:lnTo>
                      <a:pt x="82" y="294"/>
                    </a:lnTo>
                    <a:lnTo>
                      <a:pt x="92" y="302"/>
                    </a:lnTo>
                    <a:lnTo>
                      <a:pt x="101" y="309"/>
                    </a:lnTo>
                    <a:lnTo>
                      <a:pt x="112" y="314"/>
                    </a:lnTo>
                    <a:lnTo>
                      <a:pt x="123" y="320"/>
                    </a:lnTo>
                    <a:lnTo>
                      <a:pt x="134" y="324"/>
                    </a:lnTo>
                    <a:lnTo>
                      <a:pt x="146" y="327"/>
                    </a:lnTo>
                    <a:lnTo>
                      <a:pt x="158" y="329"/>
                    </a:lnTo>
                    <a:lnTo>
                      <a:pt x="158" y="329"/>
                    </a:lnTo>
                    <a:lnTo>
                      <a:pt x="158" y="329"/>
                    </a:lnTo>
                    <a:lnTo>
                      <a:pt x="161" y="322"/>
                    </a:lnTo>
                    <a:lnTo>
                      <a:pt x="166" y="318"/>
                    </a:lnTo>
                    <a:lnTo>
                      <a:pt x="173" y="314"/>
                    </a:lnTo>
                    <a:lnTo>
                      <a:pt x="180" y="314"/>
                    </a:lnTo>
                    <a:lnTo>
                      <a:pt x="180" y="362"/>
                    </a:lnTo>
                    <a:lnTo>
                      <a:pt x="180" y="362"/>
                    </a:lnTo>
                    <a:lnTo>
                      <a:pt x="180" y="362"/>
                    </a:lnTo>
                    <a:lnTo>
                      <a:pt x="161" y="360"/>
                    </a:lnTo>
                    <a:lnTo>
                      <a:pt x="143" y="358"/>
                    </a:lnTo>
                    <a:lnTo>
                      <a:pt x="126" y="354"/>
                    </a:lnTo>
                    <a:lnTo>
                      <a:pt x="109" y="347"/>
                    </a:lnTo>
                    <a:lnTo>
                      <a:pt x="93" y="340"/>
                    </a:lnTo>
                    <a:lnTo>
                      <a:pt x="78" y="331"/>
                    </a:lnTo>
                    <a:lnTo>
                      <a:pt x="65" y="320"/>
                    </a:lnTo>
                    <a:lnTo>
                      <a:pt x="52" y="309"/>
                    </a:lnTo>
                    <a:lnTo>
                      <a:pt x="40" y="295"/>
                    </a:lnTo>
                    <a:lnTo>
                      <a:pt x="29" y="282"/>
                    </a:lnTo>
                    <a:lnTo>
                      <a:pt x="21" y="267"/>
                    </a:lnTo>
                    <a:lnTo>
                      <a:pt x="13" y="251"/>
                    </a:lnTo>
                    <a:lnTo>
                      <a:pt x="8" y="234"/>
                    </a:lnTo>
                    <a:lnTo>
                      <a:pt x="2" y="217"/>
                    </a:lnTo>
                    <a:lnTo>
                      <a:pt x="0" y="199"/>
                    </a:lnTo>
                    <a:lnTo>
                      <a:pt x="0" y="180"/>
                    </a:lnTo>
                    <a:lnTo>
                      <a:pt x="0" y="180"/>
                    </a:lnTo>
                    <a:lnTo>
                      <a:pt x="0" y="163"/>
                    </a:lnTo>
                    <a:lnTo>
                      <a:pt x="2" y="145"/>
                    </a:lnTo>
                    <a:lnTo>
                      <a:pt x="8" y="127"/>
                    </a:lnTo>
                    <a:lnTo>
                      <a:pt x="13" y="111"/>
                    </a:lnTo>
                    <a:lnTo>
                      <a:pt x="21" y="95"/>
                    </a:lnTo>
                    <a:lnTo>
                      <a:pt x="29" y="80"/>
                    </a:lnTo>
                    <a:lnTo>
                      <a:pt x="40" y="67"/>
                    </a:lnTo>
                    <a:lnTo>
                      <a:pt x="52" y="53"/>
                    </a:lnTo>
                    <a:lnTo>
                      <a:pt x="65" y="42"/>
                    </a:lnTo>
                    <a:lnTo>
                      <a:pt x="78" y="31"/>
                    </a:lnTo>
                    <a:lnTo>
                      <a:pt x="93" y="22"/>
                    </a:lnTo>
                    <a:lnTo>
                      <a:pt x="109" y="15"/>
                    </a:lnTo>
                    <a:lnTo>
                      <a:pt x="126" y="8"/>
                    </a:lnTo>
                    <a:lnTo>
                      <a:pt x="143" y="4"/>
                    </a:lnTo>
                    <a:lnTo>
                      <a:pt x="161" y="2"/>
                    </a:lnTo>
                    <a:lnTo>
                      <a:pt x="180" y="0"/>
                    </a:lnTo>
                    <a:lnTo>
                      <a:pt x="18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145"/>
              <p:cNvSpPr>
                <a:spLocks/>
              </p:cNvSpPr>
              <p:nvPr/>
            </p:nvSpPr>
            <p:spPr bwMode="auto">
              <a:xfrm>
                <a:off x="2336801" y="3235325"/>
                <a:ext cx="285750" cy="150813"/>
              </a:xfrm>
              <a:custGeom>
                <a:avLst/>
                <a:gdLst>
                  <a:gd name="T0" fmla="*/ 13 w 180"/>
                  <a:gd name="T1" fmla="*/ 0 h 95"/>
                  <a:gd name="T2" fmla="*/ 54 w 180"/>
                  <a:gd name="T3" fmla="*/ 42 h 95"/>
                  <a:gd name="T4" fmla="*/ 54 w 180"/>
                  <a:gd name="T5" fmla="*/ 42 h 95"/>
                  <a:gd name="T6" fmla="*/ 60 w 180"/>
                  <a:gd name="T7" fmla="*/ 39 h 95"/>
                  <a:gd name="T8" fmla="*/ 67 w 180"/>
                  <a:gd name="T9" fmla="*/ 39 h 95"/>
                  <a:gd name="T10" fmla="*/ 67 w 180"/>
                  <a:gd name="T11" fmla="*/ 39 h 95"/>
                  <a:gd name="T12" fmla="*/ 75 w 180"/>
                  <a:gd name="T13" fmla="*/ 41 h 95"/>
                  <a:gd name="T14" fmla="*/ 83 w 180"/>
                  <a:gd name="T15" fmla="*/ 45 h 95"/>
                  <a:gd name="T16" fmla="*/ 88 w 180"/>
                  <a:gd name="T17" fmla="*/ 50 h 95"/>
                  <a:gd name="T18" fmla="*/ 92 w 180"/>
                  <a:gd name="T19" fmla="*/ 58 h 95"/>
                  <a:gd name="T20" fmla="*/ 180 w 180"/>
                  <a:gd name="T21" fmla="*/ 58 h 95"/>
                  <a:gd name="T22" fmla="*/ 180 w 180"/>
                  <a:gd name="T23" fmla="*/ 76 h 95"/>
                  <a:gd name="T24" fmla="*/ 92 w 180"/>
                  <a:gd name="T25" fmla="*/ 76 h 95"/>
                  <a:gd name="T26" fmla="*/ 92 w 180"/>
                  <a:gd name="T27" fmla="*/ 76 h 95"/>
                  <a:gd name="T28" fmla="*/ 88 w 180"/>
                  <a:gd name="T29" fmla="*/ 84 h 95"/>
                  <a:gd name="T30" fmla="*/ 83 w 180"/>
                  <a:gd name="T31" fmla="*/ 89 h 95"/>
                  <a:gd name="T32" fmla="*/ 75 w 180"/>
                  <a:gd name="T33" fmla="*/ 93 h 95"/>
                  <a:gd name="T34" fmla="*/ 67 w 180"/>
                  <a:gd name="T35" fmla="*/ 95 h 95"/>
                  <a:gd name="T36" fmla="*/ 67 w 180"/>
                  <a:gd name="T37" fmla="*/ 95 h 95"/>
                  <a:gd name="T38" fmla="*/ 61 w 180"/>
                  <a:gd name="T39" fmla="*/ 95 h 95"/>
                  <a:gd name="T40" fmla="*/ 56 w 180"/>
                  <a:gd name="T41" fmla="*/ 92 h 95"/>
                  <a:gd name="T42" fmla="*/ 50 w 180"/>
                  <a:gd name="T43" fmla="*/ 91 h 95"/>
                  <a:gd name="T44" fmla="*/ 46 w 180"/>
                  <a:gd name="T45" fmla="*/ 87 h 95"/>
                  <a:gd name="T46" fmla="*/ 44 w 180"/>
                  <a:gd name="T47" fmla="*/ 83 h 95"/>
                  <a:gd name="T48" fmla="*/ 41 w 180"/>
                  <a:gd name="T49" fmla="*/ 77 h 95"/>
                  <a:gd name="T50" fmla="*/ 40 w 180"/>
                  <a:gd name="T51" fmla="*/ 73 h 95"/>
                  <a:gd name="T52" fmla="*/ 38 w 180"/>
                  <a:gd name="T53" fmla="*/ 66 h 95"/>
                  <a:gd name="T54" fmla="*/ 38 w 180"/>
                  <a:gd name="T55" fmla="*/ 66 h 95"/>
                  <a:gd name="T56" fmla="*/ 40 w 180"/>
                  <a:gd name="T57" fmla="*/ 61 h 95"/>
                  <a:gd name="T58" fmla="*/ 41 w 180"/>
                  <a:gd name="T59" fmla="*/ 54 h 95"/>
                  <a:gd name="T60" fmla="*/ 0 w 180"/>
                  <a:gd name="T61" fmla="*/ 13 h 95"/>
                  <a:gd name="T62" fmla="*/ 13 w 180"/>
                  <a:gd name="T6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95">
                    <a:moveTo>
                      <a:pt x="13" y="0"/>
                    </a:moveTo>
                    <a:lnTo>
                      <a:pt x="54" y="42"/>
                    </a:lnTo>
                    <a:lnTo>
                      <a:pt x="54" y="42"/>
                    </a:lnTo>
                    <a:lnTo>
                      <a:pt x="60" y="39"/>
                    </a:lnTo>
                    <a:lnTo>
                      <a:pt x="67" y="39"/>
                    </a:lnTo>
                    <a:lnTo>
                      <a:pt x="67" y="39"/>
                    </a:lnTo>
                    <a:lnTo>
                      <a:pt x="75" y="41"/>
                    </a:lnTo>
                    <a:lnTo>
                      <a:pt x="83" y="45"/>
                    </a:lnTo>
                    <a:lnTo>
                      <a:pt x="88" y="50"/>
                    </a:lnTo>
                    <a:lnTo>
                      <a:pt x="92" y="58"/>
                    </a:lnTo>
                    <a:lnTo>
                      <a:pt x="180" y="58"/>
                    </a:lnTo>
                    <a:lnTo>
                      <a:pt x="180" y="76"/>
                    </a:lnTo>
                    <a:lnTo>
                      <a:pt x="92" y="76"/>
                    </a:lnTo>
                    <a:lnTo>
                      <a:pt x="92" y="76"/>
                    </a:lnTo>
                    <a:lnTo>
                      <a:pt x="88" y="84"/>
                    </a:lnTo>
                    <a:lnTo>
                      <a:pt x="83" y="89"/>
                    </a:lnTo>
                    <a:lnTo>
                      <a:pt x="75" y="93"/>
                    </a:lnTo>
                    <a:lnTo>
                      <a:pt x="67" y="95"/>
                    </a:lnTo>
                    <a:lnTo>
                      <a:pt x="67" y="95"/>
                    </a:lnTo>
                    <a:lnTo>
                      <a:pt x="61" y="95"/>
                    </a:lnTo>
                    <a:lnTo>
                      <a:pt x="56" y="92"/>
                    </a:lnTo>
                    <a:lnTo>
                      <a:pt x="50" y="91"/>
                    </a:lnTo>
                    <a:lnTo>
                      <a:pt x="46" y="87"/>
                    </a:lnTo>
                    <a:lnTo>
                      <a:pt x="44" y="83"/>
                    </a:lnTo>
                    <a:lnTo>
                      <a:pt x="41" y="77"/>
                    </a:lnTo>
                    <a:lnTo>
                      <a:pt x="40" y="73"/>
                    </a:lnTo>
                    <a:lnTo>
                      <a:pt x="38" y="66"/>
                    </a:lnTo>
                    <a:lnTo>
                      <a:pt x="38" y="66"/>
                    </a:lnTo>
                    <a:lnTo>
                      <a:pt x="40" y="61"/>
                    </a:lnTo>
                    <a:lnTo>
                      <a:pt x="41" y="54"/>
                    </a:lnTo>
                    <a:lnTo>
                      <a:pt x="0" y="13"/>
                    </a:lnTo>
                    <a:lnTo>
                      <a:pt x="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35" name="组合 211"/>
            <p:cNvGrpSpPr/>
            <p:nvPr/>
          </p:nvGrpSpPr>
          <p:grpSpPr>
            <a:xfrm>
              <a:off x="5394325" y="3770388"/>
              <a:ext cx="447675" cy="422275"/>
              <a:chOff x="2051051" y="3792538"/>
              <a:chExt cx="447675" cy="422275"/>
            </a:xfrm>
            <a:solidFill>
              <a:schemeClr val="accent1"/>
            </a:solidFill>
          </p:grpSpPr>
          <p:sp>
            <p:nvSpPr>
              <p:cNvPr id="90" name="Freeform 146"/>
              <p:cNvSpPr>
                <a:spLocks/>
              </p:cNvSpPr>
              <p:nvPr/>
            </p:nvSpPr>
            <p:spPr bwMode="auto">
              <a:xfrm>
                <a:off x="2051051" y="3879850"/>
                <a:ext cx="447675" cy="334963"/>
              </a:xfrm>
              <a:custGeom>
                <a:avLst/>
                <a:gdLst>
                  <a:gd name="T0" fmla="*/ 86 w 282"/>
                  <a:gd name="T1" fmla="*/ 0 h 211"/>
                  <a:gd name="T2" fmla="*/ 115 w 282"/>
                  <a:gd name="T3" fmla="*/ 6 h 211"/>
                  <a:gd name="T4" fmla="*/ 141 w 282"/>
                  <a:gd name="T5" fmla="*/ 20 h 211"/>
                  <a:gd name="T6" fmla="*/ 153 w 282"/>
                  <a:gd name="T7" fmla="*/ 11 h 211"/>
                  <a:gd name="T8" fmla="*/ 182 w 282"/>
                  <a:gd name="T9" fmla="*/ 1 h 211"/>
                  <a:gd name="T10" fmla="*/ 198 w 282"/>
                  <a:gd name="T11" fmla="*/ 0 h 211"/>
                  <a:gd name="T12" fmla="*/ 214 w 282"/>
                  <a:gd name="T13" fmla="*/ 1 h 211"/>
                  <a:gd name="T14" fmla="*/ 245 w 282"/>
                  <a:gd name="T15" fmla="*/ 14 h 211"/>
                  <a:gd name="T16" fmla="*/ 268 w 282"/>
                  <a:gd name="T17" fmla="*/ 35 h 211"/>
                  <a:gd name="T18" fmla="*/ 278 w 282"/>
                  <a:gd name="T19" fmla="*/ 57 h 211"/>
                  <a:gd name="T20" fmla="*/ 282 w 282"/>
                  <a:gd name="T21" fmla="*/ 73 h 211"/>
                  <a:gd name="T22" fmla="*/ 282 w 282"/>
                  <a:gd name="T23" fmla="*/ 81 h 211"/>
                  <a:gd name="T24" fmla="*/ 281 w 282"/>
                  <a:gd name="T25" fmla="*/ 102 h 211"/>
                  <a:gd name="T26" fmla="*/ 274 w 282"/>
                  <a:gd name="T27" fmla="*/ 123 h 211"/>
                  <a:gd name="T28" fmla="*/ 263 w 282"/>
                  <a:gd name="T29" fmla="*/ 145 h 211"/>
                  <a:gd name="T30" fmla="*/ 248 w 282"/>
                  <a:gd name="T31" fmla="*/ 165 h 211"/>
                  <a:gd name="T32" fmla="*/ 228 w 282"/>
                  <a:gd name="T33" fmla="*/ 184 h 211"/>
                  <a:gd name="T34" fmla="*/ 203 w 282"/>
                  <a:gd name="T35" fmla="*/ 199 h 211"/>
                  <a:gd name="T36" fmla="*/ 172 w 282"/>
                  <a:gd name="T37" fmla="*/ 209 h 211"/>
                  <a:gd name="T38" fmla="*/ 137 w 282"/>
                  <a:gd name="T39" fmla="*/ 211 h 211"/>
                  <a:gd name="T40" fmla="*/ 118 w 282"/>
                  <a:gd name="T41" fmla="*/ 211 h 211"/>
                  <a:gd name="T42" fmla="*/ 86 w 282"/>
                  <a:gd name="T43" fmla="*/ 203 h 211"/>
                  <a:gd name="T44" fmla="*/ 58 w 282"/>
                  <a:gd name="T45" fmla="*/ 191 h 211"/>
                  <a:gd name="T46" fmla="*/ 38 w 282"/>
                  <a:gd name="T47" fmla="*/ 173 h 211"/>
                  <a:gd name="T48" fmla="*/ 22 w 282"/>
                  <a:gd name="T49" fmla="*/ 153 h 211"/>
                  <a:gd name="T50" fmla="*/ 11 w 282"/>
                  <a:gd name="T51" fmla="*/ 133 h 211"/>
                  <a:gd name="T52" fmla="*/ 4 w 282"/>
                  <a:gd name="T53" fmla="*/ 111 h 211"/>
                  <a:gd name="T54" fmla="*/ 0 w 282"/>
                  <a:gd name="T55" fmla="*/ 81 h 211"/>
                  <a:gd name="T56" fmla="*/ 0 w 282"/>
                  <a:gd name="T57" fmla="*/ 73 h 211"/>
                  <a:gd name="T58" fmla="*/ 4 w 282"/>
                  <a:gd name="T59" fmla="*/ 57 h 211"/>
                  <a:gd name="T60" fmla="*/ 15 w 282"/>
                  <a:gd name="T61" fmla="*/ 35 h 211"/>
                  <a:gd name="T62" fmla="*/ 38 w 282"/>
                  <a:gd name="T63" fmla="*/ 14 h 211"/>
                  <a:gd name="T64" fmla="*/ 68 w 282"/>
                  <a:gd name="T65" fmla="*/ 1 h 211"/>
                  <a:gd name="T66" fmla="*/ 86 w 282"/>
                  <a:gd name="T6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2" h="211">
                    <a:moveTo>
                      <a:pt x="86" y="0"/>
                    </a:moveTo>
                    <a:lnTo>
                      <a:pt x="86" y="0"/>
                    </a:lnTo>
                    <a:lnTo>
                      <a:pt x="100" y="1"/>
                    </a:lnTo>
                    <a:lnTo>
                      <a:pt x="115" y="6"/>
                    </a:lnTo>
                    <a:lnTo>
                      <a:pt x="129" y="11"/>
                    </a:lnTo>
                    <a:lnTo>
                      <a:pt x="141" y="20"/>
                    </a:lnTo>
                    <a:lnTo>
                      <a:pt x="141" y="20"/>
                    </a:lnTo>
                    <a:lnTo>
                      <a:pt x="153" y="11"/>
                    </a:lnTo>
                    <a:lnTo>
                      <a:pt x="167" y="6"/>
                    </a:lnTo>
                    <a:lnTo>
                      <a:pt x="182" y="1"/>
                    </a:lnTo>
                    <a:lnTo>
                      <a:pt x="198" y="0"/>
                    </a:lnTo>
                    <a:lnTo>
                      <a:pt x="198" y="0"/>
                    </a:lnTo>
                    <a:lnTo>
                      <a:pt x="206" y="0"/>
                    </a:lnTo>
                    <a:lnTo>
                      <a:pt x="214" y="1"/>
                    </a:lnTo>
                    <a:lnTo>
                      <a:pt x="230" y="6"/>
                    </a:lnTo>
                    <a:lnTo>
                      <a:pt x="245" y="14"/>
                    </a:lnTo>
                    <a:lnTo>
                      <a:pt x="258" y="23"/>
                    </a:lnTo>
                    <a:lnTo>
                      <a:pt x="268" y="35"/>
                    </a:lnTo>
                    <a:lnTo>
                      <a:pt x="275" y="49"/>
                    </a:lnTo>
                    <a:lnTo>
                      <a:pt x="278" y="57"/>
                    </a:lnTo>
                    <a:lnTo>
                      <a:pt x="281" y="65"/>
                    </a:lnTo>
                    <a:lnTo>
                      <a:pt x="282" y="73"/>
                    </a:lnTo>
                    <a:lnTo>
                      <a:pt x="282" y="81"/>
                    </a:lnTo>
                    <a:lnTo>
                      <a:pt x="282" y="81"/>
                    </a:lnTo>
                    <a:lnTo>
                      <a:pt x="282" y="91"/>
                    </a:lnTo>
                    <a:lnTo>
                      <a:pt x="281" y="102"/>
                    </a:lnTo>
                    <a:lnTo>
                      <a:pt x="278" y="112"/>
                    </a:lnTo>
                    <a:lnTo>
                      <a:pt x="274" y="123"/>
                    </a:lnTo>
                    <a:lnTo>
                      <a:pt x="270" y="134"/>
                    </a:lnTo>
                    <a:lnTo>
                      <a:pt x="263" y="145"/>
                    </a:lnTo>
                    <a:lnTo>
                      <a:pt x="256" y="156"/>
                    </a:lnTo>
                    <a:lnTo>
                      <a:pt x="248" y="165"/>
                    </a:lnTo>
                    <a:lnTo>
                      <a:pt x="239" y="175"/>
                    </a:lnTo>
                    <a:lnTo>
                      <a:pt x="228" y="184"/>
                    </a:lnTo>
                    <a:lnTo>
                      <a:pt x="216" y="192"/>
                    </a:lnTo>
                    <a:lnTo>
                      <a:pt x="203" y="199"/>
                    </a:lnTo>
                    <a:lnTo>
                      <a:pt x="188" y="205"/>
                    </a:lnTo>
                    <a:lnTo>
                      <a:pt x="172" y="209"/>
                    </a:lnTo>
                    <a:lnTo>
                      <a:pt x="156" y="211"/>
                    </a:lnTo>
                    <a:lnTo>
                      <a:pt x="137" y="211"/>
                    </a:lnTo>
                    <a:lnTo>
                      <a:pt x="137" y="211"/>
                    </a:lnTo>
                    <a:lnTo>
                      <a:pt x="118" y="211"/>
                    </a:lnTo>
                    <a:lnTo>
                      <a:pt x="100" y="209"/>
                    </a:lnTo>
                    <a:lnTo>
                      <a:pt x="86" y="203"/>
                    </a:lnTo>
                    <a:lnTo>
                      <a:pt x="71" y="198"/>
                    </a:lnTo>
                    <a:lnTo>
                      <a:pt x="58" y="191"/>
                    </a:lnTo>
                    <a:lnTo>
                      <a:pt x="48" y="183"/>
                    </a:lnTo>
                    <a:lnTo>
                      <a:pt x="38" y="173"/>
                    </a:lnTo>
                    <a:lnTo>
                      <a:pt x="29" y="164"/>
                    </a:lnTo>
                    <a:lnTo>
                      <a:pt x="22" y="153"/>
                    </a:lnTo>
                    <a:lnTo>
                      <a:pt x="15" y="144"/>
                    </a:lnTo>
                    <a:lnTo>
                      <a:pt x="11" y="133"/>
                    </a:lnTo>
                    <a:lnTo>
                      <a:pt x="7" y="121"/>
                    </a:lnTo>
                    <a:lnTo>
                      <a:pt x="4" y="111"/>
                    </a:lnTo>
                    <a:lnTo>
                      <a:pt x="2" y="100"/>
                    </a:lnTo>
                    <a:lnTo>
                      <a:pt x="0" y="81"/>
                    </a:lnTo>
                    <a:lnTo>
                      <a:pt x="0" y="81"/>
                    </a:lnTo>
                    <a:lnTo>
                      <a:pt x="0" y="73"/>
                    </a:lnTo>
                    <a:lnTo>
                      <a:pt x="2" y="65"/>
                    </a:lnTo>
                    <a:lnTo>
                      <a:pt x="4" y="57"/>
                    </a:lnTo>
                    <a:lnTo>
                      <a:pt x="7" y="49"/>
                    </a:lnTo>
                    <a:lnTo>
                      <a:pt x="15" y="35"/>
                    </a:lnTo>
                    <a:lnTo>
                      <a:pt x="25" y="23"/>
                    </a:lnTo>
                    <a:lnTo>
                      <a:pt x="38" y="14"/>
                    </a:lnTo>
                    <a:lnTo>
                      <a:pt x="52" y="6"/>
                    </a:lnTo>
                    <a:lnTo>
                      <a:pt x="68" y="1"/>
                    </a:lnTo>
                    <a:lnTo>
                      <a:pt x="76" y="0"/>
                    </a:lnTo>
                    <a:lnTo>
                      <a:pt x="86" y="0"/>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147"/>
              <p:cNvSpPr>
                <a:spLocks/>
              </p:cNvSpPr>
              <p:nvPr/>
            </p:nvSpPr>
            <p:spPr bwMode="auto">
              <a:xfrm>
                <a:off x="2178051" y="3792538"/>
                <a:ext cx="107950" cy="153988"/>
              </a:xfrm>
              <a:custGeom>
                <a:avLst/>
                <a:gdLst>
                  <a:gd name="T0" fmla="*/ 60 w 68"/>
                  <a:gd name="T1" fmla="*/ 97 h 97"/>
                  <a:gd name="T2" fmla="*/ 60 w 68"/>
                  <a:gd name="T3" fmla="*/ 97 h 97"/>
                  <a:gd name="T4" fmla="*/ 65 w 68"/>
                  <a:gd name="T5" fmla="*/ 85 h 97"/>
                  <a:gd name="T6" fmla="*/ 68 w 68"/>
                  <a:gd name="T7" fmla="*/ 71 h 97"/>
                  <a:gd name="T8" fmla="*/ 68 w 68"/>
                  <a:gd name="T9" fmla="*/ 58 h 97"/>
                  <a:gd name="T10" fmla="*/ 66 w 68"/>
                  <a:gd name="T11" fmla="*/ 46 h 97"/>
                  <a:gd name="T12" fmla="*/ 62 w 68"/>
                  <a:gd name="T13" fmla="*/ 33 h 97"/>
                  <a:gd name="T14" fmla="*/ 56 w 68"/>
                  <a:gd name="T15" fmla="*/ 21 h 97"/>
                  <a:gd name="T16" fmla="*/ 49 w 68"/>
                  <a:gd name="T17" fmla="*/ 10 h 97"/>
                  <a:gd name="T18" fmla="*/ 39 w 68"/>
                  <a:gd name="T19" fmla="*/ 0 h 97"/>
                  <a:gd name="T20" fmla="*/ 0 w 68"/>
                  <a:gd name="T21" fmla="*/ 6 h 97"/>
                  <a:gd name="T22" fmla="*/ 0 w 68"/>
                  <a:gd name="T23" fmla="*/ 6 h 97"/>
                  <a:gd name="T24" fmla="*/ 14 w 68"/>
                  <a:gd name="T25" fmla="*/ 15 h 97"/>
                  <a:gd name="T26" fmla="*/ 24 w 68"/>
                  <a:gd name="T27" fmla="*/ 23 h 97"/>
                  <a:gd name="T28" fmla="*/ 35 w 68"/>
                  <a:gd name="T29" fmla="*/ 32 h 97"/>
                  <a:gd name="T30" fmla="*/ 43 w 68"/>
                  <a:gd name="T31" fmla="*/ 42 h 97"/>
                  <a:gd name="T32" fmla="*/ 50 w 68"/>
                  <a:gd name="T33" fmla="*/ 54 h 97"/>
                  <a:gd name="T34" fmla="*/ 56 w 68"/>
                  <a:gd name="T35" fmla="*/ 66 h 97"/>
                  <a:gd name="T36" fmla="*/ 58 w 68"/>
                  <a:gd name="T37" fmla="*/ 81 h 97"/>
                  <a:gd name="T38" fmla="*/ 60 w 68"/>
                  <a:gd name="T39" fmla="*/ 97 h 97"/>
                  <a:gd name="T40" fmla="*/ 60 w 68"/>
                  <a:gd name="T41"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97">
                    <a:moveTo>
                      <a:pt x="60" y="97"/>
                    </a:moveTo>
                    <a:lnTo>
                      <a:pt x="60" y="97"/>
                    </a:lnTo>
                    <a:lnTo>
                      <a:pt x="65" y="85"/>
                    </a:lnTo>
                    <a:lnTo>
                      <a:pt x="68" y="71"/>
                    </a:lnTo>
                    <a:lnTo>
                      <a:pt x="68" y="58"/>
                    </a:lnTo>
                    <a:lnTo>
                      <a:pt x="66" y="46"/>
                    </a:lnTo>
                    <a:lnTo>
                      <a:pt x="62" y="33"/>
                    </a:lnTo>
                    <a:lnTo>
                      <a:pt x="56" y="21"/>
                    </a:lnTo>
                    <a:lnTo>
                      <a:pt x="49" y="10"/>
                    </a:lnTo>
                    <a:lnTo>
                      <a:pt x="39" y="0"/>
                    </a:lnTo>
                    <a:lnTo>
                      <a:pt x="0" y="6"/>
                    </a:lnTo>
                    <a:lnTo>
                      <a:pt x="0" y="6"/>
                    </a:lnTo>
                    <a:lnTo>
                      <a:pt x="14" y="15"/>
                    </a:lnTo>
                    <a:lnTo>
                      <a:pt x="24" y="23"/>
                    </a:lnTo>
                    <a:lnTo>
                      <a:pt x="35" y="32"/>
                    </a:lnTo>
                    <a:lnTo>
                      <a:pt x="43" y="42"/>
                    </a:lnTo>
                    <a:lnTo>
                      <a:pt x="50" y="54"/>
                    </a:lnTo>
                    <a:lnTo>
                      <a:pt x="56" y="66"/>
                    </a:lnTo>
                    <a:lnTo>
                      <a:pt x="58" y="81"/>
                    </a:lnTo>
                    <a:lnTo>
                      <a:pt x="60" y="97"/>
                    </a:lnTo>
                    <a:lnTo>
                      <a:pt x="60"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36" name="组合 200"/>
            <p:cNvGrpSpPr/>
            <p:nvPr/>
          </p:nvGrpSpPr>
          <p:grpSpPr>
            <a:xfrm>
              <a:off x="6534150" y="1208163"/>
              <a:ext cx="676275" cy="555625"/>
              <a:chOff x="3190876" y="1230313"/>
              <a:chExt cx="676275" cy="555625"/>
            </a:xfrm>
            <a:solidFill>
              <a:schemeClr val="accent3"/>
            </a:solidFill>
          </p:grpSpPr>
          <p:sp>
            <p:nvSpPr>
              <p:cNvPr id="87" name="Freeform 148"/>
              <p:cNvSpPr>
                <a:spLocks/>
              </p:cNvSpPr>
              <p:nvPr/>
            </p:nvSpPr>
            <p:spPr bwMode="auto">
              <a:xfrm>
                <a:off x="3209926" y="1257300"/>
                <a:ext cx="657225" cy="528638"/>
              </a:xfrm>
              <a:custGeom>
                <a:avLst/>
                <a:gdLst>
                  <a:gd name="T0" fmla="*/ 0 w 414"/>
                  <a:gd name="T1" fmla="*/ 117 h 333"/>
                  <a:gd name="T2" fmla="*/ 10 w 414"/>
                  <a:gd name="T3" fmla="*/ 102 h 333"/>
                  <a:gd name="T4" fmla="*/ 316 w 414"/>
                  <a:gd name="T5" fmla="*/ 306 h 333"/>
                  <a:gd name="T6" fmla="*/ 316 w 414"/>
                  <a:gd name="T7" fmla="*/ 306 h 333"/>
                  <a:gd name="T8" fmla="*/ 325 w 414"/>
                  <a:gd name="T9" fmla="*/ 310 h 333"/>
                  <a:gd name="T10" fmla="*/ 335 w 414"/>
                  <a:gd name="T11" fmla="*/ 313 h 333"/>
                  <a:gd name="T12" fmla="*/ 343 w 414"/>
                  <a:gd name="T13" fmla="*/ 313 h 333"/>
                  <a:gd name="T14" fmla="*/ 352 w 414"/>
                  <a:gd name="T15" fmla="*/ 312 h 333"/>
                  <a:gd name="T16" fmla="*/ 362 w 414"/>
                  <a:gd name="T17" fmla="*/ 309 h 333"/>
                  <a:gd name="T18" fmla="*/ 371 w 414"/>
                  <a:gd name="T19" fmla="*/ 304 h 333"/>
                  <a:gd name="T20" fmla="*/ 378 w 414"/>
                  <a:gd name="T21" fmla="*/ 297 h 333"/>
                  <a:gd name="T22" fmla="*/ 385 w 414"/>
                  <a:gd name="T23" fmla="*/ 289 h 333"/>
                  <a:gd name="T24" fmla="*/ 385 w 414"/>
                  <a:gd name="T25" fmla="*/ 289 h 333"/>
                  <a:gd name="T26" fmla="*/ 390 w 414"/>
                  <a:gd name="T27" fmla="*/ 279 h 333"/>
                  <a:gd name="T28" fmla="*/ 393 w 414"/>
                  <a:gd name="T29" fmla="*/ 270 h 333"/>
                  <a:gd name="T30" fmla="*/ 394 w 414"/>
                  <a:gd name="T31" fmla="*/ 260 h 333"/>
                  <a:gd name="T32" fmla="*/ 394 w 414"/>
                  <a:gd name="T33" fmla="*/ 251 h 333"/>
                  <a:gd name="T34" fmla="*/ 391 w 414"/>
                  <a:gd name="T35" fmla="*/ 241 h 333"/>
                  <a:gd name="T36" fmla="*/ 387 w 414"/>
                  <a:gd name="T37" fmla="*/ 232 h 333"/>
                  <a:gd name="T38" fmla="*/ 382 w 414"/>
                  <a:gd name="T39" fmla="*/ 225 h 333"/>
                  <a:gd name="T40" fmla="*/ 375 w 414"/>
                  <a:gd name="T41" fmla="*/ 218 h 333"/>
                  <a:gd name="T42" fmla="*/ 69 w 414"/>
                  <a:gd name="T43" fmla="*/ 14 h 333"/>
                  <a:gd name="T44" fmla="*/ 79 w 414"/>
                  <a:gd name="T45" fmla="*/ 0 h 333"/>
                  <a:gd name="T46" fmla="*/ 389 w 414"/>
                  <a:gd name="T47" fmla="*/ 207 h 333"/>
                  <a:gd name="T48" fmla="*/ 389 w 414"/>
                  <a:gd name="T49" fmla="*/ 207 h 333"/>
                  <a:gd name="T50" fmla="*/ 398 w 414"/>
                  <a:gd name="T51" fmla="*/ 216 h 333"/>
                  <a:gd name="T52" fmla="*/ 405 w 414"/>
                  <a:gd name="T53" fmla="*/ 225 h 333"/>
                  <a:gd name="T54" fmla="*/ 410 w 414"/>
                  <a:gd name="T55" fmla="*/ 236 h 333"/>
                  <a:gd name="T56" fmla="*/ 414 w 414"/>
                  <a:gd name="T57" fmla="*/ 248 h 333"/>
                  <a:gd name="T58" fmla="*/ 414 w 414"/>
                  <a:gd name="T59" fmla="*/ 262 h 333"/>
                  <a:gd name="T60" fmla="*/ 413 w 414"/>
                  <a:gd name="T61" fmla="*/ 275 h 333"/>
                  <a:gd name="T62" fmla="*/ 409 w 414"/>
                  <a:gd name="T63" fmla="*/ 287 h 333"/>
                  <a:gd name="T64" fmla="*/ 402 w 414"/>
                  <a:gd name="T65" fmla="*/ 300 h 333"/>
                  <a:gd name="T66" fmla="*/ 402 w 414"/>
                  <a:gd name="T67" fmla="*/ 300 h 333"/>
                  <a:gd name="T68" fmla="*/ 393 w 414"/>
                  <a:gd name="T69" fmla="*/ 312 h 333"/>
                  <a:gd name="T70" fmla="*/ 382 w 414"/>
                  <a:gd name="T71" fmla="*/ 320 h 333"/>
                  <a:gd name="T72" fmla="*/ 371 w 414"/>
                  <a:gd name="T73" fmla="*/ 327 h 333"/>
                  <a:gd name="T74" fmla="*/ 359 w 414"/>
                  <a:gd name="T75" fmla="*/ 331 h 333"/>
                  <a:gd name="T76" fmla="*/ 347 w 414"/>
                  <a:gd name="T77" fmla="*/ 333 h 333"/>
                  <a:gd name="T78" fmla="*/ 335 w 414"/>
                  <a:gd name="T79" fmla="*/ 332 h 333"/>
                  <a:gd name="T80" fmla="*/ 322 w 414"/>
                  <a:gd name="T81" fmla="*/ 329 h 333"/>
                  <a:gd name="T82" fmla="*/ 310 w 414"/>
                  <a:gd name="T83" fmla="*/ 323 h 333"/>
                  <a:gd name="T84" fmla="*/ 0 w 414"/>
                  <a:gd name="T85" fmla="*/ 117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4" h="333">
                    <a:moveTo>
                      <a:pt x="0" y="117"/>
                    </a:moveTo>
                    <a:lnTo>
                      <a:pt x="10" y="102"/>
                    </a:lnTo>
                    <a:lnTo>
                      <a:pt x="316" y="306"/>
                    </a:lnTo>
                    <a:lnTo>
                      <a:pt x="316" y="306"/>
                    </a:lnTo>
                    <a:lnTo>
                      <a:pt x="325" y="310"/>
                    </a:lnTo>
                    <a:lnTo>
                      <a:pt x="335" y="313"/>
                    </a:lnTo>
                    <a:lnTo>
                      <a:pt x="343" y="313"/>
                    </a:lnTo>
                    <a:lnTo>
                      <a:pt x="352" y="312"/>
                    </a:lnTo>
                    <a:lnTo>
                      <a:pt x="362" y="309"/>
                    </a:lnTo>
                    <a:lnTo>
                      <a:pt x="371" y="304"/>
                    </a:lnTo>
                    <a:lnTo>
                      <a:pt x="378" y="297"/>
                    </a:lnTo>
                    <a:lnTo>
                      <a:pt x="385" y="289"/>
                    </a:lnTo>
                    <a:lnTo>
                      <a:pt x="385" y="289"/>
                    </a:lnTo>
                    <a:lnTo>
                      <a:pt x="390" y="279"/>
                    </a:lnTo>
                    <a:lnTo>
                      <a:pt x="393" y="270"/>
                    </a:lnTo>
                    <a:lnTo>
                      <a:pt x="394" y="260"/>
                    </a:lnTo>
                    <a:lnTo>
                      <a:pt x="394" y="251"/>
                    </a:lnTo>
                    <a:lnTo>
                      <a:pt x="391" y="241"/>
                    </a:lnTo>
                    <a:lnTo>
                      <a:pt x="387" y="232"/>
                    </a:lnTo>
                    <a:lnTo>
                      <a:pt x="382" y="225"/>
                    </a:lnTo>
                    <a:lnTo>
                      <a:pt x="375" y="218"/>
                    </a:lnTo>
                    <a:lnTo>
                      <a:pt x="69" y="14"/>
                    </a:lnTo>
                    <a:lnTo>
                      <a:pt x="79" y="0"/>
                    </a:lnTo>
                    <a:lnTo>
                      <a:pt x="389" y="207"/>
                    </a:lnTo>
                    <a:lnTo>
                      <a:pt x="389" y="207"/>
                    </a:lnTo>
                    <a:lnTo>
                      <a:pt x="398" y="216"/>
                    </a:lnTo>
                    <a:lnTo>
                      <a:pt x="405" y="225"/>
                    </a:lnTo>
                    <a:lnTo>
                      <a:pt x="410" y="236"/>
                    </a:lnTo>
                    <a:lnTo>
                      <a:pt x="414" y="248"/>
                    </a:lnTo>
                    <a:lnTo>
                      <a:pt x="414" y="262"/>
                    </a:lnTo>
                    <a:lnTo>
                      <a:pt x="413" y="275"/>
                    </a:lnTo>
                    <a:lnTo>
                      <a:pt x="409" y="287"/>
                    </a:lnTo>
                    <a:lnTo>
                      <a:pt x="402" y="300"/>
                    </a:lnTo>
                    <a:lnTo>
                      <a:pt x="402" y="300"/>
                    </a:lnTo>
                    <a:lnTo>
                      <a:pt x="393" y="312"/>
                    </a:lnTo>
                    <a:lnTo>
                      <a:pt x="382" y="320"/>
                    </a:lnTo>
                    <a:lnTo>
                      <a:pt x="371" y="327"/>
                    </a:lnTo>
                    <a:lnTo>
                      <a:pt x="359" y="331"/>
                    </a:lnTo>
                    <a:lnTo>
                      <a:pt x="347" y="333"/>
                    </a:lnTo>
                    <a:lnTo>
                      <a:pt x="335" y="332"/>
                    </a:lnTo>
                    <a:lnTo>
                      <a:pt x="322" y="329"/>
                    </a:lnTo>
                    <a:lnTo>
                      <a:pt x="310" y="323"/>
                    </a:lnTo>
                    <a:lnTo>
                      <a:pt x="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149"/>
              <p:cNvSpPr>
                <a:spLocks/>
              </p:cNvSpPr>
              <p:nvPr/>
            </p:nvSpPr>
            <p:spPr bwMode="auto">
              <a:xfrm>
                <a:off x="3190876" y="1230313"/>
                <a:ext cx="176213" cy="246063"/>
              </a:xfrm>
              <a:custGeom>
                <a:avLst/>
                <a:gdLst>
                  <a:gd name="T0" fmla="*/ 5 w 111"/>
                  <a:gd name="T1" fmla="*/ 154 h 155"/>
                  <a:gd name="T2" fmla="*/ 5 w 111"/>
                  <a:gd name="T3" fmla="*/ 154 h 155"/>
                  <a:gd name="T4" fmla="*/ 9 w 111"/>
                  <a:gd name="T5" fmla="*/ 155 h 155"/>
                  <a:gd name="T6" fmla="*/ 15 w 111"/>
                  <a:gd name="T7" fmla="*/ 155 h 155"/>
                  <a:gd name="T8" fmla="*/ 19 w 111"/>
                  <a:gd name="T9" fmla="*/ 154 h 155"/>
                  <a:gd name="T10" fmla="*/ 23 w 111"/>
                  <a:gd name="T11" fmla="*/ 150 h 155"/>
                  <a:gd name="T12" fmla="*/ 110 w 111"/>
                  <a:gd name="T13" fmla="*/ 20 h 155"/>
                  <a:gd name="T14" fmla="*/ 110 w 111"/>
                  <a:gd name="T15" fmla="*/ 20 h 155"/>
                  <a:gd name="T16" fmla="*/ 111 w 111"/>
                  <a:gd name="T17" fmla="*/ 15 h 155"/>
                  <a:gd name="T18" fmla="*/ 111 w 111"/>
                  <a:gd name="T19" fmla="*/ 11 h 155"/>
                  <a:gd name="T20" fmla="*/ 110 w 111"/>
                  <a:gd name="T21" fmla="*/ 5 h 155"/>
                  <a:gd name="T22" fmla="*/ 106 w 111"/>
                  <a:gd name="T23" fmla="*/ 2 h 155"/>
                  <a:gd name="T24" fmla="*/ 106 w 111"/>
                  <a:gd name="T25" fmla="*/ 2 h 155"/>
                  <a:gd name="T26" fmla="*/ 101 w 111"/>
                  <a:gd name="T27" fmla="*/ 0 h 155"/>
                  <a:gd name="T28" fmla="*/ 96 w 111"/>
                  <a:gd name="T29" fmla="*/ 0 h 155"/>
                  <a:gd name="T30" fmla="*/ 92 w 111"/>
                  <a:gd name="T31" fmla="*/ 2 h 155"/>
                  <a:gd name="T32" fmla="*/ 89 w 111"/>
                  <a:gd name="T33" fmla="*/ 5 h 155"/>
                  <a:gd name="T34" fmla="*/ 1 w 111"/>
                  <a:gd name="T35" fmla="*/ 136 h 155"/>
                  <a:gd name="T36" fmla="*/ 1 w 111"/>
                  <a:gd name="T37" fmla="*/ 136 h 155"/>
                  <a:gd name="T38" fmla="*/ 0 w 111"/>
                  <a:gd name="T39" fmla="*/ 140 h 155"/>
                  <a:gd name="T40" fmla="*/ 0 w 111"/>
                  <a:gd name="T41" fmla="*/ 146 h 155"/>
                  <a:gd name="T42" fmla="*/ 1 w 111"/>
                  <a:gd name="T43" fmla="*/ 150 h 155"/>
                  <a:gd name="T44" fmla="*/ 5 w 111"/>
                  <a:gd name="T45" fmla="*/ 154 h 155"/>
                  <a:gd name="T46" fmla="*/ 5 w 111"/>
                  <a:gd name="T4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55">
                    <a:moveTo>
                      <a:pt x="5" y="154"/>
                    </a:moveTo>
                    <a:lnTo>
                      <a:pt x="5" y="154"/>
                    </a:lnTo>
                    <a:lnTo>
                      <a:pt x="9" y="155"/>
                    </a:lnTo>
                    <a:lnTo>
                      <a:pt x="15" y="155"/>
                    </a:lnTo>
                    <a:lnTo>
                      <a:pt x="19" y="154"/>
                    </a:lnTo>
                    <a:lnTo>
                      <a:pt x="23" y="150"/>
                    </a:lnTo>
                    <a:lnTo>
                      <a:pt x="110" y="20"/>
                    </a:lnTo>
                    <a:lnTo>
                      <a:pt x="110" y="20"/>
                    </a:lnTo>
                    <a:lnTo>
                      <a:pt x="111" y="15"/>
                    </a:lnTo>
                    <a:lnTo>
                      <a:pt x="111" y="11"/>
                    </a:lnTo>
                    <a:lnTo>
                      <a:pt x="110" y="5"/>
                    </a:lnTo>
                    <a:lnTo>
                      <a:pt x="106" y="2"/>
                    </a:lnTo>
                    <a:lnTo>
                      <a:pt x="106" y="2"/>
                    </a:lnTo>
                    <a:lnTo>
                      <a:pt x="101" y="0"/>
                    </a:lnTo>
                    <a:lnTo>
                      <a:pt x="96" y="0"/>
                    </a:lnTo>
                    <a:lnTo>
                      <a:pt x="92" y="2"/>
                    </a:lnTo>
                    <a:lnTo>
                      <a:pt x="89" y="5"/>
                    </a:lnTo>
                    <a:lnTo>
                      <a:pt x="1" y="136"/>
                    </a:lnTo>
                    <a:lnTo>
                      <a:pt x="1" y="136"/>
                    </a:lnTo>
                    <a:lnTo>
                      <a:pt x="0" y="140"/>
                    </a:lnTo>
                    <a:lnTo>
                      <a:pt x="0" y="146"/>
                    </a:lnTo>
                    <a:lnTo>
                      <a:pt x="1" y="150"/>
                    </a:lnTo>
                    <a:lnTo>
                      <a:pt x="5" y="154"/>
                    </a:lnTo>
                    <a:lnTo>
                      <a:pt x="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150"/>
              <p:cNvSpPr>
                <a:spLocks/>
              </p:cNvSpPr>
              <p:nvPr/>
            </p:nvSpPr>
            <p:spPr bwMode="auto">
              <a:xfrm>
                <a:off x="3287713" y="1400175"/>
                <a:ext cx="504825" cy="323850"/>
              </a:xfrm>
              <a:custGeom>
                <a:avLst/>
                <a:gdLst>
                  <a:gd name="T0" fmla="*/ 0 w 318"/>
                  <a:gd name="T1" fmla="*/ 19 h 204"/>
                  <a:gd name="T2" fmla="*/ 11 w 318"/>
                  <a:gd name="T3" fmla="*/ 0 h 204"/>
                  <a:gd name="T4" fmla="*/ 284 w 318"/>
                  <a:gd name="T5" fmla="*/ 182 h 204"/>
                  <a:gd name="T6" fmla="*/ 284 w 318"/>
                  <a:gd name="T7" fmla="*/ 182 h 204"/>
                  <a:gd name="T8" fmla="*/ 292 w 318"/>
                  <a:gd name="T9" fmla="*/ 186 h 204"/>
                  <a:gd name="T10" fmla="*/ 302 w 318"/>
                  <a:gd name="T11" fmla="*/ 188 h 204"/>
                  <a:gd name="T12" fmla="*/ 310 w 318"/>
                  <a:gd name="T13" fmla="*/ 188 h 204"/>
                  <a:gd name="T14" fmla="*/ 318 w 318"/>
                  <a:gd name="T15" fmla="*/ 185 h 204"/>
                  <a:gd name="T16" fmla="*/ 318 w 318"/>
                  <a:gd name="T17" fmla="*/ 185 h 204"/>
                  <a:gd name="T18" fmla="*/ 317 w 318"/>
                  <a:gd name="T19" fmla="*/ 186 h 204"/>
                  <a:gd name="T20" fmla="*/ 317 w 318"/>
                  <a:gd name="T21" fmla="*/ 186 h 204"/>
                  <a:gd name="T22" fmla="*/ 313 w 318"/>
                  <a:gd name="T23" fmla="*/ 192 h 204"/>
                  <a:gd name="T24" fmla="*/ 307 w 318"/>
                  <a:gd name="T25" fmla="*/ 197 h 204"/>
                  <a:gd name="T26" fmla="*/ 302 w 318"/>
                  <a:gd name="T27" fmla="*/ 200 h 204"/>
                  <a:gd name="T28" fmla="*/ 295 w 318"/>
                  <a:gd name="T29" fmla="*/ 203 h 204"/>
                  <a:gd name="T30" fmla="*/ 288 w 318"/>
                  <a:gd name="T31" fmla="*/ 204 h 204"/>
                  <a:gd name="T32" fmla="*/ 282 w 318"/>
                  <a:gd name="T33" fmla="*/ 203 h 204"/>
                  <a:gd name="T34" fmla="*/ 276 w 318"/>
                  <a:gd name="T35" fmla="*/ 201 h 204"/>
                  <a:gd name="T36" fmla="*/ 269 w 318"/>
                  <a:gd name="T37" fmla="*/ 199 h 204"/>
                  <a:gd name="T38" fmla="*/ 0 w 318"/>
                  <a:gd name="T39" fmla="*/ 19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8" h="204">
                    <a:moveTo>
                      <a:pt x="0" y="19"/>
                    </a:moveTo>
                    <a:lnTo>
                      <a:pt x="11" y="0"/>
                    </a:lnTo>
                    <a:lnTo>
                      <a:pt x="284" y="182"/>
                    </a:lnTo>
                    <a:lnTo>
                      <a:pt x="284" y="182"/>
                    </a:lnTo>
                    <a:lnTo>
                      <a:pt x="292" y="186"/>
                    </a:lnTo>
                    <a:lnTo>
                      <a:pt x="302" y="188"/>
                    </a:lnTo>
                    <a:lnTo>
                      <a:pt x="310" y="188"/>
                    </a:lnTo>
                    <a:lnTo>
                      <a:pt x="318" y="185"/>
                    </a:lnTo>
                    <a:lnTo>
                      <a:pt x="318" y="185"/>
                    </a:lnTo>
                    <a:lnTo>
                      <a:pt x="317" y="186"/>
                    </a:lnTo>
                    <a:lnTo>
                      <a:pt x="317" y="186"/>
                    </a:lnTo>
                    <a:lnTo>
                      <a:pt x="313" y="192"/>
                    </a:lnTo>
                    <a:lnTo>
                      <a:pt x="307" y="197"/>
                    </a:lnTo>
                    <a:lnTo>
                      <a:pt x="302" y="200"/>
                    </a:lnTo>
                    <a:lnTo>
                      <a:pt x="295" y="203"/>
                    </a:lnTo>
                    <a:lnTo>
                      <a:pt x="288" y="204"/>
                    </a:lnTo>
                    <a:lnTo>
                      <a:pt x="282" y="203"/>
                    </a:lnTo>
                    <a:lnTo>
                      <a:pt x="276" y="201"/>
                    </a:lnTo>
                    <a:lnTo>
                      <a:pt x="269" y="199"/>
                    </a:lnTo>
                    <a:lnTo>
                      <a:pt x="0"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7" name="Freeform 151"/>
            <p:cNvSpPr>
              <a:spLocks noEditPoints="1"/>
            </p:cNvSpPr>
            <p:nvPr/>
          </p:nvSpPr>
          <p:spPr bwMode="auto">
            <a:xfrm>
              <a:off x="4895850" y="3610050"/>
              <a:ext cx="381000" cy="660400"/>
            </a:xfrm>
            <a:custGeom>
              <a:avLst/>
              <a:gdLst>
                <a:gd name="T0" fmla="*/ 144 w 240"/>
                <a:gd name="T1" fmla="*/ 352 h 416"/>
                <a:gd name="T2" fmla="*/ 154 w 240"/>
                <a:gd name="T3" fmla="*/ 354 h 416"/>
                <a:gd name="T4" fmla="*/ 164 w 240"/>
                <a:gd name="T5" fmla="*/ 359 h 416"/>
                <a:gd name="T6" fmla="*/ 171 w 240"/>
                <a:gd name="T7" fmla="*/ 366 h 416"/>
                <a:gd name="T8" fmla="*/ 175 w 240"/>
                <a:gd name="T9" fmla="*/ 375 h 416"/>
                <a:gd name="T10" fmla="*/ 176 w 240"/>
                <a:gd name="T11" fmla="*/ 382 h 416"/>
                <a:gd name="T12" fmla="*/ 175 w 240"/>
                <a:gd name="T13" fmla="*/ 394 h 416"/>
                <a:gd name="T14" fmla="*/ 168 w 240"/>
                <a:gd name="T15" fmla="*/ 405 h 416"/>
                <a:gd name="T16" fmla="*/ 158 w 240"/>
                <a:gd name="T17" fmla="*/ 413 h 416"/>
                <a:gd name="T18" fmla="*/ 152 w 240"/>
                <a:gd name="T19" fmla="*/ 415 h 416"/>
                <a:gd name="T20" fmla="*/ 144 w 240"/>
                <a:gd name="T21" fmla="*/ 352 h 416"/>
                <a:gd name="T22" fmla="*/ 144 w 240"/>
                <a:gd name="T23" fmla="*/ 325 h 416"/>
                <a:gd name="T24" fmla="*/ 144 w 240"/>
                <a:gd name="T25" fmla="*/ 141 h 416"/>
                <a:gd name="T26" fmla="*/ 163 w 240"/>
                <a:gd name="T27" fmla="*/ 160 h 416"/>
                <a:gd name="T28" fmla="*/ 175 w 240"/>
                <a:gd name="T29" fmla="*/ 189 h 416"/>
                <a:gd name="T30" fmla="*/ 188 w 240"/>
                <a:gd name="T31" fmla="*/ 243 h 416"/>
                <a:gd name="T32" fmla="*/ 192 w 240"/>
                <a:gd name="T33" fmla="*/ 251 h 416"/>
                <a:gd name="T34" fmla="*/ 205 w 240"/>
                <a:gd name="T35" fmla="*/ 260 h 416"/>
                <a:gd name="T36" fmla="*/ 225 w 240"/>
                <a:gd name="T37" fmla="*/ 264 h 416"/>
                <a:gd name="T38" fmla="*/ 240 w 240"/>
                <a:gd name="T39" fmla="*/ 300 h 416"/>
                <a:gd name="T40" fmla="*/ 135 w 240"/>
                <a:gd name="T41" fmla="*/ 352 h 416"/>
                <a:gd name="T42" fmla="*/ 144 w 240"/>
                <a:gd name="T43" fmla="*/ 352 h 416"/>
                <a:gd name="T44" fmla="*/ 144 w 240"/>
                <a:gd name="T45" fmla="*/ 416 h 416"/>
                <a:gd name="T46" fmla="*/ 134 w 240"/>
                <a:gd name="T47" fmla="*/ 415 h 416"/>
                <a:gd name="T48" fmla="*/ 125 w 240"/>
                <a:gd name="T49" fmla="*/ 409 h 416"/>
                <a:gd name="T50" fmla="*/ 118 w 240"/>
                <a:gd name="T51" fmla="*/ 403 h 416"/>
                <a:gd name="T52" fmla="*/ 112 w 240"/>
                <a:gd name="T53" fmla="*/ 392 h 416"/>
                <a:gd name="T54" fmla="*/ 112 w 240"/>
                <a:gd name="T55" fmla="*/ 386 h 416"/>
                <a:gd name="T56" fmla="*/ 114 w 240"/>
                <a:gd name="T57" fmla="*/ 374 h 416"/>
                <a:gd name="T58" fmla="*/ 121 w 240"/>
                <a:gd name="T59" fmla="*/ 363 h 416"/>
                <a:gd name="T60" fmla="*/ 130 w 240"/>
                <a:gd name="T61" fmla="*/ 355 h 416"/>
                <a:gd name="T62" fmla="*/ 135 w 240"/>
                <a:gd name="T63" fmla="*/ 352 h 416"/>
                <a:gd name="T64" fmla="*/ 144 w 240"/>
                <a:gd name="T65" fmla="*/ 141 h 416"/>
                <a:gd name="T66" fmla="*/ 122 w 240"/>
                <a:gd name="T67" fmla="*/ 130 h 416"/>
                <a:gd name="T68" fmla="*/ 98 w 240"/>
                <a:gd name="T69" fmla="*/ 126 h 416"/>
                <a:gd name="T70" fmla="*/ 69 w 240"/>
                <a:gd name="T71" fmla="*/ 19 h 416"/>
                <a:gd name="T72" fmla="*/ 65 w 240"/>
                <a:gd name="T73" fmla="*/ 10 h 416"/>
                <a:gd name="T74" fmla="*/ 58 w 240"/>
                <a:gd name="T75" fmla="*/ 4 h 416"/>
                <a:gd name="T76" fmla="*/ 49 w 240"/>
                <a:gd name="T77" fmla="*/ 0 h 416"/>
                <a:gd name="T78" fmla="*/ 39 w 240"/>
                <a:gd name="T79" fmla="*/ 2 h 416"/>
                <a:gd name="T80" fmla="*/ 34 w 240"/>
                <a:gd name="T81" fmla="*/ 3 h 416"/>
                <a:gd name="T82" fmla="*/ 26 w 240"/>
                <a:gd name="T83" fmla="*/ 10 h 416"/>
                <a:gd name="T84" fmla="*/ 22 w 240"/>
                <a:gd name="T85" fmla="*/ 18 h 416"/>
                <a:gd name="T86" fmla="*/ 20 w 240"/>
                <a:gd name="T87" fmla="*/ 27 h 416"/>
                <a:gd name="T88" fmla="*/ 49 w 240"/>
                <a:gd name="T89" fmla="*/ 139 h 416"/>
                <a:gd name="T90" fmla="*/ 38 w 240"/>
                <a:gd name="T91" fmla="*/ 145 h 416"/>
                <a:gd name="T92" fmla="*/ 20 w 240"/>
                <a:gd name="T93" fmla="*/ 164 h 416"/>
                <a:gd name="T94" fmla="*/ 11 w 240"/>
                <a:gd name="T95" fmla="*/ 187 h 416"/>
                <a:gd name="T96" fmla="*/ 8 w 240"/>
                <a:gd name="T97" fmla="*/ 216 h 416"/>
                <a:gd name="T98" fmla="*/ 11 w 240"/>
                <a:gd name="T99" fmla="*/ 232 h 416"/>
                <a:gd name="T100" fmla="*/ 26 w 240"/>
                <a:gd name="T101" fmla="*/ 285 h 416"/>
                <a:gd name="T102" fmla="*/ 26 w 240"/>
                <a:gd name="T103" fmla="*/ 294 h 416"/>
                <a:gd name="T104" fmla="*/ 20 w 240"/>
                <a:gd name="T105" fmla="*/ 308 h 416"/>
                <a:gd name="T106" fmla="*/ 5 w 240"/>
                <a:gd name="T107" fmla="*/ 321 h 416"/>
                <a:gd name="T108" fmla="*/ 10 w 240"/>
                <a:gd name="T109" fmla="*/ 361 h 416"/>
                <a:gd name="T110" fmla="*/ 144 w 240"/>
                <a:gd name="T111" fmla="*/ 14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416">
                  <a:moveTo>
                    <a:pt x="144" y="352"/>
                  </a:moveTo>
                  <a:lnTo>
                    <a:pt x="144" y="352"/>
                  </a:lnTo>
                  <a:lnTo>
                    <a:pt x="149" y="352"/>
                  </a:lnTo>
                  <a:lnTo>
                    <a:pt x="154" y="354"/>
                  </a:lnTo>
                  <a:lnTo>
                    <a:pt x="160" y="355"/>
                  </a:lnTo>
                  <a:lnTo>
                    <a:pt x="164" y="359"/>
                  </a:lnTo>
                  <a:lnTo>
                    <a:pt x="168" y="362"/>
                  </a:lnTo>
                  <a:lnTo>
                    <a:pt x="171" y="366"/>
                  </a:lnTo>
                  <a:lnTo>
                    <a:pt x="173" y="371"/>
                  </a:lnTo>
                  <a:lnTo>
                    <a:pt x="175" y="375"/>
                  </a:lnTo>
                  <a:lnTo>
                    <a:pt x="175" y="375"/>
                  </a:lnTo>
                  <a:lnTo>
                    <a:pt x="176" y="382"/>
                  </a:lnTo>
                  <a:lnTo>
                    <a:pt x="176" y="389"/>
                  </a:lnTo>
                  <a:lnTo>
                    <a:pt x="175" y="394"/>
                  </a:lnTo>
                  <a:lnTo>
                    <a:pt x="172" y="400"/>
                  </a:lnTo>
                  <a:lnTo>
                    <a:pt x="168" y="405"/>
                  </a:lnTo>
                  <a:lnTo>
                    <a:pt x="164" y="409"/>
                  </a:lnTo>
                  <a:lnTo>
                    <a:pt x="158" y="413"/>
                  </a:lnTo>
                  <a:lnTo>
                    <a:pt x="152" y="415"/>
                  </a:lnTo>
                  <a:lnTo>
                    <a:pt x="152" y="415"/>
                  </a:lnTo>
                  <a:lnTo>
                    <a:pt x="144" y="416"/>
                  </a:lnTo>
                  <a:lnTo>
                    <a:pt x="144" y="352"/>
                  </a:lnTo>
                  <a:lnTo>
                    <a:pt x="144" y="352"/>
                  </a:lnTo>
                  <a:close/>
                  <a:moveTo>
                    <a:pt x="144" y="325"/>
                  </a:moveTo>
                  <a:lnTo>
                    <a:pt x="144" y="141"/>
                  </a:lnTo>
                  <a:lnTo>
                    <a:pt x="144" y="141"/>
                  </a:lnTo>
                  <a:lnTo>
                    <a:pt x="154" y="149"/>
                  </a:lnTo>
                  <a:lnTo>
                    <a:pt x="163" y="160"/>
                  </a:lnTo>
                  <a:lnTo>
                    <a:pt x="169" y="174"/>
                  </a:lnTo>
                  <a:lnTo>
                    <a:pt x="175" y="189"/>
                  </a:lnTo>
                  <a:lnTo>
                    <a:pt x="175" y="189"/>
                  </a:lnTo>
                  <a:lnTo>
                    <a:pt x="188" y="243"/>
                  </a:lnTo>
                  <a:lnTo>
                    <a:pt x="188" y="243"/>
                  </a:lnTo>
                  <a:lnTo>
                    <a:pt x="192" y="251"/>
                  </a:lnTo>
                  <a:lnTo>
                    <a:pt x="198" y="256"/>
                  </a:lnTo>
                  <a:lnTo>
                    <a:pt x="205" y="260"/>
                  </a:lnTo>
                  <a:lnTo>
                    <a:pt x="211" y="263"/>
                  </a:lnTo>
                  <a:lnTo>
                    <a:pt x="225" y="264"/>
                  </a:lnTo>
                  <a:lnTo>
                    <a:pt x="230" y="264"/>
                  </a:lnTo>
                  <a:lnTo>
                    <a:pt x="240" y="300"/>
                  </a:lnTo>
                  <a:lnTo>
                    <a:pt x="144" y="325"/>
                  </a:lnTo>
                  <a:close/>
                  <a:moveTo>
                    <a:pt x="135" y="352"/>
                  </a:moveTo>
                  <a:lnTo>
                    <a:pt x="135" y="352"/>
                  </a:lnTo>
                  <a:lnTo>
                    <a:pt x="144" y="352"/>
                  </a:lnTo>
                  <a:lnTo>
                    <a:pt x="144" y="416"/>
                  </a:lnTo>
                  <a:lnTo>
                    <a:pt x="144" y="416"/>
                  </a:lnTo>
                  <a:lnTo>
                    <a:pt x="138" y="416"/>
                  </a:lnTo>
                  <a:lnTo>
                    <a:pt x="134" y="415"/>
                  </a:lnTo>
                  <a:lnTo>
                    <a:pt x="129" y="412"/>
                  </a:lnTo>
                  <a:lnTo>
                    <a:pt x="125" y="409"/>
                  </a:lnTo>
                  <a:lnTo>
                    <a:pt x="121" y="407"/>
                  </a:lnTo>
                  <a:lnTo>
                    <a:pt x="118" y="403"/>
                  </a:lnTo>
                  <a:lnTo>
                    <a:pt x="115" y="397"/>
                  </a:lnTo>
                  <a:lnTo>
                    <a:pt x="112" y="392"/>
                  </a:lnTo>
                  <a:lnTo>
                    <a:pt x="112" y="392"/>
                  </a:lnTo>
                  <a:lnTo>
                    <a:pt x="112" y="386"/>
                  </a:lnTo>
                  <a:lnTo>
                    <a:pt x="112" y="380"/>
                  </a:lnTo>
                  <a:lnTo>
                    <a:pt x="114" y="374"/>
                  </a:lnTo>
                  <a:lnTo>
                    <a:pt x="117" y="367"/>
                  </a:lnTo>
                  <a:lnTo>
                    <a:pt x="121" y="363"/>
                  </a:lnTo>
                  <a:lnTo>
                    <a:pt x="125" y="359"/>
                  </a:lnTo>
                  <a:lnTo>
                    <a:pt x="130" y="355"/>
                  </a:lnTo>
                  <a:lnTo>
                    <a:pt x="135" y="352"/>
                  </a:lnTo>
                  <a:lnTo>
                    <a:pt x="135" y="352"/>
                  </a:lnTo>
                  <a:close/>
                  <a:moveTo>
                    <a:pt x="144" y="141"/>
                  </a:moveTo>
                  <a:lnTo>
                    <a:pt x="144" y="141"/>
                  </a:lnTo>
                  <a:lnTo>
                    <a:pt x="133" y="134"/>
                  </a:lnTo>
                  <a:lnTo>
                    <a:pt x="122" y="130"/>
                  </a:lnTo>
                  <a:lnTo>
                    <a:pt x="110" y="128"/>
                  </a:lnTo>
                  <a:lnTo>
                    <a:pt x="98" y="126"/>
                  </a:lnTo>
                  <a:lnTo>
                    <a:pt x="69" y="19"/>
                  </a:lnTo>
                  <a:lnTo>
                    <a:pt x="69" y="19"/>
                  </a:lnTo>
                  <a:lnTo>
                    <a:pt x="68" y="15"/>
                  </a:lnTo>
                  <a:lnTo>
                    <a:pt x="65" y="10"/>
                  </a:lnTo>
                  <a:lnTo>
                    <a:pt x="61" y="7"/>
                  </a:lnTo>
                  <a:lnTo>
                    <a:pt x="58" y="4"/>
                  </a:lnTo>
                  <a:lnTo>
                    <a:pt x="53" y="2"/>
                  </a:lnTo>
                  <a:lnTo>
                    <a:pt x="49" y="0"/>
                  </a:lnTo>
                  <a:lnTo>
                    <a:pt x="43" y="0"/>
                  </a:lnTo>
                  <a:lnTo>
                    <a:pt x="39" y="2"/>
                  </a:lnTo>
                  <a:lnTo>
                    <a:pt x="39" y="2"/>
                  </a:lnTo>
                  <a:lnTo>
                    <a:pt x="34" y="3"/>
                  </a:lnTo>
                  <a:lnTo>
                    <a:pt x="30" y="6"/>
                  </a:lnTo>
                  <a:lnTo>
                    <a:pt x="26" y="10"/>
                  </a:lnTo>
                  <a:lnTo>
                    <a:pt x="23" y="13"/>
                  </a:lnTo>
                  <a:lnTo>
                    <a:pt x="22" y="18"/>
                  </a:lnTo>
                  <a:lnTo>
                    <a:pt x="20" y="22"/>
                  </a:lnTo>
                  <a:lnTo>
                    <a:pt x="20" y="27"/>
                  </a:lnTo>
                  <a:lnTo>
                    <a:pt x="20" y="32"/>
                  </a:lnTo>
                  <a:lnTo>
                    <a:pt x="49" y="139"/>
                  </a:lnTo>
                  <a:lnTo>
                    <a:pt x="49" y="139"/>
                  </a:lnTo>
                  <a:lnTo>
                    <a:pt x="38" y="145"/>
                  </a:lnTo>
                  <a:lnTo>
                    <a:pt x="28" y="155"/>
                  </a:lnTo>
                  <a:lnTo>
                    <a:pt x="20" y="164"/>
                  </a:lnTo>
                  <a:lnTo>
                    <a:pt x="15" y="175"/>
                  </a:lnTo>
                  <a:lnTo>
                    <a:pt x="11" y="187"/>
                  </a:lnTo>
                  <a:lnTo>
                    <a:pt x="8" y="201"/>
                  </a:lnTo>
                  <a:lnTo>
                    <a:pt x="8" y="216"/>
                  </a:lnTo>
                  <a:lnTo>
                    <a:pt x="11" y="232"/>
                  </a:lnTo>
                  <a:lnTo>
                    <a:pt x="11" y="232"/>
                  </a:lnTo>
                  <a:lnTo>
                    <a:pt x="26" y="285"/>
                  </a:lnTo>
                  <a:lnTo>
                    <a:pt x="26" y="285"/>
                  </a:lnTo>
                  <a:lnTo>
                    <a:pt x="26" y="285"/>
                  </a:lnTo>
                  <a:lnTo>
                    <a:pt x="26" y="294"/>
                  </a:lnTo>
                  <a:lnTo>
                    <a:pt x="24" y="301"/>
                  </a:lnTo>
                  <a:lnTo>
                    <a:pt x="20" y="308"/>
                  </a:lnTo>
                  <a:lnTo>
                    <a:pt x="15" y="313"/>
                  </a:lnTo>
                  <a:lnTo>
                    <a:pt x="5" y="321"/>
                  </a:lnTo>
                  <a:lnTo>
                    <a:pt x="0" y="324"/>
                  </a:lnTo>
                  <a:lnTo>
                    <a:pt x="10" y="361"/>
                  </a:lnTo>
                  <a:lnTo>
                    <a:pt x="144" y="325"/>
                  </a:lnTo>
                  <a:lnTo>
                    <a:pt x="144" y="141"/>
                  </a:ln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152"/>
            <p:cNvSpPr>
              <a:spLocks noEditPoints="1"/>
            </p:cNvSpPr>
            <p:nvPr/>
          </p:nvSpPr>
          <p:spPr bwMode="auto">
            <a:xfrm>
              <a:off x="7267575" y="2746450"/>
              <a:ext cx="547688" cy="595313"/>
            </a:xfrm>
            <a:custGeom>
              <a:avLst/>
              <a:gdLst>
                <a:gd name="T0" fmla="*/ 268 w 345"/>
                <a:gd name="T1" fmla="*/ 172 h 375"/>
                <a:gd name="T2" fmla="*/ 258 w 345"/>
                <a:gd name="T3" fmla="*/ 130 h 375"/>
                <a:gd name="T4" fmla="*/ 264 w 345"/>
                <a:gd name="T5" fmla="*/ 252 h 375"/>
                <a:gd name="T6" fmla="*/ 296 w 345"/>
                <a:gd name="T7" fmla="*/ 291 h 375"/>
                <a:gd name="T8" fmla="*/ 281 w 345"/>
                <a:gd name="T9" fmla="*/ 295 h 375"/>
                <a:gd name="T10" fmla="*/ 281 w 345"/>
                <a:gd name="T11" fmla="*/ 50 h 375"/>
                <a:gd name="T12" fmla="*/ 296 w 345"/>
                <a:gd name="T13" fmla="*/ 53 h 375"/>
                <a:gd name="T14" fmla="*/ 264 w 345"/>
                <a:gd name="T15" fmla="*/ 94 h 375"/>
                <a:gd name="T16" fmla="*/ 284 w 345"/>
                <a:gd name="T17" fmla="*/ 172 h 375"/>
                <a:gd name="T18" fmla="*/ 336 w 345"/>
                <a:gd name="T19" fmla="*/ 164 h 375"/>
                <a:gd name="T20" fmla="*/ 344 w 345"/>
                <a:gd name="T21" fmla="*/ 176 h 375"/>
                <a:gd name="T22" fmla="*/ 289 w 345"/>
                <a:gd name="T23" fmla="*/ 180 h 375"/>
                <a:gd name="T24" fmla="*/ 173 w 345"/>
                <a:gd name="T25" fmla="*/ 77 h 375"/>
                <a:gd name="T26" fmla="*/ 243 w 345"/>
                <a:gd name="T27" fmla="*/ 108 h 375"/>
                <a:gd name="T28" fmla="*/ 245 w 345"/>
                <a:gd name="T29" fmla="*/ 236 h 375"/>
                <a:gd name="T30" fmla="*/ 222 w 345"/>
                <a:gd name="T31" fmla="*/ 345 h 375"/>
                <a:gd name="T32" fmla="*/ 178 w 345"/>
                <a:gd name="T33" fmla="*/ 375 h 375"/>
                <a:gd name="T34" fmla="*/ 207 w 345"/>
                <a:gd name="T35" fmla="*/ 242 h 375"/>
                <a:gd name="T36" fmla="*/ 238 w 345"/>
                <a:gd name="T37" fmla="*/ 211 h 375"/>
                <a:gd name="T38" fmla="*/ 248 w 345"/>
                <a:gd name="T39" fmla="*/ 157 h 375"/>
                <a:gd name="T40" fmla="*/ 203 w 345"/>
                <a:gd name="T41" fmla="*/ 103 h 375"/>
                <a:gd name="T42" fmla="*/ 173 w 345"/>
                <a:gd name="T43" fmla="*/ 77 h 375"/>
                <a:gd name="T44" fmla="*/ 250 w 345"/>
                <a:gd name="T45" fmla="*/ 91 h 375"/>
                <a:gd name="T46" fmla="*/ 258 w 345"/>
                <a:gd name="T47" fmla="*/ 73 h 375"/>
                <a:gd name="T48" fmla="*/ 250 w 345"/>
                <a:gd name="T49" fmla="*/ 255 h 375"/>
                <a:gd name="T50" fmla="*/ 258 w 345"/>
                <a:gd name="T51" fmla="*/ 249 h 375"/>
                <a:gd name="T52" fmla="*/ 180 w 345"/>
                <a:gd name="T53" fmla="*/ 6 h 375"/>
                <a:gd name="T54" fmla="*/ 176 w 345"/>
                <a:gd name="T55" fmla="*/ 60 h 375"/>
                <a:gd name="T56" fmla="*/ 157 w 345"/>
                <a:gd name="T57" fmla="*/ 374 h 375"/>
                <a:gd name="T58" fmla="*/ 120 w 345"/>
                <a:gd name="T59" fmla="*/ 337 h 375"/>
                <a:gd name="T60" fmla="*/ 93 w 345"/>
                <a:gd name="T61" fmla="*/ 224 h 375"/>
                <a:gd name="T62" fmla="*/ 111 w 345"/>
                <a:gd name="T63" fmla="*/ 100 h 375"/>
                <a:gd name="T64" fmla="*/ 173 w 345"/>
                <a:gd name="T65" fmla="*/ 96 h 375"/>
                <a:gd name="T66" fmla="*/ 119 w 345"/>
                <a:gd name="T67" fmla="*/ 119 h 375"/>
                <a:gd name="T68" fmla="*/ 97 w 345"/>
                <a:gd name="T69" fmla="*/ 183 h 375"/>
                <a:gd name="T70" fmla="*/ 126 w 345"/>
                <a:gd name="T71" fmla="*/ 232 h 375"/>
                <a:gd name="T72" fmla="*/ 139 w 345"/>
                <a:gd name="T73" fmla="*/ 290 h 375"/>
                <a:gd name="T74" fmla="*/ 173 w 345"/>
                <a:gd name="T75" fmla="*/ 60 h 375"/>
                <a:gd name="T76" fmla="*/ 164 w 345"/>
                <a:gd name="T77" fmla="*/ 54 h 375"/>
                <a:gd name="T78" fmla="*/ 169 w 345"/>
                <a:gd name="T79" fmla="*/ 0 h 375"/>
                <a:gd name="T80" fmla="*/ 93 w 345"/>
                <a:gd name="T81" fmla="*/ 264 h 375"/>
                <a:gd name="T82" fmla="*/ 93 w 345"/>
                <a:gd name="T83" fmla="*/ 252 h 375"/>
                <a:gd name="T84" fmla="*/ 86 w 345"/>
                <a:gd name="T85" fmla="*/ 96 h 375"/>
                <a:gd name="T86" fmla="*/ 94 w 345"/>
                <a:gd name="T87" fmla="*/ 84 h 375"/>
                <a:gd name="T88" fmla="*/ 82 w 345"/>
                <a:gd name="T89" fmla="*/ 203 h 375"/>
                <a:gd name="T90" fmla="*/ 80 w 345"/>
                <a:gd name="T91" fmla="*/ 152 h 375"/>
                <a:gd name="T92" fmla="*/ 86 w 345"/>
                <a:gd name="T93" fmla="*/ 96 h 375"/>
                <a:gd name="T94" fmla="*/ 50 w 345"/>
                <a:gd name="T95" fmla="*/ 64 h 375"/>
                <a:gd name="T96" fmla="*/ 53 w 345"/>
                <a:gd name="T97" fmla="*/ 49 h 375"/>
                <a:gd name="T98" fmla="*/ 86 w 345"/>
                <a:gd name="T99" fmla="*/ 249 h 375"/>
                <a:gd name="T100" fmla="*/ 53 w 345"/>
                <a:gd name="T101" fmla="*/ 297 h 375"/>
                <a:gd name="T102" fmla="*/ 50 w 345"/>
                <a:gd name="T103" fmla="*/ 282 h 375"/>
                <a:gd name="T104" fmla="*/ 86 w 345"/>
                <a:gd name="T105" fmla="*/ 249 h 375"/>
                <a:gd name="T106" fmla="*/ 57 w 345"/>
                <a:gd name="T107" fmla="*/ 167 h 375"/>
                <a:gd name="T108" fmla="*/ 54 w 345"/>
                <a:gd name="T109" fmla="*/ 180 h 375"/>
                <a:gd name="T110" fmla="*/ 0 w 345"/>
                <a:gd name="T111" fmla="*/ 176 h 375"/>
                <a:gd name="T112" fmla="*/ 8 w 345"/>
                <a:gd name="T113" fmla="*/ 164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5" h="375">
                  <a:moveTo>
                    <a:pt x="258" y="130"/>
                  </a:moveTo>
                  <a:lnTo>
                    <a:pt x="258" y="130"/>
                  </a:lnTo>
                  <a:lnTo>
                    <a:pt x="262" y="141"/>
                  </a:lnTo>
                  <a:lnTo>
                    <a:pt x="266" y="150"/>
                  </a:lnTo>
                  <a:lnTo>
                    <a:pt x="268" y="161"/>
                  </a:lnTo>
                  <a:lnTo>
                    <a:pt x="268" y="172"/>
                  </a:lnTo>
                  <a:lnTo>
                    <a:pt x="268" y="172"/>
                  </a:lnTo>
                  <a:lnTo>
                    <a:pt x="268" y="184"/>
                  </a:lnTo>
                  <a:lnTo>
                    <a:pt x="266" y="194"/>
                  </a:lnTo>
                  <a:lnTo>
                    <a:pt x="262" y="205"/>
                  </a:lnTo>
                  <a:lnTo>
                    <a:pt x="258" y="214"/>
                  </a:lnTo>
                  <a:lnTo>
                    <a:pt x="258" y="130"/>
                  </a:lnTo>
                  <a:lnTo>
                    <a:pt x="258" y="130"/>
                  </a:lnTo>
                  <a:close/>
                  <a:moveTo>
                    <a:pt x="258" y="272"/>
                  </a:moveTo>
                  <a:lnTo>
                    <a:pt x="258" y="249"/>
                  </a:lnTo>
                  <a:lnTo>
                    <a:pt x="258" y="249"/>
                  </a:lnTo>
                  <a:lnTo>
                    <a:pt x="261" y="251"/>
                  </a:lnTo>
                  <a:lnTo>
                    <a:pt x="264" y="252"/>
                  </a:lnTo>
                  <a:lnTo>
                    <a:pt x="264" y="252"/>
                  </a:lnTo>
                  <a:lnTo>
                    <a:pt x="295" y="282"/>
                  </a:lnTo>
                  <a:lnTo>
                    <a:pt x="295" y="282"/>
                  </a:lnTo>
                  <a:lnTo>
                    <a:pt x="296" y="286"/>
                  </a:lnTo>
                  <a:lnTo>
                    <a:pt x="296" y="289"/>
                  </a:lnTo>
                  <a:lnTo>
                    <a:pt x="296" y="291"/>
                  </a:lnTo>
                  <a:lnTo>
                    <a:pt x="295" y="295"/>
                  </a:lnTo>
                  <a:lnTo>
                    <a:pt x="295" y="295"/>
                  </a:lnTo>
                  <a:lnTo>
                    <a:pt x="291" y="297"/>
                  </a:lnTo>
                  <a:lnTo>
                    <a:pt x="288" y="298"/>
                  </a:lnTo>
                  <a:lnTo>
                    <a:pt x="284" y="297"/>
                  </a:lnTo>
                  <a:lnTo>
                    <a:pt x="281" y="295"/>
                  </a:lnTo>
                  <a:lnTo>
                    <a:pt x="258" y="272"/>
                  </a:lnTo>
                  <a:lnTo>
                    <a:pt x="258" y="272"/>
                  </a:lnTo>
                  <a:close/>
                  <a:moveTo>
                    <a:pt x="258" y="96"/>
                  </a:moveTo>
                  <a:lnTo>
                    <a:pt x="258" y="73"/>
                  </a:lnTo>
                  <a:lnTo>
                    <a:pt x="281" y="50"/>
                  </a:lnTo>
                  <a:lnTo>
                    <a:pt x="281" y="50"/>
                  </a:lnTo>
                  <a:lnTo>
                    <a:pt x="284" y="49"/>
                  </a:lnTo>
                  <a:lnTo>
                    <a:pt x="288" y="48"/>
                  </a:lnTo>
                  <a:lnTo>
                    <a:pt x="291" y="49"/>
                  </a:lnTo>
                  <a:lnTo>
                    <a:pt x="295" y="50"/>
                  </a:lnTo>
                  <a:lnTo>
                    <a:pt x="295" y="50"/>
                  </a:lnTo>
                  <a:lnTo>
                    <a:pt x="296" y="53"/>
                  </a:lnTo>
                  <a:lnTo>
                    <a:pt x="296" y="57"/>
                  </a:lnTo>
                  <a:lnTo>
                    <a:pt x="296" y="60"/>
                  </a:lnTo>
                  <a:lnTo>
                    <a:pt x="295" y="64"/>
                  </a:lnTo>
                  <a:lnTo>
                    <a:pt x="264" y="94"/>
                  </a:lnTo>
                  <a:lnTo>
                    <a:pt x="264" y="94"/>
                  </a:lnTo>
                  <a:lnTo>
                    <a:pt x="264" y="94"/>
                  </a:lnTo>
                  <a:lnTo>
                    <a:pt x="261" y="95"/>
                  </a:lnTo>
                  <a:lnTo>
                    <a:pt x="258" y="96"/>
                  </a:lnTo>
                  <a:lnTo>
                    <a:pt x="258" y="96"/>
                  </a:lnTo>
                  <a:close/>
                  <a:moveTo>
                    <a:pt x="284" y="172"/>
                  </a:moveTo>
                  <a:lnTo>
                    <a:pt x="284" y="172"/>
                  </a:lnTo>
                  <a:lnTo>
                    <a:pt x="284" y="172"/>
                  </a:lnTo>
                  <a:lnTo>
                    <a:pt x="285" y="169"/>
                  </a:lnTo>
                  <a:lnTo>
                    <a:pt x="287" y="167"/>
                  </a:lnTo>
                  <a:lnTo>
                    <a:pt x="289" y="164"/>
                  </a:lnTo>
                  <a:lnTo>
                    <a:pt x="294" y="164"/>
                  </a:lnTo>
                  <a:lnTo>
                    <a:pt x="336" y="164"/>
                  </a:lnTo>
                  <a:lnTo>
                    <a:pt x="336" y="164"/>
                  </a:lnTo>
                  <a:lnTo>
                    <a:pt x="340" y="164"/>
                  </a:lnTo>
                  <a:lnTo>
                    <a:pt x="342" y="167"/>
                  </a:lnTo>
                  <a:lnTo>
                    <a:pt x="344" y="169"/>
                  </a:lnTo>
                  <a:lnTo>
                    <a:pt x="345" y="172"/>
                  </a:lnTo>
                  <a:lnTo>
                    <a:pt x="345" y="172"/>
                  </a:lnTo>
                  <a:lnTo>
                    <a:pt x="344" y="176"/>
                  </a:lnTo>
                  <a:lnTo>
                    <a:pt x="342" y="179"/>
                  </a:lnTo>
                  <a:lnTo>
                    <a:pt x="340" y="180"/>
                  </a:lnTo>
                  <a:lnTo>
                    <a:pt x="336" y="182"/>
                  </a:lnTo>
                  <a:lnTo>
                    <a:pt x="294" y="182"/>
                  </a:lnTo>
                  <a:lnTo>
                    <a:pt x="294" y="182"/>
                  </a:lnTo>
                  <a:lnTo>
                    <a:pt x="289" y="180"/>
                  </a:lnTo>
                  <a:lnTo>
                    <a:pt x="287" y="179"/>
                  </a:lnTo>
                  <a:lnTo>
                    <a:pt x="285" y="176"/>
                  </a:lnTo>
                  <a:lnTo>
                    <a:pt x="284" y="172"/>
                  </a:lnTo>
                  <a:lnTo>
                    <a:pt x="284" y="172"/>
                  </a:lnTo>
                  <a:close/>
                  <a:moveTo>
                    <a:pt x="173" y="77"/>
                  </a:moveTo>
                  <a:lnTo>
                    <a:pt x="173" y="77"/>
                  </a:lnTo>
                  <a:lnTo>
                    <a:pt x="187" y="79"/>
                  </a:lnTo>
                  <a:lnTo>
                    <a:pt x="200" y="81"/>
                  </a:lnTo>
                  <a:lnTo>
                    <a:pt x="212" y="85"/>
                  </a:lnTo>
                  <a:lnTo>
                    <a:pt x="224" y="92"/>
                  </a:lnTo>
                  <a:lnTo>
                    <a:pt x="235" y="100"/>
                  </a:lnTo>
                  <a:lnTo>
                    <a:pt x="243" y="108"/>
                  </a:lnTo>
                  <a:lnTo>
                    <a:pt x="252" y="119"/>
                  </a:lnTo>
                  <a:lnTo>
                    <a:pt x="258" y="130"/>
                  </a:lnTo>
                  <a:lnTo>
                    <a:pt x="258" y="214"/>
                  </a:lnTo>
                  <a:lnTo>
                    <a:pt x="258" y="214"/>
                  </a:lnTo>
                  <a:lnTo>
                    <a:pt x="252" y="225"/>
                  </a:lnTo>
                  <a:lnTo>
                    <a:pt x="245" y="236"/>
                  </a:lnTo>
                  <a:lnTo>
                    <a:pt x="235" y="245"/>
                  </a:lnTo>
                  <a:lnTo>
                    <a:pt x="224" y="252"/>
                  </a:lnTo>
                  <a:lnTo>
                    <a:pt x="224" y="328"/>
                  </a:lnTo>
                  <a:lnTo>
                    <a:pt x="224" y="328"/>
                  </a:lnTo>
                  <a:lnTo>
                    <a:pt x="224" y="337"/>
                  </a:lnTo>
                  <a:lnTo>
                    <a:pt x="222" y="345"/>
                  </a:lnTo>
                  <a:lnTo>
                    <a:pt x="216" y="354"/>
                  </a:lnTo>
                  <a:lnTo>
                    <a:pt x="211" y="360"/>
                  </a:lnTo>
                  <a:lnTo>
                    <a:pt x="204" y="367"/>
                  </a:lnTo>
                  <a:lnTo>
                    <a:pt x="196" y="371"/>
                  </a:lnTo>
                  <a:lnTo>
                    <a:pt x="188" y="374"/>
                  </a:lnTo>
                  <a:lnTo>
                    <a:pt x="178" y="375"/>
                  </a:lnTo>
                  <a:lnTo>
                    <a:pt x="173" y="375"/>
                  </a:lnTo>
                  <a:lnTo>
                    <a:pt x="173" y="290"/>
                  </a:lnTo>
                  <a:lnTo>
                    <a:pt x="206" y="290"/>
                  </a:lnTo>
                  <a:lnTo>
                    <a:pt x="206" y="247"/>
                  </a:lnTo>
                  <a:lnTo>
                    <a:pt x="206" y="247"/>
                  </a:lnTo>
                  <a:lnTo>
                    <a:pt x="207" y="242"/>
                  </a:lnTo>
                  <a:lnTo>
                    <a:pt x="211" y="238"/>
                  </a:lnTo>
                  <a:lnTo>
                    <a:pt x="211" y="238"/>
                  </a:lnTo>
                  <a:lnTo>
                    <a:pt x="219" y="233"/>
                  </a:lnTo>
                  <a:lnTo>
                    <a:pt x="226" y="226"/>
                  </a:lnTo>
                  <a:lnTo>
                    <a:pt x="233" y="219"/>
                  </a:lnTo>
                  <a:lnTo>
                    <a:pt x="238" y="211"/>
                  </a:lnTo>
                  <a:lnTo>
                    <a:pt x="242" y="202"/>
                  </a:lnTo>
                  <a:lnTo>
                    <a:pt x="246" y="192"/>
                  </a:lnTo>
                  <a:lnTo>
                    <a:pt x="248" y="183"/>
                  </a:lnTo>
                  <a:lnTo>
                    <a:pt x="249" y="172"/>
                  </a:lnTo>
                  <a:lnTo>
                    <a:pt x="249" y="172"/>
                  </a:lnTo>
                  <a:lnTo>
                    <a:pt x="248" y="157"/>
                  </a:lnTo>
                  <a:lnTo>
                    <a:pt x="242" y="144"/>
                  </a:lnTo>
                  <a:lnTo>
                    <a:pt x="235" y="130"/>
                  </a:lnTo>
                  <a:lnTo>
                    <a:pt x="226" y="119"/>
                  </a:lnTo>
                  <a:lnTo>
                    <a:pt x="226" y="119"/>
                  </a:lnTo>
                  <a:lnTo>
                    <a:pt x="215" y="110"/>
                  </a:lnTo>
                  <a:lnTo>
                    <a:pt x="203" y="103"/>
                  </a:lnTo>
                  <a:lnTo>
                    <a:pt x="188" y="99"/>
                  </a:lnTo>
                  <a:lnTo>
                    <a:pt x="173" y="96"/>
                  </a:lnTo>
                  <a:lnTo>
                    <a:pt x="173" y="96"/>
                  </a:lnTo>
                  <a:lnTo>
                    <a:pt x="173" y="77"/>
                  </a:lnTo>
                  <a:lnTo>
                    <a:pt x="173" y="77"/>
                  </a:lnTo>
                  <a:lnTo>
                    <a:pt x="173" y="77"/>
                  </a:lnTo>
                  <a:close/>
                  <a:moveTo>
                    <a:pt x="258" y="73"/>
                  </a:moveTo>
                  <a:lnTo>
                    <a:pt x="252" y="81"/>
                  </a:lnTo>
                  <a:lnTo>
                    <a:pt x="252" y="81"/>
                  </a:lnTo>
                  <a:lnTo>
                    <a:pt x="250" y="84"/>
                  </a:lnTo>
                  <a:lnTo>
                    <a:pt x="249" y="87"/>
                  </a:lnTo>
                  <a:lnTo>
                    <a:pt x="250" y="91"/>
                  </a:lnTo>
                  <a:lnTo>
                    <a:pt x="252" y="94"/>
                  </a:lnTo>
                  <a:lnTo>
                    <a:pt x="252" y="94"/>
                  </a:lnTo>
                  <a:lnTo>
                    <a:pt x="254" y="95"/>
                  </a:lnTo>
                  <a:lnTo>
                    <a:pt x="258" y="96"/>
                  </a:lnTo>
                  <a:lnTo>
                    <a:pt x="258" y="73"/>
                  </a:lnTo>
                  <a:lnTo>
                    <a:pt x="258" y="73"/>
                  </a:lnTo>
                  <a:close/>
                  <a:moveTo>
                    <a:pt x="258" y="249"/>
                  </a:moveTo>
                  <a:lnTo>
                    <a:pt x="258" y="249"/>
                  </a:lnTo>
                  <a:lnTo>
                    <a:pt x="254" y="251"/>
                  </a:lnTo>
                  <a:lnTo>
                    <a:pt x="252" y="252"/>
                  </a:lnTo>
                  <a:lnTo>
                    <a:pt x="252" y="252"/>
                  </a:lnTo>
                  <a:lnTo>
                    <a:pt x="250" y="255"/>
                  </a:lnTo>
                  <a:lnTo>
                    <a:pt x="249" y="259"/>
                  </a:lnTo>
                  <a:lnTo>
                    <a:pt x="250" y="261"/>
                  </a:lnTo>
                  <a:lnTo>
                    <a:pt x="252" y="264"/>
                  </a:lnTo>
                  <a:lnTo>
                    <a:pt x="258" y="272"/>
                  </a:lnTo>
                  <a:lnTo>
                    <a:pt x="258" y="249"/>
                  </a:lnTo>
                  <a:lnTo>
                    <a:pt x="258" y="249"/>
                  </a:lnTo>
                  <a:close/>
                  <a:moveTo>
                    <a:pt x="173" y="60"/>
                  </a:moveTo>
                  <a:lnTo>
                    <a:pt x="173" y="0"/>
                  </a:lnTo>
                  <a:lnTo>
                    <a:pt x="173" y="0"/>
                  </a:lnTo>
                  <a:lnTo>
                    <a:pt x="176" y="1"/>
                  </a:lnTo>
                  <a:lnTo>
                    <a:pt x="178" y="3"/>
                  </a:lnTo>
                  <a:lnTo>
                    <a:pt x="180" y="6"/>
                  </a:lnTo>
                  <a:lnTo>
                    <a:pt x="181" y="8"/>
                  </a:lnTo>
                  <a:lnTo>
                    <a:pt x="181" y="52"/>
                  </a:lnTo>
                  <a:lnTo>
                    <a:pt x="181" y="52"/>
                  </a:lnTo>
                  <a:lnTo>
                    <a:pt x="180" y="54"/>
                  </a:lnTo>
                  <a:lnTo>
                    <a:pt x="178" y="57"/>
                  </a:lnTo>
                  <a:lnTo>
                    <a:pt x="176" y="60"/>
                  </a:lnTo>
                  <a:lnTo>
                    <a:pt x="173" y="60"/>
                  </a:lnTo>
                  <a:lnTo>
                    <a:pt x="173" y="60"/>
                  </a:lnTo>
                  <a:close/>
                  <a:moveTo>
                    <a:pt x="173" y="375"/>
                  </a:moveTo>
                  <a:lnTo>
                    <a:pt x="166" y="375"/>
                  </a:lnTo>
                  <a:lnTo>
                    <a:pt x="166" y="375"/>
                  </a:lnTo>
                  <a:lnTo>
                    <a:pt x="157" y="374"/>
                  </a:lnTo>
                  <a:lnTo>
                    <a:pt x="147" y="371"/>
                  </a:lnTo>
                  <a:lnTo>
                    <a:pt x="139" y="367"/>
                  </a:lnTo>
                  <a:lnTo>
                    <a:pt x="132" y="360"/>
                  </a:lnTo>
                  <a:lnTo>
                    <a:pt x="127" y="354"/>
                  </a:lnTo>
                  <a:lnTo>
                    <a:pt x="123" y="345"/>
                  </a:lnTo>
                  <a:lnTo>
                    <a:pt x="120" y="337"/>
                  </a:lnTo>
                  <a:lnTo>
                    <a:pt x="119" y="328"/>
                  </a:lnTo>
                  <a:lnTo>
                    <a:pt x="119" y="252"/>
                  </a:lnTo>
                  <a:lnTo>
                    <a:pt x="119" y="252"/>
                  </a:lnTo>
                  <a:lnTo>
                    <a:pt x="109" y="244"/>
                  </a:lnTo>
                  <a:lnTo>
                    <a:pt x="100" y="234"/>
                  </a:lnTo>
                  <a:lnTo>
                    <a:pt x="93" y="224"/>
                  </a:lnTo>
                  <a:lnTo>
                    <a:pt x="86" y="213"/>
                  </a:lnTo>
                  <a:lnTo>
                    <a:pt x="86" y="131"/>
                  </a:lnTo>
                  <a:lnTo>
                    <a:pt x="86" y="131"/>
                  </a:lnTo>
                  <a:lnTo>
                    <a:pt x="93" y="121"/>
                  </a:lnTo>
                  <a:lnTo>
                    <a:pt x="101" y="110"/>
                  </a:lnTo>
                  <a:lnTo>
                    <a:pt x="111" y="100"/>
                  </a:lnTo>
                  <a:lnTo>
                    <a:pt x="122" y="92"/>
                  </a:lnTo>
                  <a:lnTo>
                    <a:pt x="132" y="85"/>
                  </a:lnTo>
                  <a:lnTo>
                    <a:pt x="146" y="81"/>
                  </a:lnTo>
                  <a:lnTo>
                    <a:pt x="158" y="79"/>
                  </a:lnTo>
                  <a:lnTo>
                    <a:pt x="173" y="77"/>
                  </a:lnTo>
                  <a:lnTo>
                    <a:pt x="173" y="96"/>
                  </a:lnTo>
                  <a:lnTo>
                    <a:pt x="173" y="96"/>
                  </a:lnTo>
                  <a:lnTo>
                    <a:pt x="158" y="99"/>
                  </a:lnTo>
                  <a:lnTo>
                    <a:pt x="143" y="103"/>
                  </a:lnTo>
                  <a:lnTo>
                    <a:pt x="131" y="110"/>
                  </a:lnTo>
                  <a:lnTo>
                    <a:pt x="119" y="119"/>
                  </a:lnTo>
                  <a:lnTo>
                    <a:pt x="119" y="119"/>
                  </a:lnTo>
                  <a:lnTo>
                    <a:pt x="109" y="130"/>
                  </a:lnTo>
                  <a:lnTo>
                    <a:pt x="103" y="144"/>
                  </a:lnTo>
                  <a:lnTo>
                    <a:pt x="99" y="157"/>
                  </a:lnTo>
                  <a:lnTo>
                    <a:pt x="97" y="172"/>
                  </a:lnTo>
                  <a:lnTo>
                    <a:pt x="97" y="172"/>
                  </a:lnTo>
                  <a:lnTo>
                    <a:pt x="97" y="183"/>
                  </a:lnTo>
                  <a:lnTo>
                    <a:pt x="100" y="192"/>
                  </a:lnTo>
                  <a:lnTo>
                    <a:pt x="103" y="202"/>
                  </a:lnTo>
                  <a:lnTo>
                    <a:pt x="107" y="210"/>
                  </a:lnTo>
                  <a:lnTo>
                    <a:pt x="112" y="218"/>
                  </a:lnTo>
                  <a:lnTo>
                    <a:pt x="119" y="226"/>
                  </a:lnTo>
                  <a:lnTo>
                    <a:pt x="126" y="232"/>
                  </a:lnTo>
                  <a:lnTo>
                    <a:pt x="134" y="237"/>
                  </a:lnTo>
                  <a:lnTo>
                    <a:pt x="134" y="237"/>
                  </a:lnTo>
                  <a:lnTo>
                    <a:pt x="134" y="237"/>
                  </a:lnTo>
                  <a:lnTo>
                    <a:pt x="138" y="241"/>
                  </a:lnTo>
                  <a:lnTo>
                    <a:pt x="139" y="247"/>
                  </a:lnTo>
                  <a:lnTo>
                    <a:pt x="139" y="290"/>
                  </a:lnTo>
                  <a:lnTo>
                    <a:pt x="173" y="290"/>
                  </a:lnTo>
                  <a:lnTo>
                    <a:pt x="173" y="375"/>
                  </a:lnTo>
                  <a:lnTo>
                    <a:pt x="173" y="375"/>
                  </a:lnTo>
                  <a:close/>
                  <a:moveTo>
                    <a:pt x="173" y="0"/>
                  </a:moveTo>
                  <a:lnTo>
                    <a:pt x="173" y="60"/>
                  </a:lnTo>
                  <a:lnTo>
                    <a:pt x="173" y="60"/>
                  </a:lnTo>
                  <a:lnTo>
                    <a:pt x="172" y="60"/>
                  </a:lnTo>
                  <a:lnTo>
                    <a:pt x="172" y="60"/>
                  </a:lnTo>
                  <a:lnTo>
                    <a:pt x="172" y="60"/>
                  </a:lnTo>
                  <a:lnTo>
                    <a:pt x="169" y="60"/>
                  </a:lnTo>
                  <a:lnTo>
                    <a:pt x="166" y="58"/>
                  </a:lnTo>
                  <a:lnTo>
                    <a:pt x="164" y="54"/>
                  </a:lnTo>
                  <a:lnTo>
                    <a:pt x="164" y="52"/>
                  </a:lnTo>
                  <a:lnTo>
                    <a:pt x="164" y="8"/>
                  </a:lnTo>
                  <a:lnTo>
                    <a:pt x="164" y="8"/>
                  </a:lnTo>
                  <a:lnTo>
                    <a:pt x="164" y="6"/>
                  </a:lnTo>
                  <a:lnTo>
                    <a:pt x="166" y="3"/>
                  </a:lnTo>
                  <a:lnTo>
                    <a:pt x="169" y="0"/>
                  </a:lnTo>
                  <a:lnTo>
                    <a:pt x="172" y="0"/>
                  </a:lnTo>
                  <a:lnTo>
                    <a:pt x="172" y="0"/>
                  </a:lnTo>
                  <a:lnTo>
                    <a:pt x="173" y="0"/>
                  </a:lnTo>
                  <a:lnTo>
                    <a:pt x="173" y="0"/>
                  </a:lnTo>
                  <a:close/>
                  <a:moveTo>
                    <a:pt x="86" y="271"/>
                  </a:moveTo>
                  <a:lnTo>
                    <a:pt x="93" y="264"/>
                  </a:lnTo>
                  <a:lnTo>
                    <a:pt x="93" y="264"/>
                  </a:lnTo>
                  <a:lnTo>
                    <a:pt x="94" y="261"/>
                  </a:lnTo>
                  <a:lnTo>
                    <a:pt x="96" y="259"/>
                  </a:lnTo>
                  <a:lnTo>
                    <a:pt x="94" y="255"/>
                  </a:lnTo>
                  <a:lnTo>
                    <a:pt x="93" y="252"/>
                  </a:lnTo>
                  <a:lnTo>
                    <a:pt x="93" y="252"/>
                  </a:lnTo>
                  <a:lnTo>
                    <a:pt x="90" y="251"/>
                  </a:lnTo>
                  <a:lnTo>
                    <a:pt x="86" y="249"/>
                  </a:lnTo>
                  <a:lnTo>
                    <a:pt x="86" y="271"/>
                  </a:lnTo>
                  <a:lnTo>
                    <a:pt x="86" y="271"/>
                  </a:lnTo>
                  <a:close/>
                  <a:moveTo>
                    <a:pt x="86" y="96"/>
                  </a:moveTo>
                  <a:lnTo>
                    <a:pt x="86" y="96"/>
                  </a:lnTo>
                  <a:lnTo>
                    <a:pt x="90" y="95"/>
                  </a:lnTo>
                  <a:lnTo>
                    <a:pt x="93" y="94"/>
                  </a:lnTo>
                  <a:lnTo>
                    <a:pt x="93" y="94"/>
                  </a:lnTo>
                  <a:lnTo>
                    <a:pt x="94" y="91"/>
                  </a:lnTo>
                  <a:lnTo>
                    <a:pt x="96" y="87"/>
                  </a:lnTo>
                  <a:lnTo>
                    <a:pt x="94" y="84"/>
                  </a:lnTo>
                  <a:lnTo>
                    <a:pt x="93" y="81"/>
                  </a:lnTo>
                  <a:lnTo>
                    <a:pt x="86" y="75"/>
                  </a:lnTo>
                  <a:lnTo>
                    <a:pt x="86" y="96"/>
                  </a:lnTo>
                  <a:close/>
                  <a:moveTo>
                    <a:pt x="86" y="213"/>
                  </a:moveTo>
                  <a:lnTo>
                    <a:pt x="86" y="213"/>
                  </a:lnTo>
                  <a:lnTo>
                    <a:pt x="82" y="203"/>
                  </a:lnTo>
                  <a:lnTo>
                    <a:pt x="80" y="194"/>
                  </a:lnTo>
                  <a:lnTo>
                    <a:pt x="78" y="183"/>
                  </a:lnTo>
                  <a:lnTo>
                    <a:pt x="77" y="172"/>
                  </a:lnTo>
                  <a:lnTo>
                    <a:pt x="77" y="172"/>
                  </a:lnTo>
                  <a:lnTo>
                    <a:pt x="78" y="161"/>
                  </a:lnTo>
                  <a:lnTo>
                    <a:pt x="80" y="152"/>
                  </a:lnTo>
                  <a:lnTo>
                    <a:pt x="82" y="141"/>
                  </a:lnTo>
                  <a:lnTo>
                    <a:pt x="86" y="131"/>
                  </a:lnTo>
                  <a:lnTo>
                    <a:pt x="86" y="213"/>
                  </a:lnTo>
                  <a:lnTo>
                    <a:pt x="86" y="213"/>
                  </a:lnTo>
                  <a:close/>
                  <a:moveTo>
                    <a:pt x="86" y="75"/>
                  </a:moveTo>
                  <a:lnTo>
                    <a:pt x="86" y="96"/>
                  </a:lnTo>
                  <a:lnTo>
                    <a:pt x="86" y="96"/>
                  </a:lnTo>
                  <a:lnTo>
                    <a:pt x="84" y="95"/>
                  </a:lnTo>
                  <a:lnTo>
                    <a:pt x="80" y="94"/>
                  </a:lnTo>
                  <a:lnTo>
                    <a:pt x="80" y="94"/>
                  </a:lnTo>
                  <a:lnTo>
                    <a:pt x="50" y="64"/>
                  </a:lnTo>
                  <a:lnTo>
                    <a:pt x="50" y="64"/>
                  </a:lnTo>
                  <a:lnTo>
                    <a:pt x="48" y="60"/>
                  </a:lnTo>
                  <a:lnTo>
                    <a:pt x="47" y="57"/>
                  </a:lnTo>
                  <a:lnTo>
                    <a:pt x="48" y="53"/>
                  </a:lnTo>
                  <a:lnTo>
                    <a:pt x="50" y="50"/>
                  </a:lnTo>
                  <a:lnTo>
                    <a:pt x="50" y="50"/>
                  </a:lnTo>
                  <a:lnTo>
                    <a:pt x="53" y="49"/>
                  </a:lnTo>
                  <a:lnTo>
                    <a:pt x="57" y="48"/>
                  </a:lnTo>
                  <a:lnTo>
                    <a:pt x="59" y="49"/>
                  </a:lnTo>
                  <a:lnTo>
                    <a:pt x="62" y="50"/>
                  </a:lnTo>
                  <a:lnTo>
                    <a:pt x="86" y="75"/>
                  </a:lnTo>
                  <a:lnTo>
                    <a:pt x="86" y="75"/>
                  </a:lnTo>
                  <a:close/>
                  <a:moveTo>
                    <a:pt x="86" y="249"/>
                  </a:moveTo>
                  <a:lnTo>
                    <a:pt x="86" y="271"/>
                  </a:lnTo>
                  <a:lnTo>
                    <a:pt x="62" y="295"/>
                  </a:lnTo>
                  <a:lnTo>
                    <a:pt x="62" y="295"/>
                  </a:lnTo>
                  <a:lnTo>
                    <a:pt x="59" y="297"/>
                  </a:lnTo>
                  <a:lnTo>
                    <a:pt x="57" y="298"/>
                  </a:lnTo>
                  <a:lnTo>
                    <a:pt x="53" y="297"/>
                  </a:lnTo>
                  <a:lnTo>
                    <a:pt x="50" y="295"/>
                  </a:lnTo>
                  <a:lnTo>
                    <a:pt x="50" y="295"/>
                  </a:lnTo>
                  <a:lnTo>
                    <a:pt x="48" y="291"/>
                  </a:lnTo>
                  <a:lnTo>
                    <a:pt x="47" y="289"/>
                  </a:lnTo>
                  <a:lnTo>
                    <a:pt x="48" y="286"/>
                  </a:lnTo>
                  <a:lnTo>
                    <a:pt x="50" y="282"/>
                  </a:lnTo>
                  <a:lnTo>
                    <a:pt x="80" y="252"/>
                  </a:lnTo>
                  <a:lnTo>
                    <a:pt x="80" y="252"/>
                  </a:lnTo>
                  <a:lnTo>
                    <a:pt x="80" y="252"/>
                  </a:lnTo>
                  <a:lnTo>
                    <a:pt x="84" y="251"/>
                  </a:lnTo>
                  <a:lnTo>
                    <a:pt x="86" y="249"/>
                  </a:lnTo>
                  <a:lnTo>
                    <a:pt x="86" y="249"/>
                  </a:lnTo>
                  <a:close/>
                  <a:moveTo>
                    <a:pt x="8" y="164"/>
                  </a:moveTo>
                  <a:lnTo>
                    <a:pt x="8" y="164"/>
                  </a:lnTo>
                  <a:lnTo>
                    <a:pt x="51" y="164"/>
                  </a:lnTo>
                  <a:lnTo>
                    <a:pt x="51" y="164"/>
                  </a:lnTo>
                  <a:lnTo>
                    <a:pt x="54" y="164"/>
                  </a:lnTo>
                  <a:lnTo>
                    <a:pt x="57" y="167"/>
                  </a:lnTo>
                  <a:lnTo>
                    <a:pt x="59" y="169"/>
                  </a:lnTo>
                  <a:lnTo>
                    <a:pt x="59" y="172"/>
                  </a:lnTo>
                  <a:lnTo>
                    <a:pt x="59" y="172"/>
                  </a:lnTo>
                  <a:lnTo>
                    <a:pt x="59" y="176"/>
                  </a:lnTo>
                  <a:lnTo>
                    <a:pt x="57" y="179"/>
                  </a:lnTo>
                  <a:lnTo>
                    <a:pt x="54" y="180"/>
                  </a:lnTo>
                  <a:lnTo>
                    <a:pt x="51" y="182"/>
                  </a:lnTo>
                  <a:lnTo>
                    <a:pt x="8" y="182"/>
                  </a:lnTo>
                  <a:lnTo>
                    <a:pt x="8" y="182"/>
                  </a:lnTo>
                  <a:lnTo>
                    <a:pt x="5" y="180"/>
                  </a:lnTo>
                  <a:lnTo>
                    <a:pt x="2" y="179"/>
                  </a:lnTo>
                  <a:lnTo>
                    <a:pt x="0" y="176"/>
                  </a:lnTo>
                  <a:lnTo>
                    <a:pt x="0" y="172"/>
                  </a:lnTo>
                  <a:lnTo>
                    <a:pt x="0" y="172"/>
                  </a:lnTo>
                  <a:lnTo>
                    <a:pt x="0" y="169"/>
                  </a:lnTo>
                  <a:lnTo>
                    <a:pt x="2" y="167"/>
                  </a:lnTo>
                  <a:lnTo>
                    <a:pt x="5" y="164"/>
                  </a:lnTo>
                  <a:lnTo>
                    <a:pt x="8" y="164"/>
                  </a:lnTo>
                  <a:lnTo>
                    <a:pt x="8" y="164"/>
                  </a:lnTo>
                  <a:close/>
                </a:path>
              </a:pathLst>
            </a:custGeom>
            <a:solidFill>
              <a:schemeClr val="accent4">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153"/>
            <p:cNvSpPr>
              <a:spLocks noEditPoints="1"/>
            </p:cNvSpPr>
            <p:nvPr/>
          </p:nvSpPr>
          <p:spPr bwMode="auto">
            <a:xfrm>
              <a:off x="5272087" y="1201813"/>
              <a:ext cx="515938" cy="504825"/>
            </a:xfrm>
            <a:custGeom>
              <a:avLst/>
              <a:gdLst>
                <a:gd name="T0" fmla="*/ 200 w 325"/>
                <a:gd name="T1" fmla="*/ 35 h 318"/>
                <a:gd name="T2" fmla="*/ 214 w 325"/>
                <a:gd name="T3" fmla="*/ 29 h 318"/>
                <a:gd name="T4" fmla="*/ 215 w 325"/>
                <a:gd name="T5" fmla="*/ 16 h 318"/>
                <a:gd name="T6" fmla="*/ 321 w 325"/>
                <a:gd name="T7" fmla="*/ 177 h 318"/>
                <a:gd name="T8" fmla="*/ 325 w 325"/>
                <a:gd name="T9" fmla="*/ 196 h 318"/>
                <a:gd name="T10" fmla="*/ 314 w 325"/>
                <a:gd name="T11" fmla="*/ 218 h 318"/>
                <a:gd name="T12" fmla="*/ 291 w 325"/>
                <a:gd name="T13" fmla="*/ 158 h 318"/>
                <a:gd name="T14" fmla="*/ 293 w 325"/>
                <a:gd name="T15" fmla="*/ 154 h 318"/>
                <a:gd name="T16" fmla="*/ 194 w 325"/>
                <a:gd name="T17" fmla="*/ 174 h 318"/>
                <a:gd name="T18" fmla="*/ 276 w 325"/>
                <a:gd name="T19" fmla="*/ 126 h 318"/>
                <a:gd name="T20" fmla="*/ 194 w 325"/>
                <a:gd name="T21" fmla="*/ 168 h 318"/>
                <a:gd name="T22" fmla="*/ 261 w 325"/>
                <a:gd name="T23" fmla="*/ 98 h 318"/>
                <a:gd name="T24" fmla="*/ 257 w 325"/>
                <a:gd name="T25" fmla="*/ 96 h 318"/>
                <a:gd name="T26" fmla="*/ 244 w 325"/>
                <a:gd name="T27" fmla="*/ 73 h 318"/>
                <a:gd name="T28" fmla="*/ 244 w 325"/>
                <a:gd name="T29" fmla="*/ 67 h 318"/>
                <a:gd name="T30" fmla="*/ 15 w 325"/>
                <a:gd name="T31" fmla="*/ 116 h 318"/>
                <a:gd name="T32" fmla="*/ 16 w 325"/>
                <a:gd name="T33" fmla="*/ 126 h 318"/>
                <a:gd name="T34" fmla="*/ 34 w 325"/>
                <a:gd name="T35" fmla="*/ 131 h 318"/>
                <a:gd name="T36" fmla="*/ 41 w 325"/>
                <a:gd name="T37" fmla="*/ 117 h 318"/>
                <a:gd name="T38" fmla="*/ 31 w 325"/>
                <a:gd name="T39" fmla="*/ 107 h 318"/>
                <a:gd name="T40" fmla="*/ 51 w 325"/>
                <a:gd name="T41" fmla="*/ 107 h 318"/>
                <a:gd name="T42" fmla="*/ 64 w 325"/>
                <a:gd name="T43" fmla="*/ 113 h 318"/>
                <a:gd name="T44" fmla="*/ 76 w 325"/>
                <a:gd name="T45" fmla="*/ 104 h 318"/>
                <a:gd name="T46" fmla="*/ 70 w 325"/>
                <a:gd name="T47" fmla="*/ 89 h 318"/>
                <a:gd name="T48" fmla="*/ 85 w 325"/>
                <a:gd name="T49" fmla="*/ 81 h 318"/>
                <a:gd name="T50" fmla="*/ 95 w 325"/>
                <a:gd name="T51" fmla="*/ 93 h 318"/>
                <a:gd name="T52" fmla="*/ 108 w 325"/>
                <a:gd name="T53" fmla="*/ 88 h 318"/>
                <a:gd name="T54" fmla="*/ 110 w 325"/>
                <a:gd name="T55" fmla="*/ 74 h 318"/>
                <a:gd name="T56" fmla="*/ 121 w 325"/>
                <a:gd name="T57" fmla="*/ 56 h 318"/>
                <a:gd name="T58" fmla="*/ 125 w 325"/>
                <a:gd name="T59" fmla="*/ 71 h 318"/>
                <a:gd name="T60" fmla="*/ 140 w 325"/>
                <a:gd name="T61" fmla="*/ 73 h 318"/>
                <a:gd name="T62" fmla="*/ 145 w 325"/>
                <a:gd name="T63" fmla="*/ 54 h 318"/>
                <a:gd name="T64" fmla="*/ 156 w 325"/>
                <a:gd name="T65" fmla="*/ 38 h 318"/>
                <a:gd name="T66" fmla="*/ 157 w 325"/>
                <a:gd name="T67" fmla="*/ 47 h 318"/>
                <a:gd name="T68" fmla="*/ 175 w 325"/>
                <a:gd name="T69" fmla="*/ 52 h 318"/>
                <a:gd name="T70" fmla="*/ 181 w 325"/>
                <a:gd name="T71" fmla="*/ 40 h 318"/>
                <a:gd name="T72" fmla="*/ 172 w 325"/>
                <a:gd name="T73" fmla="*/ 28 h 318"/>
                <a:gd name="T74" fmla="*/ 192 w 325"/>
                <a:gd name="T75" fmla="*/ 28 h 318"/>
                <a:gd name="T76" fmla="*/ 47 w 325"/>
                <a:gd name="T77" fmla="*/ 174 h 318"/>
                <a:gd name="T78" fmla="*/ 46 w 325"/>
                <a:gd name="T79" fmla="*/ 178 h 318"/>
                <a:gd name="T80" fmla="*/ 194 w 325"/>
                <a:gd name="T81" fmla="*/ 100 h 318"/>
                <a:gd name="T82" fmla="*/ 62 w 325"/>
                <a:gd name="T83" fmla="*/ 204 h 318"/>
                <a:gd name="T84" fmla="*/ 66 w 325"/>
                <a:gd name="T85" fmla="*/ 208 h 318"/>
                <a:gd name="T86" fmla="*/ 80 w 325"/>
                <a:gd name="T87" fmla="*/ 231 h 318"/>
                <a:gd name="T88" fmla="*/ 79 w 325"/>
                <a:gd name="T89" fmla="*/ 235 h 318"/>
                <a:gd name="T90" fmla="*/ 194 w 325"/>
                <a:gd name="T91" fmla="*/ 174 h 318"/>
                <a:gd name="T92" fmla="*/ 93 w 325"/>
                <a:gd name="T93" fmla="*/ 261 h 318"/>
                <a:gd name="T94" fmla="*/ 98 w 325"/>
                <a:gd name="T95" fmla="*/ 265 h 318"/>
                <a:gd name="T96" fmla="*/ 142 w 325"/>
                <a:gd name="T97" fmla="*/ 314 h 318"/>
                <a:gd name="T98" fmla="*/ 123 w 325"/>
                <a:gd name="T99" fmla="*/ 318 h 318"/>
                <a:gd name="T100" fmla="*/ 102 w 325"/>
                <a:gd name="T101" fmla="*/ 30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5" h="318">
                  <a:moveTo>
                    <a:pt x="194" y="31"/>
                  </a:moveTo>
                  <a:lnTo>
                    <a:pt x="194" y="31"/>
                  </a:lnTo>
                  <a:lnTo>
                    <a:pt x="196" y="33"/>
                  </a:lnTo>
                  <a:lnTo>
                    <a:pt x="200" y="35"/>
                  </a:lnTo>
                  <a:lnTo>
                    <a:pt x="206" y="35"/>
                  </a:lnTo>
                  <a:lnTo>
                    <a:pt x="210" y="33"/>
                  </a:lnTo>
                  <a:lnTo>
                    <a:pt x="210" y="33"/>
                  </a:lnTo>
                  <a:lnTo>
                    <a:pt x="214" y="29"/>
                  </a:lnTo>
                  <a:lnTo>
                    <a:pt x="215" y="25"/>
                  </a:lnTo>
                  <a:lnTo>
                    <a:pt x="217" y="20"/>
                  </a:lnTo>
                  <a:lnTo>
                    <a:pt x="215" y="16"/>
                  </a:lnTo>
                  <a:lnTo>
                    <a:pt x="215" y="16"/>
                  </a:lnTo>
                  <a:lnTo>
                    <a:pt x="211" y="12"/>
                  </a:lnTo>
                  <a:lnTo>
                    <a:pt x="207" y="9"/>
                  </a:lnTo>
                  <a:lnTo>
                    <a:pt x="223" y="0"/>
                  </a:lnTo>
                  <a:lnTo>
                    <a:pt x="321" y="177"/>
                  </a:lnTo>
                  <a:lnTo>
                    <a:pt x="321" y="177"/>
                  </a:lnTo>
                  <a:lnTo>
                    <a:pt x="324" y="182"/>
                  </a:lnTo>
                  <a:lnTo>
                    <a:pt x="325" y="189"/>
                  </a:lnTo>
                  <a:lnTo>
                    <a:pt x="325" y="196"/>
                  </a:lnTo>
                  <a:lnTo>
                    <a:pt x="324" y="201"/>
                  </a:lnTo>
                  <a:lnTo>
                    <a:pt x="322" y="208"/>
                  </a:lnTo>
                  <a:lnTo>
                    <a:pt x="318" y="212"/>
                  </a:lnTo>
                  <a:lnTo>
                    <a:pt x="314" y="218"/>
                  </a:lnTo>
                  <a:lnTo>
                    <a:pt x="309" y="222"/>
                  </a:lnTo>
                  <a:lnTo>
                    <a:pt x="194" y="285"/>
                  </a:lnTo>
                  <a:lnTo>
                    <a:pt x="194" y="212"/>
                  </a:lnTo>
                  <a:lnTo>
                    <a:pt x="291" y="158"/>
                  </a:lnTo>
                  <a:lnTo>
                    <a:pt x="291" y="158"/>
                  </a:lnTo>
                  <a:lnTo>
                    <a:pt x="293" y="155"/>
                  </a:lnTo>
                  <a:lnTo>
                    <a:pt x="293" y="154"/>
                  </a:lnTo>
                  <a:lnTo>
                    <a:pt x="293" y="154"/>
                  </a:lnTo>
                  <a:lnTo>
                    <a:pt x="291" y="153"/>
                  </a:lnTo>
                  <a:lnTo>
                    <a:pt x="288" y="153"/>
                  </a:lnTo>
                  <a:lnTo>
                    <a:pt x="194" y="205"/>
                  </a:lnTo>
                  <a:lnTo>
                    <a:pt x="194" y="174"/>
                  </a:lnTo>
                  <a:lnTo>
                    <a:pt x="275" y="130"/>
                  </a:lnTo>
                  <a:lnTo>
                    <a:pt x="275" y="130"/>
                  </a:lnTo>
                  <a:lnTo>
                    <a:pt x="276" y="127"/>
                  </a:lnTo>
                  <a:lnTo>
                    <a:pt x="276" y="126"/>
                  </a:lnTo>
                  <a:lnTo>
                    <a:pt x="276" y="126"/>
                  </a:lnTo>
                  <a:lnTo>
                    <a:pt x="275" y="124"/>
                  </a:lnTo>
                  <a:lnTo>
                    <a:pt x="272" y="124"/>
                  </a:lnTo>
                  <a:lnTo>
                    <a:pt x="194" y="168"/>
                  </a:lnTo>
                  <a:lnTo>
                    <a:pt x="194" y="138"/>
                  </a:lnTo>
                  <a:lnTo>
                    <a:pt x="260" y="101"/>
                  </a:lnTo>
                  <a:lnTo>
                    <a:pt x="260" y="101"/>
                  </a:lnTo>
                  <a:lnTo>
                    <a:pt x="261" y="98"/>
                  </a:lnTo>
                  <a:lnTo>
                    <a:pt x="261" y="97"/>
                  </a:lnTo>
                  <a:lnTo>
                    <a:pt x="261" y="97"/>
                  </a:lnTo>
                  <a:lnTo>
                    <a:pt x="259" y="96"/>
                  </a:lnTo>
                  <a:lnTo>
                    <a:pt x="257" y="96"/>
                  </a:lnTo>
                  <a:lnTo>
                    <a:pt x="194" y="131"/>
                  </a:lnTo>
                  <a:lnTo>
                    <a:pt x="194" y="100"/>
                  </a:lnTo>
                  <a:lnTo>
                    <a:pt x="244" y="73"/>
                  </a:lnTo>
                  <a:lnTo>
                    <a:pt x="244" y="73"/>
                  </a:lnTo>
                  <a:lnTo>
                    <a:pt x="245" y="70"/>
                  </a:lnTo>
                  <a:lnTo>
                    <a:pt x="245" y="69"/>
                  </a:lnTo>
                  <a:lnTo>
                    <a:pt x="245" y="69"/>
                  </a:lnTo>
                  <a:lnTo>
                    <a:pt x="244" y="67"/>
                  </a:lnTo>
                  <a:lnTo>
                    <a:pt x="241" y="67"/>
                  </a:lnTo>
                  <a:lnTo>
                    <a:pt x="194" y="93"/>
                  </a:lnTo>
                  <a:lnTo>
                    <a:pt x="194" y="31"/>
                  </a:lnTo>
                  <a:close/>
                  <a:moveTo>
                    <a:pt x="15" y="116"/>
                  </a:moveTo>
                  <a:lnTo>
                    <a:pt x="15" y="116"/>
                  </a:lnTo>
                  <a:lnTo>
                    <a:pt x="15" y="120"/>
                  </a:lnTo>
                  <a:lnTo>
                    <a:pt x="16" y="126"/>
                  </a:lnTo>
                  <a:lnTo>
                    <a:pt x="16" y="126"/>
                  </a:lnTo>
                  <a:lnTo>
                    <a:pt x="19" y="130"/>
                  </a:lnTo>
                  <a:lnTo>
                    <a:pt x="24" y="132"/>
                  </a:lnTo>
                  <a:lnTo>
                    <a:pt x="28" y="132"/>
                  </a:lnTo>
                  <a:lnTo>
                    <a:pt x="34" y="131"/>
                  </a:lnTo>
                  <a:lnTo>
                    <a:pt x="34" y="131"/>
                  </a:lnTo>
                  <a:lnTo>
                    <a:pt x="38" y="127"/>
                  </a:lnTo>
                  <a:lnTo>
                    <a:pt x="41" y="123"/>
                  </a:lnTo>
                  <a:lnTo>
                    <a:pt x="41" y="117"/>
                  </a:lnTo>
                  <a:lnTo>
                    <a:pt x="39" y="113"/>
                  </a:lnTo>
                  <a:lnTo>
                    <a:pt x="39" y="113"/>
                  </a:lnTo>
                  <a:lnTo>
                    <a:pt x="35" y="109"/>
                  </a:lnTo>
                  <a:lnTo>
                    <a:pt x="31" y="107"/>
                  </a:lnTo>
                  <a:lnTo>
                    <a:pt x="50" y="96"/>
                  </a:lnTo>
                  <a:lnTo>
                    <a:pt x="50" y="96"/>
                  </a:lnTo>
                  <a:lnTo>
                    <a:pt x="50" y="101"/>
                  </a:lnTo>
                  <a:lnTo>
                    <a:pt x="51" y="107"/>
                  </a:lnTo>
                  <a:lnTo>
                    <a:pt x="51" y="107"/>
                  </a:lnTo>
                  <a:lnTo>
                    <a:pt x="54" y="111"/>
                  </a:lnTo>
                  <a:lnTo>
                    <a:pt x="60" y="112"/>
                  </a:lnTo>
                  <a:lnTo>
                    <a:pt x="64" y="113"/>
                  </a:lnTo>
                  <a:lnTo>
                    <a:pt x="69" y="111"/>
                  </a:lnTo>
                  <a:lnTo>
                    <a:pt x="69" y="111"/>
                  </a:lnTo>
                  <a:lnTo>
                    <a:pt x="73" y="108"/>
                  </a:lnTo>
                  <a:lnTo>
                    <a:pt x="76" y="104"/>
                  </a:lnTo>
                  <a:lnTo>
                    <a:pt x="76" y="98"/>
                  </a:lnTo>
                  <a:lnTo>
                    <a:pt x="75" y="93"/>
                  </a:lnTo>
                  <a:lnTo>
                    <a:pt x="75" y="93"/>
                  </a:lnTo>
                  <a:lnTo>
                    <a:pt x="70" y="89"/>
                  </a:lnTo>
                  <a:lnTo>
                    <a:pt x="66" y="88"/>
                  </a:lnTo>
                  <a:lnTo>
                    <a:pt x="85" y="77"/>
                  </a:lnTo>
                  <a:lnTo>
                    <a:pt x="85" y="77"/>
                  </a:lnTo>
                  <a:lnTo>
                    <a:pt x="85" y="81"/>
                  </a:lnTo>
                  <a:lnTo>
                    <a:pt x="87" y="86"/>
                  </a:lnTo>
                  <a:lnTo>
                    <a:pt x="87" y="86"/>
                  </a:lnTo>
                  <a:lnTo>
                    <a:pt x="89" y="90"/>
                  </a:lnTo>
                  <a:lnTo>
                    <a:pt x="95" y="93"/>
                  </a:lnTo>
                  <a:lnTo>
                    <a:pt x="99" y="93"/>
                  </a:lnTo>
                  <a:lnTo>
                    <a:pt x="104" y="92"/>
                  </a:lnTo>
                  <a:lnTo>
                    <a:pt x="104" y="92"/>
                  </a:lnTo>
                  <a:lnTo>
                    <a:pt x="108" y="88"/>
                  </a:lnTo>
                  <a:lnTo>
                    <a:pt x="111" y="84"/>
                  </a:lnTo>
                  <a:lnTo>
                    <a:pt x="111" y="78"/>
                  </a:lnTo>
                  <a:lnTo>
                    <a:pt x="110" y="74"/>
                  </a:lnTo>
                  <a:lnTo>
                    <a:pt x="110" y="74"/>
                  </a:lnTo>
                  <a:lnTo>
                    <a:pt x="106" y="70"/>
                  </a:lnTo>
                  <a:lnTo>
                    <a:pt x="102" y="67"/>
                  </a:lnTo>
                  <a:lnTo>
                    <a:pt x="121" y="56"/>
                  </a:lnTo>
                  <a:lnTo>
                    <a:pt x="121" y="56"/>
                  </a:lnTo>
                  <a:lnTo>
                    <a:pt x="121" y="62"/>
                  </a:lnTo>
                  <a:lnTo>
                    <a:pt x="122" y="67"/>
                  </a:lnTo>
                  <a:lnTo>
                    <a:pt x="122" y="67"/>
                  </a:lnTo>
                  <a:lnTo>
                    <a:pt x="125" y="71"/>
                  </a:lnTo>
                  <a:lnTo>
                    <a:pt x="130" y="73"/>
                  </a:lnTo>
                  <a:lnTo>
                    <a:pt x="134" y="74"/>
                  </a:lnTo>
                  <a:lnTo>
                    <a:pt x="140" y="73"/>
                  </a:lnTo>
                  <a:lnTo>
                    <a:pt x="140" y="73"/>
                  </a:lnTo>
                  <a:lnTo>
                    <a:pt x="144" y="69"/>
                  </a:lnTo>
                  <a:lnTo>
                    <a:pt x="146" y="65"/>
                  </a:lnTo>
                  <a:lnTo>
                    <a:pt x="146" y="59"/>
                  </a:lnTo>
                  <a:lnTo>
                    <a:pt x="145" y="54"/>
                  </a:lnTo>
                  <a:lnTo>
                    <a:pt x="145" y="54"/>
                  </a:lnTo>
                  <a:lnTo>
                    <a:pt x="141" y="50"/>
                  </a:lnTo>
                  <a:lnTo>
                    <a:pt x="137" y="48"/>
                  </a:lnTo>
                  <a:lnTo>
                    <a:pt x="156" y="38"/>
                  </a:lnTo>
                  <a:lnTo>
                    <a:pt x="156" y="38"/>
                  </a:lnTo>
                  <a:lnTo>
                    <a:pt x="154" y="43"/>
                  </a:lnTo>
                  <a:lnTo>
                    <a:pt x="157" y="47"/>
                  </a:lnTo>
                  <a:lnTo>
                    <a:pt x="157" y="47"/>
                  </a:lnTo>
                  <a:lnTo>
                    <a:pt x="160" y="51"/>
                  </a:lnTo>
                  <a:lnTo>
                    <a:pt x="164" y="54"/>
                  </a:lnTo>
                  <a:lnTo>
                    <a:pt x="169" y="54"/>
                  </a:lnTo>
                  <a:lnTo>
                    <a:pt x="175" y="52"/>
                  </a:lnTo>
                  <a:lnTo>
                    <a:pt x="175" y="52"/>
                  </a:lnTo>
                  <a:lnTo>
                    <a:pt x="179" y="50"/>
                  </a:lnTo>
                  <a:lnTo>
                    <a:pt x="180" y="44"/>
                  </a:lnTo>
                  <a:lnTo>
                    <a:pt x="181" y="40"/>
                  </a:lnTo>
                  <a:lnTo>
                    <a:pt x="180" y="35"/>
                  </a:lnTo>
                  <a:lnTo>
                    <a:pt x="180" y="35"/>
                  </a:lnTo>
                  <a:lnTo>
                    <a:pt x="176" y="31"/>
                  </a:lnTo>
                  <a:lnTo>
                    <a:pt x="172" y="28"/>
                  </a:lnTo>
                  <a:lnTo>
                    <a:pt x="191" y="19"/>
                  </a:lnTo>
                  <a:lnTo>
                    <a:pt x="191" y="19"/>
                  </a:lnTo>
                  <a:lnTo>
                    <a:pt x="190" y="23"/>
                  </a:lnTo>
                  <a:lnTo>
                    <a:pt x="192" y="28"/>
                  </a:lnTo>
                  <a:lnTo>
                    <a:pt x="192" y="28"/>
                  </a:lnTo>
                  <a:lnTo>
                    <a:pt x="194" y="31"/>
                  </a:lnTo>
                  <a:lnTo>
                    <a:pt x="194" y="93"/>
                  </a:lnTo>
                  <a:lnTo>
                    <a:pt x="47" y="174"/>
                  </a:lnTo>
                  <a:lnTo>
                    <a:pt x="47" y="174"/>
                  </a:lnTo>
                  <a:lnTo>
                    <a:pt x="46" y="176"/>
                  </a:lnTo>
                  <a:lnTo>
                    <a:pt x="46" y="178"/>
                  </a:lnTo>
                  <a:lnTo>
                    <a:pt x="46" y="178"/>
                  </a:lnTo>
                  <a:lnTo>
                    <a:pt x="49" y="180"/>
                  </a:lnTo>
                  <a:lnTo>
                    <a:pt x="50" y="180"/>
                  </a:lnTo>
                  <a:lnTo>
                    <a:pt x="50" y="180"/>
                  </a:lnTo>
                  <a:lnTo>
                    <a:pt x="194" y="100"/>
                  </a:lnTo>
                  <a:lnTo>
                    <a:pt x="194" y="131"/>
                  </a:lnTo>
                  <a:lnTo>
                    <a:pt x="64" y="203"/>
                  </a:lnTo>
                  <a:lnTo>
                    <a:pt x="64" y="203"/>
                  </a:lnTo>
                  <a:lnTo>
                    <a:pt x="62" y="204"/>
                  </a:lnTo>
                  <a:lnTo>
                    <a:pt x="62" y="207"/>
                  </a:lnTo>
                  <a:lnTo>
                    <a:pt x="62" y="207"/>
                  </a:lnTo>
                  <a:lnTo>
                    <a:pt x="64" y="208"/>
                  </a:lnTo>
                  <a:lnTo>
                    <a:pt x="66" y="208"/>
                  </a:lnTo>
                  <a:lnTo>
                    <a:pt x="66" y="208"/>
                  </a:lnTo>
                  <a:lnTo>
                    <a:pt x="194" y="138"/>
                  </a:lnTo>
                  <a:lnTo>
                    <a:pt x="194" y="168"/>
                  </a:lnTo>
                  <a:lnTo>
                    <a:pt x="80" y="231"/>
                  </a:lnTo>
                  <a:lnTo>
                    <a:pt x="80" y="231"/>
                  </a:lnTo>
                  <a:lnTo>
                    <a:pt x="77" y="233"/>
                  </a:lnTo>
                  <a:lnTo>
                    <a:pt x="79" y="235"/>
                  </a:lnTo>
                  <a:lnTo>
                    <a:pt x="79" y="235"/>
                  </a:lnTo>
                  <a:lnTo>
                    <a:pt x="80" y="237"/>
                  </a:lnTo>
                  <a:lnTo>
                    <a:pt x="83" y="237"/>
                  </a:lnTo>
                  <a:lnTo>
                    <a:pt x="83" y="237"/>
                  </a:lnTo>
                  <a:lnTo>
                    <a:pt x="194" y="174"/>
                  </a:lnTo>
                  <a:lnTo>
                    <a:pt x="194" y="205"/>
                  </a:lnTo>
                  <a:lnTo>
                    <a:pt x="95" y="260"/>
                  </a:lnTo>
                  <a:lnTo>
                    <a:pt x="95" y="260"/>
                  </a:lnTo>
                  <a:lnTo>
                    <a:pt x="93" y="261"/>
                  </a:lnTo>
                  <a:lnTo>
                    <a:pt x="93" y="264"/>
                  </a:lnTo>
                  <a:lnTo>
                    <a:pt x="93" y="264"/>
                  </a:lnTo>
                  <a:lnTo>
                    <a:pt x="96" y="265"/>
                  </a:lnTo>
                  <a:lnTo>
                    <a:pt x="98" y="265"/>
                  </a:lnTo>
                  <a:lnTo>
                    <a:pt x="98" y="265"/>
                  </a:lnTo>
                  <a:lnTo>
                    <a:pt x="194" y="212"/>
                  </a:lnTo>
                  <a:lnTo>
                    <a:pt x="194" y="285"/>
                  </a:lnTo>
                  <a:lnTo>
                    <a:pt x="142" y="314"/>
                  </a:lnTo>
                  <a:lnTo>
                    <a:pt x="142" y="314"/>
                  </a:lnTo>
                  <a:lnTo>
                    <a:pt x="137" y="316"/>
                  </a:lnTo>
                  <a:lnTo>
                    <a:pt x="130" y="318"/>
                  </a:lnTo>
                  <a:lnTo>
                    <a:pt x="123" y="318"/>
                  </a:lnTo>
                  <a:lnTo>
                    <a:pt x="118" y="316"/>
                  </a:lnTo>
                  <a:lnTo>
                    <a:pt x="111" y="314"/>
                  </a:lnTo>
                  <a:lnTo>
                    <a:pt x="107" y="311"/>
                  </a:lnTo>
                  <a:lnTo>
                    <a:pt x="102" y="306"/>
                  </a:lnTo>
                  <a:lnTo>
                    <a:pt x="98" y="300"/>
                  </a:lnTo>
                  <a:lnTo>
                    <a:pt x="0" y="124"/>
                  </a:lnTo>
                  <a:lnTo>
                    <a:pt x="15" y="116"/>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154"/>
            <p:cNvSpPr>
              <a:spLocks noEditPoints="1"/>
            </p:cNvSpPr>
            <p:nvPr/>
          </p:nvSpPr>
          <p:spPr bwMode="auto">
            <a:xfrm>
              <a:off x="7085012" y="3354463"/>
              <a:ext cx="488950" cy="512763"/>
            </a:xfrm>
            <a:custGeom>
              <a:avLst/>
              <a:gdLst>
                <a:gd name="T0" fmla="*/ 306 w 308"/>
                <a:gd name="T1" fmla="*/ 96 h 323"/>
                <a:gd name="T2" fmla="*/ 218 w 308"/>
                <a:gd name="T3" fmla="*/ 308 h 323"/>
                <a:gd name="T4" fmla="*/ 227 w 308"/>
                <a:gd name="T5" fmla="*/ 224 h 323"/>
                <a:gd name="T6" fmla="*/ 233 w 308"/>
                <a:gd name="T7" fmla="*/ 209 h 323"/>
                <a:gd name="T8" fmla="*/ 246 w 308"/>
                <a:gd name="T9" fmla="*/ 184 h 323"/>
                <a:gd name="T10" fmla="*/ 250 w 308"/>
                <a:gd name="T11" fmla="*/ 159 h 323"/>
                <a:gd name="T12" fmla="*/ 280 w 308"/>
                <a:gd name="T13" fmla="*/ 109 h 323"/>
                <a:gd name="T14" fmla="*/ 218 w 308"/>
                <a:gd name="T15" fmla="*/ 75 h 323"/>
                <a:gd name="T16" fmla="*/ 201 w 308"/>
                <a:gd name="T17" fmla="*/ 320 h 323"/>
                <a:gd name="T18" fmla="*/ 197 w 308"/>
                <a:gd name="T19" fmla="*/ 289 h 323"/>
                <a:gd name="T20" fmla="*/ 208 w 308"/>
                <a:gd name="T21" fmla="*/ 262 h 323"/>
                <a:gd name="T22" fmla="*/ 218 w 308"/>
                <a:gd name="T23" fmla="*/ 248 h 323"/>
                <a:gd name="T24" fmla="*/ 203 w 308"/>
                <a:gd name="T25" fmla="*/ 161 h 323"/>
                <a:gd name="T26" fmla="*/ 189 w 308"/>
                <a:gd name="T27" fmla="*/ 184 h 323"/>
                <a:gd name="T28" fmla="*/ 186 w 308"/>
                <a:gd name="T29" fmla="*/ 202 h 323"/>
                <a:gd name="T30" fmla="*/ 185 w 308"/>
                <a:gd name="T31" fmla="*/ 155 h 323"/>
                <a:gd name="T32" fmla="*/ 180 w 308"/>
                <a:gd name="T33" fmla="*/ 26 h 323"/>
                <a:gd name="T34" fmla="*/ 174 w 308"/>
                <a:gd name="T35" fmla="*/ 318 h 323"/>
                <a:gd name="T36" fmla="*/ 147 w 308"/>
                <a:gd name="T37" fmla="*/ 218 h 323"/>
                <a:gd name="T38" fmla="*/ 166 w 308"/>
                <a:gd name="T39" fmla="*/ 199 h 323"/>
                <a:gd name="T40" fmla="*/ 147 w 308"/>
                <a:gd name="T41" fmla="*/ 170 h 323"/>
                <a:gd name="T42" fmla="*/ 180 w 308"/>
                <a:gd name="T43" fmla="*/ 170 h 323"/>
                <a:gd name="T44" fmla="*/ 170 w 308"/>
                <a:gd name="T45" fmla="*/ 225 h 323"/>
                <a:gd name="T46" fmla="*/ 168 w 308"/>
                <a:gd name="T47" fmla="*/ 243 h 323"/>
                <a:gd name="T48" fmla="*/ 151 w 308"/>
                <a:gd name="T49" fmla="*/ 263 h 323"/>
                <a:gd name="T50" fmla="*/ 180 w 308"/>
                <a:gd name="T51" fmla="*/ 321 h 323"/>
                <a:gd name="T52" fmla="*/ 147 w 308"/>
                <a:gd name="T53" fmla="*/ 10 h 323"/>
                <a:gd name="T54" fmla="*/ 119 w 308"/>
                <a:gd name="T55" fmla="*/ 0 h 323"/>
                <a:gd name="T56" fmla="*/ 132 w 308"/>
                <a:gd name="T57" fmla="*/ 260 h 323"/>
                <a:gd name="T58" fmla="*/ 147 w 308"/>
                <a:gd name="T59" fmla="*/ 306 h 323"/>
                <a:gd name="T60" fmla="*/ 139 w 308"/>
                <a:gd name="T61" fmla="*/ 134 h 323"/>
                <a:gd name="T62" fmla="*/ 128 w 308"/>
                <a:gd name="T63" fmla="*/ 159 h 323"/>
                <a:gd name="T64" fmla="*/ 121 w 308"/>
                <a:gd name="T65" fmla="*/ 174 h 323"/>
                <a:gd name="T66" fmla="*/ 123 w 308"/>
                <a:gd name="T67" fmla="*/ 125 h 323"/>
                <a:gd name="T68" fmla="*/ 147 w 308"/>
                <a:gd name="T69" fmla="*/ 235 h 323"/>
                <a:gd name="T70" fmla="*/ 98 w 308"/>
                <a:gd name="T71" fmla="*/ 283 h 323"/>
                <a:gd name="T72" fmla="*/ 103 w 308"/>
                <a:gd name="T73" fmla="*/ 4 h 323"/>
                <a:gd name="T74" fmla="*/ 111 w 308"/>
                <a:gd name="T75" fmla="*/ 34 h 323"/>
                <a:gd name="T76" fmla="*/ 119 w 308"/>
                <a:gd name="T77" fmla="*/ 122 h 323"/>
                <a:gd name="T78" fmla="*/ 119 w 308"/>
                <a:gd name="T79" fmla="*/ 141 h 323"/>
                <a:gd name="T80" fmla="*/ 109 w 308"/>
                <a:gd name="T81" fmla="*/ 197 h 323"/>
                <a:gd name="T82" fmla="*/ 107 w 308"/>
                <a:gd name="T83" fmla="*/ 214 h 323"/>
                <a:gd name="T84" fmla="*/ 105 w 308"/>
                <a:gd name="T85" fmla="*/ 171 h 323"/>
                <a:gd name="T86" fmla="*/ 98 w 308"/>
                <a:gd name="T87" fmla="*/ 147 h 323"/>
                <a:gd name="T88" fmla="*/ 119 w 308"/>
                <a:gd name="T89" fmla="*/ 141 h 323"/>
                <a:gd name="T90" fmla="*/ 86 w 308"/>
                <a:gd name="T91" fmla="*/ 206 h 323"/>
                <a:gd name="T92" fmla="*/ 97 w 308"/>
                <a:gd name="T93" fmla="*/ 188 h 323"/>
                <a:gd name="T94" fmla="*/ 90 w 308"/>
                <a:gd name="T95" fmla="*/ 239 h 323"/>
                <a:gd name="T96" fmla="*/ 86 w 308"/>
                <a:gd name="T97" fmla="*/ 22 h 323"/>
                <a:gd name="T98" fmla="*/ 93 w 308"/>
                <a:gd name="T99" fmla="*/ 68 h 323"/>
                <a:gd name="T100" fmla="*/ 86 w 308"/>
                <a:gd name="T101" fmla="*/ 22 h 323"/>
                <a:gd name="T102" fmla="*/ 86 w 308"/>
                <a:gd name="T103" fmla="*/ 278 h 323"/>
                <a:gd name="T104" fmla="*/ 77 w 308"/>
                <a:gd name="T105" fmla="*/ 230 h 323"/>
                <a:gd name="T106" fmla="*/ 86 w 308"/>
                <a:gd name="T107" fmla="*/ 107 h 323"/>
                <a:gd name="T108" fmla="*/ 67 w 308"/>
                <a:gd name="T109" fmla="*/ 126 h 323"/>
                <a:gd name="T110" fmla="*/ 86 w 308"/>
                <a:gd name="T111" fmla="*/ 141 h 323"/>
                <a:gd name="T112" fmla="*/ 58 w 308"/>
                <a:gd name="T113" fmla="*/ 83 h 323"/>
                <a:gd name="T114" fmla="*/ 86 w 308"/>
                <a:gd name="T115" fmla="*/ 190 h 323"/>
                <a:gd name="T116" fmla="*/ 2 w 308"/>
                <a:gd name="T117" fmla="*/ 226 h 323"/>
                <a:gd name="T118" fmla="*/ 58 w 308"/>
                <a:gd name="T119" fmla="*/ 147 h 323"/>
                <a:gd name="T120" fmla="*/ 50 w 308"/>
                <a:gd name="T121" fmla="*/ 172 h 323"/>
                <a:gd name="T122" fmla="*/ 42 w 308"/>
                <a:gd name="T123" fmla="*/ 186 h 323"/>
                <a:gd name="T124" fmla="*/ 29 w 308"/>
                <a:gd name="T125" fmla="*/ 2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8" h="323">
                  <a:moveTo>
                    <a:pt x="218" y="44"/>
                  </a:moveTo>
                  <a:lnTo>
                    <a:pt x="288" y="76"/>
                  </a:lnTo>
                  <a:lnTo>
                    <a:pt x="288" y="76"/>
                  </a:lnTo>
                  <a:lnTo>
                    <a:pt x="293" y="80"/>
                  </a:lnTo>
                  <a:lnTo>
                    <a:pt x="299" y="84"/>
                  </a:lnTo>
                  <a:lnTo>
                    <a:pt x="303" y="90"/>
                  </a:lnTo>
                  <a:lnTo>
                    <a:pt x="306" y="96"/>
                  </a:lnTo>
                  <a:lnTo>
                    <a:pt x="308" y="103"/>
                  </a:lnTo>
                  <a:lnTo>
                    <a:pt x="308" y="110"/>
                  </a:lnTo>
                  <a:lnTo>
                    <a:pt x="307" y="117"/>
                  </a:lnTo>
                  <a:lnTo>
                    <a:pt x="304" y="124"/>
                  </a:lnTo>
                  <a:lnTo>
                    <a:pt x="222" y="301"/>
                  </a:lnTo>
                  <a:lnTo>
                    <a:pt x="222" y="301"/>
                  </a:lnTo>
                  <a:lnTo>
                    <a:pt x="218" y="308"/>
                  </a:lnTo>
                  <a:lnTo>
                    <a:pt x="218" y="248"/>
                  </a:lnTo>
                  <a:lnTo>
                    <a:pt x="218" y="248"/>
                  </a:lnTo>
                  <a:lnTo>
                    <a:pt x="219" y="245"/>
                  </a:lnTo>
                  <a:lnTo>
                    <a:pt x="227" y="228"/>
                  </a:lnTo>
                  <a:lnTo>
                    <a:pt x="227" y="228"/>
                  </a:lnTo>
                  <a:lnTo>
                    <a:pt x="228" y="226"/>
                  </a:lnTo>
                  <a:lnTo>
                    <a:pt x="227" y="224"/>
                  </a:lnTo>
                  <a:lnTo>
                    <a:pt x="227" y="222"/>
                  </a:lnTo>
                  <a:lnTo>
                    <a:pt x="224" y="221"/>
                  </a:lnTo>
                  <a:lnTo>
                    <a:pt x="218" y="217"/>
                  </a:lnTo>
                  <a:lnTo>
                    <a:pt x="218" y="202"/>
                  </a:lnTo>
                  <a:lnTo>
                    <a:pt x="230" y="209"/>
                  </a:lnTo>
                  <a:lnTo>
                    <a:pt x="230" y="209"/>
                  </a:lnTo>
                  <a:lnTo>
                    <a:pt x="233" y="209"/>
                  </a:lnTo>
                  <a:lnTo>
                    <a:pt x="235" y="209"/>
                  </a:lnTo>
                  <a:lnTo>
                    <a:pt x="237" y="207"/>
                  </a:lnTo>
                  <a:lnTo>
                    <a:pt x="238" y="206"/>
                  </a:lnTo>
                  <a:lnTo>
                    <a:pt x="246" y="188"/>
                  </a:lnTo>
                  <a:lnTo>
                    <a:pt x="246" y="188"/>
                  </a:lnTo>
                  <a:lnTo>
                    <a:pt x="247" y="186"/>
                  </a:lnTo>
                  <a:lnTo>
                    <a:pt x="246" y="184"/>
                  </a:lnTo>
                  <a:lnTo>
                    <a:pt x="246" y="182"/>
                  </a:lnTo>
                  <a:lnTo>
                    <a:pt x="243" y="180"/>
                  </a:lnTo>
                  <a:lnTo>
                    <a:pt x="218" y="168"/>
                  </a:lnTo>
                  <a:lnTo>
                    <a:pt x="218" y="145"/>
                  </a:lnTo>
                  <a:lnTo>
                    <a:pt x="243" y="157"/>
                  </a:lnTo>
                  <a:lnTo>
                    <a:pt x="243" y="157"/>
                  </a:lnTo>
                  <a:lnTo>
                    <a:pt x="250" y="159"/>
                  </a:lnTo>
                  <a:lnTo>
                    <a:pt x="257" y="157"/>
                  </a:lnTo>
                  <a:lnTo>
                    <a:pt x="262" y="155"/>
                  </a:lnTo>
                  <a:lnTo>
                    <a:pt x="266" y="149"/>
                  </a:lnTo>
                  <a:lnTo>
                    <a:pt x="279" y="122"/>
                  </a:lnTo>
                  <a:lnTo>
                    <a:pt x="279" y="122"/>
                  </a:lnTo>
                  <a:lnTo>
                    <a:pt x="280" y="115"/>
                  </a:lnTo>
                  <a:lnTo>
                    <a:pt x="280" y="109"/>
                  </a:lnTo>
                  <a:lnTo>
                    <a:pt x="276" y="103"/>
                  </a:lnTo>
                  <a:lnTo>
                    <a:pt x="270" y="99"/>
                  </a:lnTo>
                  <a:lnTo>
                    <a:pt x="218" y="75"/>
                  </a:lnTo>
                  <a:lnTo>
                    <a:pt x="218" y="44"/>
                  </a:lnTo>
                  <a:close/>
                  <a:moveTo>
                    <a:pt x="180" y="26"/>
                  </a:moveTo>
                  <a:lnTo>
                    <a:pt x="218" y="44"/>
                  </a:lnTo>
                  <a:lnTo>
                    <a:pt x="218" y="75"/>
                  </a:lnTo>
                  <a:lnTo>
                    <a:pt x="180" y="57"/>
                  </a:lnTo>
                  <a:lnTo>
                    <a:pt x="180" y="26"/>
                  </a:lnTo>
                  <a:lnTo>
                    <a:pt x="180" y="26"/>
                  </a:lnTo>
                  <a:close/>
                  <a:moveTo>
                    <a:pt x="218" y="308"/>
                  </a:moveTo>
                  <a:lnTo>
                    <a:pt x="218" y="308"/>
                  </a:lnTo>
                  <a:lnTo>
                    <a:pt x="211" y="316"/>
                  </a:lnTo>
                  <a:lnTo>
                    <a:pt x="201" y="320"/>
                  </a:lnTo>
                  <a:lnTo>
                    <a:pt x="191" y="323"/>
                  </a:lnTo>
                  <a:lnTo>
                    <a:pt x="180" y="321"/>
                  </a:lnTo>
                  <a:lnTo>
                    <a:pt x="180" y="283"/>
                  </a:lnTo>
                  <a:lnTo>
                    <a:pt x="193" y="289"/>
                  </a:lnTo>
                  <a:lnTo>
                    <a:pt x="193" y="289"/>
                  </a:lnTo>
                  <a:lnTo>
                    <a:pt x="195" y="289"/>
                  </a:lnTo>
                  <a:lnTo>
                    <a:pt x="197" y="289"/>
                  </a:lnTo>
                  <a:lnTo>
                    <a:pt x="199" y="287"/>
                  </a:lnTo>
                  <a:lnTo>
                    <a:pt x="200" y="286"/>
                  </a:lnTo>
                  <a:lnTo>
                    <a:pt x="208" y="268"/>
                  </a:lnTo>
                  <a:lnTo>
                    <a:pt x="208" y="268"/>
                  </a:lnTo>
                  <a:lnTo>
                    <a:pt x="209" y="266"/>
                  </a:lnTo>
                  <a:lnTo>
                    <a:pt x="209" y="264"/>
                  </a:lnTo>
                  <a:lnTo>
                    <a:pt x="208" y="262"/>
                  </a:lnTo>
                  <a:lnTo>
                    <a:pt x="205" y="260"/>
                  </a:lnTo>
                  <a:lnTo>
                    <a:pt x="180" y="249"/>
                  </a:lnTo>
                  <a:lnTo>
                    <a:pt x="180" y="235"/>
                  </a:lnTo>
                  <a:lnTo>
                    <a:pt x="212" y="248"/>
                  </a:lnTo>
                  <a:lnTo>
                    <a:pt x="212" y="248"/>
                  </a:lnTo>
                  <a:lnTo>
                    <a:pt x="215" y="249"/>
                  </a:lnTo>
                  <a:lnTo>
                    <a:pt x="218" y="248"/>
                  </a:lnTo>
                  <a:lnTo>
                    <a:pt x="218" y="308"/>
                  </a:lnTo>
                  <a:lnTo>
                    <a:pt x="218" y="308"/>
                  </a:lnTo>
                  <a:close/>
                  <a:moveTo>
                    <a:pt x="218" y="145"/>
                  </a:moveTo>
                  <a:lnTo>
                    <a:pt x="218" y="168"/>
                  </a:lnTo>
                  <a:lnTo>
                    <a:pt x="205" y="163"/>
                  </a:lnTo>
                  <a:lnTo>
                    <a:pt x="205" y="163"/>
                  </a:lnTo>
                  <a:lnTo>
                    <a:pt x="203" y="161"/>
                  </a:lnTo>
                  <a:lnTo>
                    <a:pt x="201" y="163"/>
                  </a:lnTo>
                  <a:lnTo>
                    <a:pt x="199" y="164"/>
                  </a:lnTo>
                  <a:lnTo>
                    <a:pt x="197" y="165"/>
                  </a:lnTo>
                  <a:lnTo>
                    <a:pt x="189" y="183"/>
                  </a:lnTo>
                  <a:lnTo>
                    <a:pt x="189" y="183"/>
                  </a:lnTo>
                  <a:lnTo>
                    <a:pt x="189" y="183"/>
                  </a:lnTo>
                  <a:lnTo>
                    <a:pt x="189" y="184"/>
                  </a:lnTo>
                  <a:lnTo>
                    <a:pt x="189" y="187"/>
                  </a:lnTo>
                  <a:lnTo>
                    <a:pt x="191" y="190"/>
                  </a:lnTo>
                  <a:lnTo>
                    <a:pt x="192" y="191"/>
                  </a:lnTo>
                  <a:lnTo>
                    <a:pt x="218" y="202"/>
                  </a:lnTo>
                  <a:lnTo>
                    <a:pt x="218" y="217"/>
                  </a:lnTo>
                  <a:lnTo>
                    <a:pt x="186" y="202"/>
                  </a:lnTo>
                  <a:lnTo>
                    <a:pt x="186" y="202"/>
                  </a:lnTo>
                  <a:lnTo>
                    <a:pt x="184" y="202"/>
                  </a:lnTo>
                  <a:lnTo>
                    <a:pt x="180" y="203"/>
                  </a:lnTo>
                  <a:lnTo>
                    <a:pt x="180" y="170"/>
                  </a:lnTo>
                  <a:lnTo>
                    <a:pt x="185" y="160"/>
                  </a:lnTo>
                  <a:lnTo>
                    <a:pt x="185" y="160"/>
                  </a:lnTo>
                  <a:lnTo>
                    <a:pt x="185" y="157"/>
                  </a:lnTo>
                  <a:lnTo>
                    <a:pt x="185" y="155"/>
                  </a:lnTo>
                  <a:lnTo>
                    <a:pt x="184" y="153"/>
                  </a:lnTo>
                  <a:lnTo>
                    <a:pt x="182" y="152"/>
                  </a:lnTo>
                  <a:lnTo>
                    <a:pt x="180" y="151"/>
                  </a:lnTo>
                  <a:lnTo>
                    <a:pt x="180" y="128"/>
                  </a:lnTo>
                  <a:lnTo>
                    <a:pt x="218" y="145"/>
                  </a:lnTo>
                  <a:close/>
                  <a:moveTo>
                    <a:pt x="147" y="10"/>
                  </a:moveTo>
                  <a:lnTo>
                    <a:pt x="180" y="26"/>
                  </a:lnTo>
                  <a:lnTo>
                    <a:pt x="180" y="57"/>
                  </a:lnTo>
                  <a:lnTo>
                    <a:pt x="147" y="41"/>
                  </a:lnTo>
                  <a:lnTo>
                    <a:pt x="147" y="10"/>
                  </a:lnTo>
                  <a:lnTo>
                    <a:pt x="147" y="10"/>
                  </a:lnTo>
                  <a:close/>
                  <a:moveTo>
                    <a:pt x="180" y="321"/>
                  </a:moveTo>
                  <a:lnTo>
                    <a:pt x="180" y="321"/>
                  </a:lnTo>
                  <a:lnTo>
                    <a:pt x="174" y="318"/>
                  </a:lnTo>
                  <a:lnTo>
                    <a:pt x="147" y="306"/>
                  </a:lnTo>
                  <a:lnTo>
                    <a:pt x="147" y="240"/>
                  </a:lnTo>
                  <a:lnTo>
                    <a:pt x="147" y="240"/>
                  </a:lnTo>
                  <a:lnTo>
                    <a:pt x="147" y="240"/>
                  </a:lnTo>
                  <a:lnTo>
                    <a:pt x="149" y="237"/>
                  </a:lnTo>
                  <a:lnTo>
                    <a:pt x="147" y="235"/>
                  </a:lnTo>
                  <a:lnTo>
                    <a:pt x="147" y="218"/>
                  </a:lnTo>
                  <a:lnTo>
                    <a:pt x="150" y="220"/>
                  </a:lnTo>
                  <a:lnTo>
                    <a:pt x="150" y="220"/>
                  </a:lnTo>
                  <a:lnTo>
                    <a:pt x="153" y="221"/>
                  </a:lnTo>
                  <a:lnTo>
                    <a:pt x="155" y="220"/>
                  </a:lnTo>
                  <a:lnTo>
                    <a:pt x="157" y="218"/>
                  </a:lnTo>
                  <a:lnTo>
                    <a:pt x="158" y="217"/>
                  </a:lnTo>
                  <a:lnTo>
                    <a:pt x="166" y="199"/>
                  </a:lnTo>
                  <a:lnTo>
                    <a:pt x="166" y="199"/>
                  </a:lnTo>
                  <a:lnTo>
                    <a:pt x="166" y="198"/>
                  </a:lnTo>
                  <a:lnTo>
                    <a:pt x="166" y="195"/>
                  </a:lnTo>
                  <a:lnTo>
                    <a:pt x="165" y="193"/>
                  </a:lnTo>
                  <a:lnTo>
                    <a:pt x="163" y="191"/>
                  </a:lnTo>
                  <a:lnTo>
                    <a:pt x="147" y="184"/>
                  </a:lnTo>
                  <a:lnTo>
                    <a:pt x="147" y="170"/>
                  </a:lnTo>
                  <a:lnTo>
                    <a:pt x="169" y="180"/>
                  </a:lnTo>
                  <a:lnTo>
                    <a:pt x="169" y="180"/>
                  </a:lnTo>
                  <a:lnTo>
                    <a:pt x="172" y="180"/>
                  </a:lnTo>
                  <a:lnTo>
                    <a:pt x="173" y="180"/>
                  </a:lnTo>
                  <a:lnTo>
                    <a:pt x="176" y="179"/>
                  </a:lnTo>
                  <a:lnTo>
                    <a:pt x="177" y="176"/>
                  </a:lnTo>
                  <a:lnTo>
                    <a:pt x="180" y="170"/>
                  </a:lnTo>
                  <a:lnTo>
                    <a:pt x="180" y="203"/>
                  </a:lnTo>
                  <a:lnTo>
                    <a:pt x="180" y="203"/>
                  </a:lnTo>
                  <a:lnTo>
                    <a:pt x="178" y="206"/>
                  </a:lnTo>
                  <a:lnTo>
                    <a:pt x="170" y="222"/>
                  </a:lnTo>
                  <a:lnTo>
                    <a:pt x="170" y="222"/>
                  </a:lnTo>
                  <a:lnTo>
                    <a:pt x="170" y="222"/>
                  </a:lnTo>
                  <a:lnTo>
                    <a:pt x="170" y="225"/>
                  </a:lnTo>
                  <a:lnTo>
                    <a:pt x="170" y="228"/>
                  </a:lnTo>
                  <a:lnTo>
                    <a:pt x="172" y="229"/>
                  </a:lnTo>
                  <a:lnTo>
                    <a:pt x="173" y="230"/>
                  </a:lnTo>
                  <a:lnTo>
                    <a:pt x="180" y="235"/>
                  </a:lnTo>
                  <a:lnTo>
                    <a:pt x="180" y="249"/>
                  </a:lnTo>
                  <a:lnTo>
                    <a:pt x="168" y="243"/>
                  </a:lnTo>
                  <a:lnTo>
                    <a:pt x="168" y="243"/>
                  </a:lnTo>
                  <a:lnTo>
                    <a:pt x="166" y="243"/>
                  </a:lnTo>
                  <a:lnTo>
                    <a:pt x="163" y="243"/>
                  </a:lnTo>
                  <a:lnTo>
                    <a:pt x="162" y="244"/>
                  </a:lnTo>
                  <a:lnTo>
                    <a:pt x="161" y="245"/>
                  </a:lnTo>
                  <a:lnTo>
                    <a:pt x="151" y="263"/>
                  </a:lnTo>
                  <a:lnTo>
                    <a:pt x="151" y="263"/>
                  </a:lnTo>
                  <a:lnTo>
                    <a:pt x="151" y="263"/>
                  </a:lnTo>
                  <a:lnTo>
                    <a:pt x="151" y="266"/>
                  </a:lnTo>
                  <a:lnTo>
                    <a:pt x="151" y="267"/>
                  </a:lnTo>
                  <a:lnTo>
                    <a:pt x="153" y="270"/>
                  </a:lnTo>
                  <a:lnTo>
                    <a:pt x="155" y="271"/>
                  </a:lnTo>
                  <a:lnTo>
                    <a:pt x="180" y="283"/>
                  </a:lnTo>
                  <a:lnTo>
                    <a:pt x="180" y="321"/>
                  </a:lnTo>
                  <a:lnTo>
                    <a:pt x="180" y="321"/>
                  </a:lnTo>
                  <a:close/>
                  <a:moveTo>
                    <a:pt x="180" y="128"/>
                  </a:moveTo>
                  <a:lnTo>
                    <a:pt x="180" y="151"/>
                  </a:lnTo>
                  <a:lnTo>
                    <a:pt x="147" y="136"/>
                  </a:lnTo>
                  <a:lnTo>
                    <a:pt x="147" y="113"/>
                  </a:lnTo>
                  <a:lnTo>
                    <a:pt x="180" y="128"/>
                  </a:lnTo>
                  <a:close/>
                  <a:moveTo>
                    <a:pt x="135" y="4"/>
                  </a:moveTo>
                  <a:lnTo>
                    <a:pt x="147" y="10"/>
                  </a:lnTo>
                  <a:lnTo>
                    <a:pt x="147" y="41"/>
                  </a:lnTo>
                  <a:lnTo>
                    <a:pt x="128" y="33"/>
                  </a:lnTo>
                  <a:lnTo>
                    <a:pt x="128" y="33"/>
                  </a:lnTo>
                  <a:lnTo>
                    <a:pt x="124" y="31"/>
                  </a:lnTo>
                  <a:lnTo>
                    <a:pt x="119" y="31"/>
                  </a:lnTo>
                  <a:lnTo>
                    <a:pt x="119" y="0"/>
                  </a:lnTo>
                  <a:lnTo>
                    <a:pt x="119" y="0"/>
                  </a:lnTo>
                  <a:lnTo>
                    <a:pt x="127" y="2"/>
                  </a:lnTo>
                  <a:lnTo>
                    <a:pt x="135" y="4"/>
                  </a:lnTo>
                  <a:lnTo>
                    <a:pt x="135" y="4"/>
                  </a:lnTo>
                  <a:close/>
                  <a:moveTo>
                    <a:pt x="147" y="306"/>
                  </a:moveTo>
                  <a:lnTo>
                    <a:pt x="119" y="293"/>
                  </a:lnTo>
                  <a:lnTo>
                    <a:pt x="119" y="253"/>
                  </a:lnTo>
                  <a:lnTo>
                    <a:pt x="132" y="260"/>
                  </a:lnTo>
                  <a:lnTo>
                    <a:pt x="132" y="260"/>
                  </a:lnTo>
                  <a:lnTo>
                    <a:pt x="134" y="260"/>
                  </a:lnTo>
                  <a:lnTo>
                    <a:pt x="136" y="260"/>
                  </a:lnTo>
                  <a:lnTo>
                    <a:pt x="138" y="259"/>
                  </a:lnTo>
                  <a:lnTo>
                    <a:pt x="139" y="258"/>
                  </a:lnTo>
                  <a:lnTo>
                    <a:pt x="147" y="240"/>
                  </a:lnTo>
                  <a:lnTo>
                    <a:pt x="147" y="306"/>
                  </a:lnTo>
                  <a:lnTo>
                    <a:pt x="147" y="306"/>
                  </a:lnTo>
                  <a:close/>
                  <a:moveTo>
                    <a:pt x="147" y="113"/>
                  </a:moveTo>
                  <a:lnTo>
                    <a:pt x="147" y="136"/>
                  </a:lnTo>
                  <a:lnTo>
                    <a:pt x="144" y="134"/>
                  </a:lnTo>
                  <a:lnTo>
                    <a:pt x="144" y="134"/>
                  </a:lnTo>
                  <a:lnTo>
                    <a:pt x="142" y="133"/>
                  </a:lnTo>
                  <a:lnTo>
                    <a:pt x="139" y="134"/>
                  </a:lnTo>
                  <a:lnTo>
                    <a:pt x="138" y="134"/>
                  </a:lnTo>
                  <a:lnTo>
                    <a:pt x="136" y="137"/>
                  </a:lnTo>
                  <a:lnTo>
                    <a:pt x="128" y="155"/>
                  </a:lnTo>
                  <a:lnTo>
                    <a:pt x="128" y="155"/>
                  </a:lnTo>
                  <a:lnTo>
                    <a:pt x="128" y="155"/>
                  </a:lnTo>
                  <a:lnTo>
                    <a:pt x="128" y="156"/>
                  </a:lnTo>
                  <a:lnTo>
                    <a:pt x="128" y="159"/>
                  </a:lnTo>
                  <a:lnTo>
                    <a:pt x="130" y="160"/>
                  </a:lnTo>
                  <a:lnTo>
                    <a:pt x="131" y="161"/>
                  </a:lnTo>
                  <a:lnTo>
                    <a:pt x="147" y="170"/>
                  </a:lnTo>
                  <a:lnTo>
                    <a:pt x="147" y="184"/>
                  </a:lnTo>
                  <a:lnTo>
                    <a:pt x="126" y="174"/>
                  </a:lnTo>
                  <a:lnTo>
                    <a:pt x="126" y="174"/>
                  </a:lnTo>
                  <a:lnTo>
                    <a:pt x="121" y="174"/>
                  </a:lnTo>
                  <a:lnTo>
                    <a:pt x="119" y="175"/>
                  </a:lnTo>
                  <a:lnTo>
                    <a:pt x="119" y="141"/>
                  </a:lnTo>
                  <a:lnTo>
                    <a:pt x="124" y="130"/>
                  </a:lnTo>
                  <a:lnTo>
                    <a:pt x="124" y="130"/>
                  </a:lnTo>
                  <a:lnTo>
                    <a:pt x="124" y="129"/>
                  </a:lnTo>
                  <a:lnTo>
                    <a:pt x="124" y="126"/>
                  </a:lnTo>
                  <a:lnTo>
                    <a:pt x="123" y="125"/>
                  </a:lnTo>
                  <a:lnTo>
                    <a:pt x="121" y="124"/>
                  </a:lnTo>
                  <a:lnTo>
                    <a:pt x="119" y="122"/>
                  </a:lnTo>
                  <a:lnTo>
                    <a:pt x="119" y="99"/>
                  </a:lnTo>
                  <a:lnTo>
                    <a:pt x="147" y="113"/>
                  </a:lnTo>
                  <a:lnTo>
                    <a:pt x="147" y="113"/>
                  </a:lnTo>
                  <a:close/>
                  <a:moveTo>
                    <a:pt x="147" y="218"/>
                  </a:moveTo>
                  <a:lnTo>
                    <a:pt x="147" y="235"/>
                  </a:lnTo>
                  <a:lnTo>
                    <a:pt x="147" y="235"/>
                  </a:lnTo>
                  <a:lnTo>
                    <a:pt x="144" y="232"/>
                  </a:lnTo>
                  <a:lnTo>
                    <a:pt x="119" y="220"/>
                  </a:lnTo>
                  <a:lnTo>
                    <a:pt x="119" y="205"/>
                  </a:lnTo>
                  <a:lnTo>
                    <a:pt x="147" y="218"/>
                  </a:lnTo>
                  <a:close/>
                  <a:moveTo>
                    <a:pt x="119" y="293"/>
                  </a:moveTo>
                  <a:lnTo>
                    <a:pt x="98" y="283"/>
                  </a:lnTo>
                  <a:lnTo>
                    <a:pt x="98" y="244"/>
                  </a:lnTo>
                  <a:lnTo>
                    <a:pt x="119" y="253"/>
                  </a:lnTo>
                  <a:lnTo>
                    <a:pt x="119" y="293"/>
                  </a:lnTo>
                  <a:lnTo>
                    <a:pt x="119" y="293"/>
                  </a:lnTo>
                  <a:close/>
                  <a:moveTo>
                    <a:pt x="98" y="7"/>
                  </a:moveTo>
                  <a:lnTo>
                    <a:pt x="98" y="7"/>
                  </a:lnTo>
                  <a:lnTo>
                    <a:pt x="103" y="4"/>
                  </a:lnTo>
                  <a:lnTo>
                    <a:pt x="108" y="3"/>
                  </a:lnTo>
                  <a:lnTo>
                    <a:pt x="113" y="2"/>
                  </a:lnTo>
                  <a:lnTo>
                    <a:pt x="119" y="0"/>
                  </a:lnTo>
                  <a:lnTo>
                    <a:pt x="119" y="31"/>
                  </a:lnTo>
                  <a:lnTo>
                    <a:pt x="119" y="31"/>
                  </a:lnTo>
                  <a:lnTo>
                    <a:pt x="115" y="33"/>
                  </a:lnTo>
                  <a:lnTo>
                    <a:pt x="111" y="34"/>
                  </a:lnTo>
                  <a:lnTo>
                    <a:pt x="108" y="37"/>
                  </a:lnTo>
                  <a:lnTo>
                    <a:pt x="105" y="41"/>
                  </a:lnTo>
                  <a:lnTo>
                    <a:pt x="98" y="56"/>
                  </a:lnTo>
                  <a:lnTo>
                    <a:pt x="98" y="7"/>
                  </a:lnTo>
                  <a:lnTo>
                    <a:pt x="98" y="7"/>
                  </a:lnTo>
                  <a:close/>
                  <a:moveTo>
                    <a:pt x="119" y="99"/>
                  </a:moveTo>
                  <a:lnTo>
                    <a:pt x="119" y="122"/>
                  </a:lnTo>
                  <a:lnTo>
                    <a:pt x="98" y="113"/>
                  </a:lnTo>
                  <a:lnTo>
                    <a:pt x="98" y="90"/>
                  </a:lnTo>
                  <a:lnTo>
                    <a:pt x="98" y="90"/>
                  </a:lnTo>
                  <a:lnTo>
                    <a:pt x="101" y="91"/>
                  </a:lnTo>
                  <a:lnTo>
                    <a:pt x="119" y="99"/>
                  </a:lnTo>
                  <a:lnTo>
                    <a:pt x="119" y="99"/>
                  </a:lnTo>
                  <a:close/>
                  <a:moveTo>
                    <a:pt x="119" y="141"/>
                  </a:moveTo>
                  <a:lnTo>
                    <a:pt x="119" y="175"/>
                  </a:lnTo>
                  <a:lnTo>
                    <a:pt x="119" y="175"/>
                  </a:lnTo>
                  <a:lnTo>
                    <a:pt x="117" y="176"/>
                  </a:lnTo>
                  <a:lnTo>
                    <a:pt x="109" y="194"/>
                  </a:lnTo>
                  <a:lnTo>
                    <a:pt x="109" y="194"/>
                  </a:lnTo>
                  <a:lnTo>
                    <a:pt x="109" y="194"/>
                  </a:lnTo>
                  <a:lnTo>
                    <a:pt x="109" y="197"/>
                  </a:lnTo>
                  <a:lnTo>
                    <a:pt x="109" y="199"/>
                  </a:lnTo>
                  <a:lnTo>
                    <a:pt x="111" y="201"/>
                  </a:lnTo>
                  <a:lnTo>
                    <a:pt x="112" y="202"/>
                  </a:lnTo>
                  <a:lnTo>
                    <a:pt x="119" y="205"/>
                  </a:lnTo>
                  <a:lnTo>
                    <a:pt x="119" y="220"/>
                  </a:lnTo>
                  <a:lnTo>
                    <a:pt x="107" y="214"/>
                  </a:lnTo>
                  <a:lnTo>
                    <a:pt x="107" y="214"/>
                  </a:lnTo>
                  <a:lnTo>
                    <a:pt x="104" y="214"/>
                  </a:lnTo>
                  <a:lnTo>
                    <a:pt x="103" y="214"/>
                  </a:lnTo>
                  <a:lnTo>
                    <a:pt x="100" y="216"/>
                  </a:lnTo>
                  <a:lnTo>
                    <a:pt x="98" y="217"/>
                  </a:lnTo>
                  <a:lnTo>
                    <a:pt x="98" y="218"/>
                  </a:lnTo>
                  <a:lnTo>
                    <a:pt x="98" y="186"/>
                  </a:lnTo>
                  <a:lnTo>
                    <a:pt x="105" y="171"/>
                  </a:lnTo>
                  <a:lnTo>
                    <a:pt x="105" y="171"/>
                  </a:lnTo>
                  <a:lnTo>
                    <a:pt x="105" y="168"/>
                  </a:lnTo>
                  <a:lnTo>
                    <a:pt x="105" y="167"/>
                  </a:lnTo>
                  <a:lnTo>
                    <a:pt x="104" y="164"/>
                  </a:lnTo>
                  <a:lnTo>
                    <a:pt x="103" y="163"/>
                  </a:lnTo>
                  <a:lnTo>
                    <a:pt x="98" y="161"/>
                  </a:lnTo>
                  <a:lnTo>
                    <a:pt x="98" y="147"/>
                  </a:lnTo>
                  <a:lnTo>
                    <a:pt x="108" y="152"/>
                  </a:lnTo>
                  <a:lnTo>
                    <a:pt x="108" y="152"/>
                  </a:lnTo>
                  <a:lnTo>
                    <a:pt x="111" y="152"/>
                  </a:lnTo>
                  <a:lnTo>
                    <a:pt x="112" y="152"/>
                  </a:lnTo>
                  <a:lnTo>
                    <a:pt x="115" y="151"/>
                  </a:lnTo>
                  <a:lnTo>
                    <a:pt x="116" y="148"/>
                  </a:lnTo>
                  <a:lnTo>
                    <a:pt x="119" y="141"/>
                  </a:lnTo>
                  <a:close/>
                  <a:moveTo>
                    <a:pt x="98" y="283"/>
                  </a:moveTo>
                  <a:lnTo>
                    <a:pt x="86" y="278"/>
                  </a:lnTo>
                  <a:lnTo>
                    <a:pt x="86" y="212"/>
                  </a:lnTo>
                  <a:lnTo>
                    <a:pt x="86" y="212"/>
                  </a:lnTo>
                  <a:lnTo>
                    <a:pt x="86" y="212"/>
                  </a:lnTo>
                  <a:lnTo>
                    <a:pt x="86" y="209"/>
                  </a:lnTo>
                  <a:lnTo>
                    <a:pt x="86" y="206"/>
                  </a:lnTo>
                  <a:lnTo>
                    <a:pt x="86" y="190"/>
                  </a:lnTo>
                  <a:lnTo>
                    <a:pt x="89" y="191"/>
                  </a:lnTo>
                  <a:lnTo>
                    <a:pt x="89" y="191"/>
                  </a:lnTo>
                  <a:lnTo>
                    <a:pt x="92" y="191"/>
                  </a:lnTo>
                  <a:lnTo>
                    <a:pt x="93" y="191"/>
                  </a:lnTo>
                  <a:lnTo>
                    <a:pt x="96" y="190"/>
                  </a:lnTo>
                  <a:lnTo>
                    <a:pt x="97" y="188"/>
                  </a:lnTo>
                  <a:lnTo>
                    <a:pt x="98" y="186"/>
                  </a:lnTo>
                  <a:lnTo>
                    <a:pt x="98" y="218"/>
                  </a:lnTo>
                  <a:lnTo>
                    <a:pt x="90" y="235"/>
                  </a:lnTo>
                  <a:lnTo>
                    <a:pt x="90" y="235"/>
                  </a:lnTo>
                  <a:lnTo>
                    <a:pt x="90" y="235"/>
                  </a:lnTo>
                  <a:lnTo>
                    <a:pt x="90" y="237"/>
                  </a:lnTo>
                  <a:lnTo>
                    <a:pt x="90" y="239"/>
                  </a:lnTo>
                  <a:lnTo>
                    <a:pt x="92" y="241"/>
                  </a:lnTo>
                  <a:lnTo>
                    <a:pt x="93" y="243"/>
                  </a:lnTo>
                  <a:lnTo>
                    <a:pt x="98" y="244"/>
                  </a:lnTo>
                  <a:lnTo>
                    <a:pt x="98" y="283"/>
                  </a:lnTo>
                  <a:lnTo>
                    <a:pt x="98" y="283"/>
                  </a:lnTo>
                  <a:close/>
                  <a:moveTo>
                    <a:pt x="86" y="22"/>
                  </a:moveTo>
                  <a:lnTo>
                    <a:pt x="86" y="22"/>
                  </a:lnTo>
                  <a:lnTo>
                    <a:pt x="86" y="22"/>
                  </a:lnTo>
                  <a:lnTo>
                    <a:pt x="92" y="14"/>
                  </a:lnTo>
                  <a:lnTo>
                    <a:pt x="98" y="7"/>
                  </a:lnTo>
                  <a:lnTo>
                    <a:pt x="98" y="56"/>
                  </a:lnTo>
                  <a:lnTo>
                    <a:pt x="93" y="68"/>
                  </a:lnTo>
                  <a:lnTo>
                    <a:pt x="93" y="68"/>
                  </a:lnTo>
                  <a:lnTo>
                    <a:pt x="93" y="68"/>
                  </a:lnTo>
                  <a:lnTo>
                    <a:pt x="92" y="73"/>
                  </a:lnTo>
                  <a:lnTo>
                    <a:pt x="92" y="79"/>
                  </a:lnTo>
                  <a:lnTo>
                    <a:pt x="94" y="84"/>
                  </a:lnTo>
                  <a:lnTo>
                    <a:pt x="98" y="90"/>
                  </a:lnTo>
                  <a:lnTo>
                    <a:pt x="98" y="113"/>
                  </a:lnTo>
                  <a:lnTo>
                    <a:pt x="86" y="107"/>
                  </a:lnTo>
                  <a:lnTo>
                    <a:pt x="86" y="22"/>
                  </a:lnTo>
                  <a:lnTo>
                    <a:pt x="86" y="22"/>
                  </a:lnTo>
                  <a:close/>
                  <a:moveTo>
                    <a:pt x="98" y="147"/>
                  </a:moveTo>
                  <a:lnTo>
                    <a:pt x="98" y="161"/>
                  </a:lnTo>
                  <a:lnTo>
                    <a:pt x="86" y="156"/>
                  </a:lnTo>
                  <a:lnTo>
                    <a:pt x="86" y="141"/>
                  </a:lnTo>
                  <a:lnTo>
                    <a:pt x="98" y="147"/>
                  </a:lnTo>
                  <a:close/>
                  <a:moveTo>
                    <a:pt x="86" y="278"/>
                  </a:moveTo>
                  <a:lnTo>
                    <a:pt x="58" y="264"/>
                  </a:lnTo>
                  <a:lnTo>
                    <a:pt x="58" y="225"/>
                  </a:lnTo>
                  <a:lnTo>
                    <a:pt x="70" y="232"/>
                  </a:lnTo>
                  <a:lnTo>
                    <a:pt x="70" y="232"/>
                  </a:lnTo>
                  <a:lnTo>
                    <a:pt x="73" y="232"/>
                  </a:lnTo>
                  <a:lnTo>
                    <a:pt x="75" y="232"/>
                  </a:lnTo>
                  <a:lnTo>
                    <a:pt x="77" y="230"/>
                  </a:lnTo>
                  <a:lnTo>
                    <a:pt x="78" y="229"/>
                  </a:lnTo>
                  <a:lnTo>
                    <a:pt x="86" y="212"/>
                  </a:lnTo>
                  <a:lnTo>
                    <a:pt x="86" y="278"/>
                  </a:lnTo>
                  <a:lnTo>
                    <a:pt x="86" y="278"/>
                  </a:lnTo>
                  <a:close/>
                  <a:moveTo>
                    <a:pt x="58" y="83"/>
                  </a:moveTo>
                  <a:lnTo>
                    <a:pt x="86" y="22"/>
                  </a:lnTo>
                  <a:lnTo>
                    <a:pt x="86" y="107"/>
                  </a:lnTo>
                  <a:lnTo>
                    <a:pt x="82" y="106"/>
                  </a:lnTo>
                  <a:lnTo>
                    <a:pt x="82" y="106"/>
                  </a:lnTo>
                  <a:lnTo>
                    <a:pt x="81" y="105"/>
                  </a:lnTo>
                  <a:lnTo>
                    <a:pt x="78" y="105"/>
                  </a:lnTo>
                  <a:lnTo>
                    <a:pt x="77" y="106"/>
                  </a:lnTo>
                  <a:lnTo>
                    <a:pt x="75" y="109"/>
                  </a:lnTo>
                  <a:lnTo>
                    <a:pt x="67" y="126"/>
                  </a:lnTo>
                  <a:lnTo>
                    <a:pt x="67" y="126"/>
                  </a:lnTo>
                  <a:lnTo>
                    <a:pt x="67" y="126"/>
                  </a:lnTo>
                  <a:lnTo>
                    <a:pt x="66" y="128"/>
                  </a:lnTo>
                  <a:lnTo>
                    <a:pt x="67" y="130"/>
                  </a:lnTo>
                  <a:lnTo>
                    <a:pt x="67" y="132"/>
                  </a:lnTo>
                  <a:lnTo>
                    <a:pt x="70" y="133"/>
                  </a:lnTo>
                  <a:lnTo>
                    <a:pt x="86" y="141"/>
                  </a:lnTo>
                  <a:lnTo>
                    <a:pt x="86" y="156"/>
                  </a:lnTo>
                  <a:lnTo>
                    <a:pt x="65" y="145"/>
                  </a:lnTo>
                  <a:lnTo>
                    <a:pt x="65" y="145"/>
                  </a:lnTo>
                  <a:lnTo>
                    <a:pt x="61" y="145"/>
                  </a:lnTo>
                  <a:lnTo>
                    <a:pt x="58" y="147"/>
                  </a:lnTo>
                  <a:lnTo>
                    <a:pt x="58" y="83"/>
                  </a:lnTo>
                  <a:lnTo>
                    <a:pt x="58" y="83"/>
                  </a:lnTo>
                  <a:close/>
                  <a:moveTo>
                    <a:pt x="86" y="190"/>
                  </a:moveTo>
                  <a:lnTo>
                    <a:pt x="86" y="206"/>
                  </a:lnTo>
                  <a:lnTo>
                    <a:pt x="86" y="206"/>
                  </a:lnTo>
                  <a:lnTo>
                    <a:pt x="84" y="203"/>
                  </a:lnTo>
                  <a:lnTo>
                    <a:pt x="58" y="191"/>
                  </a:lnTo>
                  <a:lnTo>
                    <a:pt x="58" y="176"/>
                  </a:lnTo>
                  <a:lnTo>
                    <a:pt x="86" y="190"/>
                  </a:lnTo>
                  <a:close/>
                  <a:moveTo>
                    <a:pt x="58" y="264"/>
                  </a:moveTo>
                  <a:lnTo>
                    <a:pt x="21" y="247"/>
                  </a:lnTo>
                  <a:lnTo>
                    <a:pt x="21" y="247"/>
                  </a:lnTo>
                  <a:lnTo>
                    <a:pt x="14" y="243"/>
                  </a:lnTo>
                  <a:lnTo>
                    <a:pt x="9" y="239"/>
                  </a:lnTo>
                  <a:lnTo>
                    <a:pt x="5" y="233"/>
                  </a:lnTo>
                  <a:lnTo>
                    <a:pt x="2" y="226"/>
                  </a:lnTo>
                  <a:lnTo>
                    <a:pt x="1" y="220"/>
                  </a:lnTo>
                  <a:lnTo>
                    <a:pt x="0" y="213"/>
                  </a:lnTo>
                  <a:lnTo>
                    <a:pt x="1" y="206"/>
                  </a:lnTo>
                  <a:lnTo>
                    <a:pt x="4" y="199"/>
                  </a:lnTo>
                  <a:lnTo>
                    <a:pt x="58" y="83"/>
                  </a:lnTo>
                  <a:lnTo>
                    <a:pt x="58" y="147"/>
                  </a:lnTo>
                  <a:lnTo>
                    <a:pt x="58" y="147"/>
                  </a:lnTo>
                  <a:lnTo>
                    <a:pt x="56" y="148"/>
                  </a:lnTo>
                  <a:lnTo>
                    <a:pt x="48" y="165"/>
                  </a:lnTo>
                  <a:lnTo>
                    <a:pt x="48" y="165"/>
                  </a:lnTo>
                  <a:lnTo>
                    <a:pt x="48" y="165"/>
                  </a:lnTo>
                  <a:lnTo>
                    <a:pt x="48" y="168"/>
                  </a:lnTo>
                  <a:lnTo>
                    <a:pt x="48" y="170"/>
                  </a:lnTo>
                  <a:lnTo>
                    <a:pt x="50" y="172"/>
                  </a:lnTo>
                  <a:lnTo>
                    <a:pt x="51" y="174"/>
                  </a:lnTo>
                  <a:lnTo>
                    <a:pt x="58" y="176"/>
                  </a:lnTo>
                  <a:lnTo>
                    <a:pt x="58" y="191"/>
                  </a:lnTo>
                  <a:lnTo>
                    <a:pt x="46" y="186"/>
                  </a:lnTo>
                  <a:lnTo>
                    <a:pt x="46" y="186"/>
                  </a:lnTo>
                  <a:lnTo>
                    <a:pt x="43" y="184"/>
                  </a:lnTo>
                  <a:lnTo>
                    <a:pt x="42" y="186"/>
                  </a:lnTo>
                  <a:lnTo>
                    <a:pt x="39" y="187"/>
                  </a:lnTo>
                  <a:lnTo>
                    <a:pt x="38" y="188"/>
                  </a:lnTo>
                  <a:lnTo>
                    <a:pt x="29" y="206"/>
                  </a:lnTo>
                  <a:lnTo>
                    <a:pt x="29" y="206"/>
                  </a:lnTo>
                  <a:lnTo>
                    <a:pt x="29" y="206"/>
                  </a:lnTo>
                  <a:lnTo>
                    <a:pt x="29" y="207"/>
                  </a:lnTo>
                  <a:lnTo>
                    <a:pt x="29" y="210"/>
                  </a:lnTo>
                  <a:lnTo>
                    <a:pt x="31" y="212"/>
                  </a:lnTo>
                  <a:lnTo>
                    <a:pt x="32" y="213"/>
                  </a:lnTo>
                  <a:lnTo>
                    <a:pt x="58" y="225"/>
                  </a:lnTo>
                  <a:lnTo>
                    <a:pt x="58" y="264"/>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41" name="组合 212"/>
            <p:cNvGrpSpPr/>
            <p:nvPr/>
          </p:nvGrpSpPr>
          <p:grpSpPr>
            <a:xfrm>
              <a:off x="5048250" y="2233688"/>
              <a:ext cx="619125" cy="650875"/>
              <a:chOff x="1704976" y="2255838"/>
              <a:chExt cx="619125" cy="650875"/>
            </a:xfrm>
            <a:solidFill>
              <a:schemeClr val="accent1"/>
            </a:solidFill>
          </p:grpSpPr>
          <p:sp>
            <p:nvSpPr>
              <p:cNvPr id="74" name="Rectangle 155"/>
              <p:cNvSpPr>
                <a:spLocks noChangeArrowheads="1"/>
              </p:cNvSpPr>
              <p:nvPr/>
            </p:nvSpPr>
            <p:spPr bwMode="auto">
              <a:xfrm>
                <a:off x="1704976" y="2873375"/>
                <a:ext cx="6191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Rectangle 156"/>
              <p:cNvSpPr>
                <a:spLocks noChangeArrowheads="1"/>
              </p:cNvSpPr>
              <p:nvPr/>
            </p:nvSpPr>
            <p:spPr bwMode="auto">
              <a:xfrm>
                <a:off x="1730376" y="2811463"/>
                <a:ext cx="5683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Rectangle 157"/>
              <p:cNvSpPr>
                <a:spLocks noChangeArrowheads="1"/>
              </p:cNvSpPr>
              <p:nvPr/>
            </p:nvSpPr>
            <p:spPr bwMode="auto">
              <a:xfrm>
                <a:off x="1954213" y="2747963"/>
                <a:ext cx="120650"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Rectangle 158"/>
              <p:cNvSpPr>
                <a:spLocks noChangeArrowheads="1"/>
              </p:cNvSpPr>
              <p:nvPr/>
            </p:nvSpPr>
            <p:spPr bwMode="auto">
              <a:xfrm>
                <a:off x="1976438" y="2517775"/>
                <a:ext cx="77788" cy="250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Rectangle 159"/>
              <p:cNvSpPr>
                <a:spLocks noChangeArrowheads="1"/>
              </p:cNvSpPr>
              <p:nvPr/>
            </p:nvSpPr>
            <p:spPr bwMode="auto">
              <a:xfrm>
                <a:off x="1954213" y="2505075"/>
                <a:ext cx="120650"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Rectangle 160"/>
              <p:cNvSpPr>
                <a:spLocks noChangeArrowheads="1"/>
              </p:cNvSpPr>
              <p:nvPr/>
            </p:nvSpPr>
            <p:spPr bwMode="auto">
              <a:xfrm>
                <a:off x="1774826" y="2747963"/>
                <a:ext cx="119063"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Rectangle 161"/>
              <p:cNvSpPr>
                <a:spLocks noChangeArrowheads="1"/>
              </p:cNvSpPr>
              <p:nvPr/>
            </p:nvSpPr>
            <p:spPr bwMode="auto">
              <a:xfrm>
                <a:off x="1795463" y="2517775"/>
                <a:ext cx="77788" cy="250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Rectangle 162"/>
              <p:cNvSpPr>
                <a:spLocks noChangeArrowheads="1"/>
              </p:cNvSpPr>
              <p:nvPr/>
            </p:nvSpPr>
            <p:spPr bwMode="auto">
              <a:xfrm>
                <a:off x="1774826" y="2505075"/>
                <a:ext cx="119063"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Rectangle 163"/>
              <p:cNvSpPr>
                <a:spLocks noChangeArrowheads="1"/>
              </p:cNvSpPr>
              <p:nvPr/>
            </p:nvSpPr>
            <p:spPr bwMode="auto">
              <a:xfrm>
                <a:off x="2135188" y="2747963"/>
                <a:ext cx="120650"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Rectangle 164"/>
              <p:cNvSpPr>
                <a:spLocks noChangeArrowheads="1"/>
              </p:cNvSpPr>
              <p:nvPr/>
            </p:nvSpPr>
            <p:spPr bwMode="auto">
              <a:xfrm>
                <a:off x="2157413" y="2517775"/>
                <a:ext cx="76200" cy="250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Rectangle 165"/>
              <p:cNvSpPr>
                <a:spLocks noChangeArrowheads="1"/>
              </p:cNvSpPr>
              <p:nvPr/>
            </p:nvSpPr>
            <p:spPr bwMode="auto">
              <a:xfrm>
                <a:off x="2135188" y="2505075"/>
                <a:ext cx="120650"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Rectangle 166"/>
              <p:cNvSpPr>
                <a:spLocks noChangeArrowheads="1"/>
              </p:cNvSpPr>
              <p:nvPr/>
            </p:nvSpPr>
            <p:spPr bwMode="auto">
              <a:xfrm>
                <a:off x="1730376" y="2435225"/>
                <a:ext cx="5683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167"/>
              <p:cNvSpPr>
                <a:spLocks/>
              </p:cNvSpPr>
              <p:nvPr/>
            </p:nvSpPr>
            <p:spPr bwMode="auto">
              <a:xfrm>
                <a:off x="1730376" y="2255838"/>
                <a:ext cx="568325" cy="179388"/>
              </a:xfrm>
              <a:custGeom>
                <a:avLst/>
                <a:gdLst>
                  <a:gd name="T0" fmla="*/ 179 w 358"/>
                  <a:gd name="T1" fmla="*/ 0 h 113"/>
                  <a:gd name="T2" fmla="*/ 0 w 358"/>
                  <a:gd name="T3" fmla="*/ 113 h 113"/>
                  <a:gd name="T4" fmla="*/ 358 w 358"/>
                  <a:gd name="T5" fmla="*/ 113 h 113"/>
                  <a:gd name="T6" fmla="*/ 179 w 358"/>
                  <a:gd name="T7" fmla="*/ 0 h 113"/>
                </a:gdLst>
                <a:ahLst/>
                <a:cxnLst>
                  <a:cxn ang="0">
                    <a:pos x="T0" y="T1"/>
                  </a:cxn>
                  <a:cxn ang="0">
                    <a:pos x="T2" y="T3"/>
                  </a:cxn>
                  <a:cxn ang="0">
                    <a:pos x="T4" y="T5"/>
                  </a:cxn>
                  <a:cxn ang="0">
                    <a:pos x="T6" y="T7"/>
                  </a:cxn>
                </a:cxnLst>
                <a:rect l="0" t="0" r="r" b="b"/>
                <a:pathLst>
                  <a:path w="358" h="113">
                    <a:moveTo>
                      <a:pt x="179" y="0"/>
                    </a:moveTo>
                    <a:lnTo>
                      <a:pt x="0" y="113"/>
                    </a:lnTo>
                    <a:lnTo>
                      <a:pt x="358" y="113"/>
                    </a:lnTo>
                    <a:lnTo>
                      <a:pt x="1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2" name="Freeform 168"/>
            <p:cNvSpPr>
              <a:spLocks noEditPoints="1"/>
            </p:cNvSpPr>
            <p:nvPr/>
          </p:nvSpPr>
          <p:spPr bwMode="auto">
            <a:xfrm>
              <a:off x="6415087" y="2395613"/>
              <a:ext cx="788988" cy="515938"/>
            </a:xfrm>
            <a:custGeom>
              <a:avLst/>
              <a:gdLst>
                <a:gd name="T0" fmla="*/ 497 w 497"/>
                <a:gd name="T1" fmla="*/ 0 h 325"/>
                <a:gd name="T2" fmla="*/ 386 w 497"/>
                <a:gd name="T3" fmla="*/ 37 h 325"/>
                <a:gd name="T4" fmla="*/ 386 w 497"/>
                <a:gd name="T5" fmla="*/ 210 h 325"/>
                <a:gd name="T6" fmla="*/ 386 w 497"/>
                <a:gd name="T7" fmla="*/ 210 h 325"/>
                <a:gd name="T8" fmla="*/ 397 w 497"/>
                <a:gd name="T9" fmla="*/ 209 h 325"/>
                <a:gd name="T10" fmla="*/ 405 w 497"/>
                <a:gd name="T11" fmla="*/ 206 h 325"/>
                <a:gd name="T12" fmla="*/ 409 w 497"/>
                <a:gd name="T13" fmla="*/ 204 h 325"/>
                <a:gd name="T14" fmla="*/ 411 w 497"/>
                <a:gd name="T15" fmla="*/ 201 h 325"/>
                <a:gd name="T16" fmla="*/ 413 w 497"/>
                <a:gd name="T17" fmla="*/ 197 h 325"/>
                <a:gd name="T18" fmla="*/ 413 w 497"/>
                <a:gd name="T19" fmla="*/ 194 h 325"/>
                <a:gd name="T20" fmla="*/ 413 w 497"/>
                <a:gd name="T21" fmla="*/ 118 h 325"/>
                <a:gd name="T22" fmla="*/ 399 w 497"/>
                <a:gd name="T23" fmla="*/ 118 h 325"/>
                <a:gd name="T24" fmla="*/ 399 w 497"/>
                <a:gd name="T25" fmla="*/ 86 h 325"/>
                <a:gd name="T26" fmla="*/ 413 w 497"/>
                <a:gd name="T27" fmla="*/ 86 h 325"/>
                <a:gd name="T28" fmla="*/ 447 w 497"/>
                <a:gd name="T29" fmla="*/ 86 h 325"/>
                <a:gd name="T30" fmla="*/ 462 w 497"/>
                <a:gd name="T31" fmla="*/ 86 h 325"/>
                <a:gd name="T32" fmla="*/ 462 w 497"/>
                <a:gd name="T33" fmla="*/ 118 h 325"/>
                <a:gd name="T34" fmla="*/ 447 w 497"/>
                <a:gd name="T35" fmla="*/ 118 h 325"/>
                <a:gd name="T36" fmla="*/ 447 w 497"/>
                <a:gd name="T37" fmla="*/ 194 h 325"/>
                <a:gd name="T38" fmla="*/ 447 w 497"/>
                <a:gd name="T39" fmla="*/ 194 h 325"/>
                <a:gd name="T40" fmla="*/ 446 w 497"/>
                <a:gd name="T41" fmla="*/ 204 h 325"/>
                <a:gd name="T42" fmla="*/ 442 w 497"/>
                <a:gd name="T43" fmla="*/ 212 h 325"/>
                <a:gd name="T44" fmla="*/ 436 w 497"/>
                <a:gd name="T45" fmla="*/ 220 h 325"/>
                <a:gd name="T46" fmla="*/ 430 w 497"/>
                <a:gd name="T47" fmla="*/ 227 h 325"/>
                <a:gd name="T48" fmla="*/ 420 w 497"/>
                <a:gd name="T49" fmla="*/ 232 h 325"/>
                <a:gd name="T50" fmla="*/ 411 w 497"/>
                <a:gd name="T51" fmla="*/ 236 h 325"/>
                <a:gd name="T52" fmla="*/ 399 w 497"/>
                <a:gd name="T53" fmla="*/ 239 h 325"/>
                <a:gd name="T54" fmla="*/ 386 w 497"/>
                <a:gd name="T55" fmla="*/ 239 h 325"/>
                <a:gd name="T56" fmla="*/ 386 w 497"/>
                <a:gd name="T57" fmla="*/ 289 h 325"/>
                <a:gd name="T58" fmla="*/ 497 w 497"/>
                <a:gd name="T59" fmla="*/ 325 h 325"/>
                <a:gd name="T60" fmla="*/ 497 w 497"/>
                <a:gd name="T61" fmla="*/ 0 h 325"/>
                <a:gd name="T62" fmla="*/ 386 w 497"/>
                <a:gd name="T63" fmla="*/ 37 h 325"/>
                <a:gd name="T64" fmla="*/ 0 w 497"/>
                <a:gd name="T65" fmla="*/ 163 h 325"/>
                <a:gd name="T66" fmla="*/ 386 w 497"/>
                <a:gd name="T67" fmla="*/ 289 h 325"/>
                <a:gd name="T68" fmla="*/ 386 w 497"/>
                <a:gd name="T69" fmla="*/ 239 h 325"/>
                <a:gd name="T70" fmla="*/ 386 w 497"/>
                <a:gd name="T71" fmla="*/ 239 h 325"/>
                <a:gd name="T72" fmla="*/ 374 w 497"/>
                <a:gd name="T73" fmla="*/ 239 h 325"/>
                <a:gd name="T74" fmla="*/ 363 w 497"/>
                <a:gd name="T75" fmla="*/ 236 h 325"/>
                <a:gd name="T76" fmla="*/ 353 w 497"/>
                <a:gd name="T77" fmla="*/ 232 h 325"/>
                <a:gd name="T78" fmla="*/ 343 w 497"/>
                <a:gd name="T79" fmla="*/ 227 h 325"/>
                <a:gd name="T80" fmla="*/ 336 w 497"/>
                <a:gd name="T81" fmla="*/ 220 h 325"/>
                <a:gd name="T82" fmla="*/ 331 w 497"/>
                <a:gd name="T83" fmla="*/ 212 h 325"/>
                <a:gd name="T84" fmla="*/ 327 w 497"/>
                <a:gd name="T85" fmla="*/ 204 h 325"/>
                <a:gd name="T86" fmla="*/ 325 w 497"/>
                <a:gd name="T87" fmla="*/ 194 h 325"/>
                <a:gd name="T88" fmla="*/ 325 w 497"/>
                <a:gd name="T89" fmla="*/ 118 h 325"/>
                <a:gd name="T90" fmla="*/ 311 w 497"/>
                <a:gd name="T91" fmla="*/ 118 h 325"/>
                <a:gd name="T92" fmla="*/ 311 w 497"/>
                <a:gd name="T93" fmla="*/ 86 h 325"/>
                <a:gd name="T94" fmla="*/ 325 w 497"/>
                <a:gd name="T95" fmla="*/ 86 h 325"/>
                <a:gd name="T96" fmla="*/ 359 w 497"/>
                <a:gd name="T97" fmla="*/ 86 h 325"/>
                <a:gd name="T98" fmla="*/ 376 w 497"/>
                <a:gd name="T99" fmla="*/ 86 h 325"/>
                <a:gd name="T100" fmla="*/ 376 w 497"/>
                <a:gd name="T101" fmla="*/ 118 h 325"/>
                <a:gd name="T102" fmla="*/ 359 w 497"/>
                <a:gd name="T103" fmla="*/ 118 h 325"/>
                <a:gd name="T104" fmla="*/ 359 w 497"/>
                <a:gd name="T105" fmla="*/ 194 h 325"/>
                <a:gd name="T106" fmla="*/ 359 w 497"/>
                <a:gd name="T107" fmla="*/ 194 h 325"/>
                <a:gd name="T108" fmla="*/ 361 w 497"/>
                <a:gd name="T109" fmla="*/ 197 h 325"/>
                <a:gd name="T110" fmla="*/ 362 w 497"/>
                <a:gd name="T111" fmla="*/ 201 h 325"/>
                <a:gd name="T112" fmla="*/ 365 w 497"/>
                <a:gd name="T113" fmla="*/ 204 h 325"/>
                <a:gd name="T114" fmla="*/ 367 w 497"/>
                <a:gd name="T115" fmla="*/ 206 h 325"/>
                <a:gd name="T116" fmla="*/ 376 w 497"/>
                <a:gd name="T117" fmla="*/ 209 h 325"/>
                <a:gd name="T118" fmla="*/ 386 w 497"/>
                <a:gd name="T119" fmla="*/ 210 h 325"/>
                <a:gd name="T120" fmla="*/ 386 w 497"/>
                <a:gd name="T121" fmla="*/ 3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7" h="325">
                  <a:moveTo>
                    <a:pt x="497" y="0"/>
                  </a:moveTo>
                  <a:lnTo>
                    <a:pt x="386" y="37"/>
                  </a:lnTo>
                  <a:lnTo>
                    <a:pt x="386" y="210"/>
                  </a:lnTo>
                  <a:lnTo>
                    <a:pt x="386" y="210"/>
                  </a:lnTo>
                  <a:lnTo>
                    <a:pt x="397" y="209"/>
                  </a:lnTo>
                  <a:lnTo>
                    <a:pt x="405" y="206"/>
                  </a:lnTo>
                  <a:lnTo>
                    <a:pt x="409" y="204"/>
                  </a:lnTo>
                  <a:lnTo>
                    <a:pt x="411" y="201"/>
                  </a:lnTo>
                  <a:lnTo>
                    <a:pt x="413" y="197"/>
                  </a:lnTo>
                  <a:lnTo>
                    <a:pt x="413" y="194"/>
                  </a:lnTo>
                  <a:lnTo>
                    <a:pt x="413" y="118"/>
                  </a:lnTo>
                  <a:lnTo>
                    <a:pt x="399" y="118"/>
                  </a:lnTo>
                  <a:lnTo>
                    <a:pt x="399" y="86"/>
                  </a:lnTo>
                  <a:lnTo>
                    <a:pt x="413" y="86"/>
                  </a:lnTo>
                  <a:lnTo>
                    <a:pt x="447" y="86"/>
                  </a:lnTo>
                  <a:lnTo>
                    <a:pt x="462" y="86"/>
                  </a:lnTo>
                  <a:lnTo>
                    <a:pt x="462" y="118"/>
                  </a:lnTo>
                  <a:lnTo>
                    <a:pt x="447" y="118"/>
                  </a:lnTo>
                  <a:lnTo>
                    <a:pt x="447" y="194"/>
                  </a:lnTo>
                  <a:lnTo>
                    <a:pt x="447" y="194"/>
                  </a:lnTo>
                  <a:lnTo>
                    <a:pt x="446" y="204"/>
                  </a:lnTo>
                  <a:lnTo>
                    <a:pt x="442" y="212"/>
                  </a:lnTo>
                  <a:lnTo>
                    <a:pt x="436" y="220"/>
                  </a:lnTo>
                  <a:lnTo>
                    <a:pt x="430" y="227"/>
                  </a:lnTo>
                  <a:lnTo>
                    <a:pt x="420" y="232"/>
                  </a:lnTo>
                  <a:lnTo>
                    <a:pt x="411" y="236"/>
                  </a:lnTo>
                  <a:lnTo>
                    <a:pt x="399" y="239"/>
                  </a:lnTo>
                  <a:lnTo>
                    <a:pt x="386" y="239"/>
                  </a:lnTo>
                  <a:lnTo>
                    <a:pt x="386" y="289"/>
                  </a:lnTo>
                  <a:lnTo>
                    <a:pt x="497" y="325"/>
                  </a:lnTo>
                  <a:lnTo>
                    <a:pt x="497" y="0"/>
                  </a:lnTo>
                  <a:close/>
                  <a:moveTo>
                    <a:pt x="386" y="37"/>
                  </a:moveTo>
                  <a:lnTo>
                    <a:pt x="0" y="163"/>
                  </a:lnTo>
                  <a:lnTo>
                    <a:pt x="386" y="289"/>
                  </a:lnTo>
                  <a:lnTo>
                    <a:pt x="386" y="239"/>
                  </a:lnTo>
                  <a:lnTo>
                    <a:pt x="386" y="239"/>
                  </a:lnTo>
                  <a:lnTo>
                    <a:pt x="374" y="239"/>
                  </a:lnTo>
                  <a:lnTo>
                    <a:pt x="363" y="236"/>
                  </a:lnTo>
                  <a:lnTo>
                    <a:pt x="353" y="232"/>
                  </a:lnTo>
                  <a:lnTo>
                    <a:pt x="343" y="227"/>
                  </a:lnTo>
                  <a:lnTo>
                    <a:pt x="336" y="220"/>
                  </a:lnTo>
                  <a:lnTo>
                    <a:pt x="331" y="212"/>
                  </a:lnTo>
                  <a:lnTo>
                    <a:pt x="327" y="204"/>
                  </a:lnTo>
                  <a:lnTo>
                    <a:pt x="325" y="194"/>
                  </a:lnTo>
                  <a:lnTo>
                    <a:pt x="325" y="118"/>
                  </a:lnTo>
                  <a:lnTo>
                    <a:pt x="311" y="118"/>
                  </a:lnTo>
                  <a:lnTo>
                    <a:pt x="311" y="86"/>
                  </a:lnTo>
                  <a:lnTo>
                    <a:pt x="325" y="86"/>
                  </a:lnTo>
                  <a:lnTo>
                    <a:pt x="359" y="86"/>
                  </a:lnTo>
                  <a:lnTo>
                    <a:pt x="376" y="86"/>
                  </a:lnTo>
                  <a:lnTo>
                    <a:pt x="376" y="118"/>
                  </a:lnTo>
                  <a:lnTo>
                    <a:pt x="359" y="118"/>
                  </a:lnTo>
                  <a:lnTo>
                    <a:pt x="359" y="194"/>
                  </a:lnTo>
                  <a:lnTo>
                    <a:pt x="359" y="194"/>
                  </a:lnTo>
                  <a:lnTo>
                    <a:pt x="361" y="197"/>
                  </a:lnTo>
                  <a:lnTo>
                    <a:pt x="362" y="201"/>
                  </a:lnTo>
                  <a:lnTo>
                    <a:pt x="365" y="204"/>
                  </a:lnTo>
                  <a:lnTo>
                    <a:pt x="367" y="206"/>
                  </a:lnTo>
                  <a:lnTo>
                    <a:pt x="376" y="209"/>
                  </a:lnTo>
                  <a:lnTo>
                    <a:pt x="386" y="210"/>
                  </a:lnTo>
                  <a:lnTo>
                    <a:pt x="386" y="37"/>
                  </a:lnTo>
                  <a:close/>
                </a:path>
              </a:pathLst>
            </a:custGeom>
            <a:solidFill>
              <a:schemeClr val="accent4">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169"/>
            <p:cNvSpPr>
              <a:spLocks noEditPoints="1"/>
            </p:cNvSpPr>
            <p:nvPr/>
          </p:nvSpPr>
          <p:spPr bwMode="auto">
            <a:xfrm>
              <a:off x="5278437" y="2963938"/>
              <a:ext cx="185738" cy="320675"/>
            </a:xfrm>
            <a:custGeom>
              <a:avLst/>
              <a:gdLst>
                <a:gd name="T0" fmla="*/ 71 w 117"/>
                <a:gd name="T1" fmla="*/ 170 h 202"/>
                <a:gd name="T2" fmla="*/ 80 w 117"/>
                <a:gd name="T3" fmla="*/ 173 h 202"/>
                <a:gd name="T4" fmla="*/ 85 w 117"/>
                <a:gd name="T5" fmla="*/ 181 h 202"/>
                <a:gd name="T6" fmla="*/ 85 w 117"/>
                <a:gd name="T7" fmla="*/ 188 h 202"/>
                <a:gd name="T8" fmla="*/ 80 w 117"/>
                <a:gd name="T9" fmla="*/ 199 h 202"/>
                <a:gd name="T10" fmla="*/ 75 w 117"/>
                <a:gd name="T11" fmla="*/ 202 h 202"/>
                <a:gd name="T12" fmla="*/ 71 w 117"/>
                <a:gd name="T13" fmla="*/ 170 h 202"/>
                <a:gd name="T14" fmla="*/ 71 w 117"/>
                <a:gd name="T15" fmla="*/ 157 h 202"/>
                <a:gd name="T16" fmla="*/ 71 w 117"/>
                <a:gd name="T17" fmla="*/ 68 h 202"/>
                <a:gd name="T18" fmla="*/ 80 w 117"/>
                <a:gd name="T19" fmla="*/ 77 h 202"/>
                <a:gd name="T20" fmla="*/ 85 w 117"/>
                <a:gd name="T21" fmla="*/ 91 h 202"/>
                <a:gd name="T22" fmla="*/ 92 w 117"/>
                <a:gd name="T23" fmla="*/ 116 h 202"/>
                <a:gd name="T24" fmla="*/ 94 w 117"/>
                <a:gd name="T25" fmla="*/ 120 h 202"/>
                <a:gd name="T26" fmla="*/ 100 w 117"/>
                <a:gd name="T27" fmla="*/ 126 h 202"/>
                <a:gd name="T28" fmla="*/ 110 w 117"/>
                <a:gd name="T29" fmla="*/ 127 h 202"/>
                <a:gd name="T30" fmla="*/ 117 w 117"/>
                <a:gd name="T31" fmla="*/ 145 h 202"/>
                <a:gd name="T32" fmla="*/ 66 w 117"/>
                <a:gd name="T33" fmla="*/ 170 h 202"/>
                <a:gd name="T34" fmla="*/ 71 w 117"/>
                <a:gd name="T35" fmla="*/ 170 h 202"/>
                <a:gd name="T36" fmla="*/ 71 w 117"/>
                <a:gd name="T37" fmla="*/ 202 h 202"/>
                <a:gd name="T38" fmla="*/ 61 w 117"/>
                <a:gd name="T39" fmla="*/ 199 h 202"/>
                <a:gd name="T40" fmla="*/ 56 w 117"/>
                <a:gd name="T41" fmla="*/ 189 h 202"/>
                <a:gd name="T42" fmla="*/ 56 w 117"/>
                <a:gd name="T43" fmla="*/ 184 h 202"/>
                <a:gd name="T44" fmla="*/ 61 w 117"/>
                <a:gd name="T45" fmla="*/ 173 h 202"/>
                <a:gd name="T46" fmla="*/ 66 w 117"/>
                <a:gd name="T47" fmla="*/ 170 h 202"/>
                <a:gd name="T48" fmla="*/ 71 w 117"/>
                <a:gd name="T49" fmla="*/ 68 h 202"/>
                <a:gd name="T50" fmla="*/ 60 w 117"/>
                <a:gd name="T51" fmla="*/ 62 h 202"/>
                <a:gd name="T52" fmla="*/ 47 w 117"/>
                <a:gd name="T53" fmla="*/ 61 h 202"/>
                <a:gd name="T54" fmla="*/ 34 w 117"/>
                <a:gd name="T55" fmla="*/ 8 h 202"/>
                <a:gd name="T56" fmla="*/ 29 w 117"/>
                <a:gd name="T57" fmla="*/ 1 h 202"/>
                <a:gd name="T58" fmla="*/ 19 w 117"/>
                <a:gd name="T59" fmla="*/ 0 h 202"/>
                <a:gd name="T60" fmla="*/ 15 w 117"/>
                <a:gd name="T61" fmla="*/ 1 h 202"/>
                <a:gd name="T62" fmla="*/ 10 w 117"/>
                <a:gd name="T63" fmla="*/ 9 h 202"/>
                <a:gd name="T64" fmla="*/ 24 w 117"/>
                <a:gd name="T65" fmla="*/ 66 h 202"/>
                <a:gd name="T66" fmla="*/ 19 w 117"/>
                <a:gd name="T67" fmla="*/ 70 h 202"/>
                <a:gd name="T68" fmla="*/ 11 w 117"/>
                <a:gd name="T69" fmla="*/ 78 h 202"/>
                <a:gd name="T70" fmla="*/ 6 w 117"/>
                <a:gd name="T71" fmla="*/ 91 h 202"/>
                <a:gd name="T72" fmla="*/ 4 w 117"/>
                <a:gd name="T73" fmla="*/ 104 h 202"/>
                <a:gd name="T74" fmla="*/ 6 w 117"/>
                <a:gd name="T75" fmla="*/ 111 h 202"/>
                <a:gd name="T76" fmla="*/ 12 w 117"/>
                <a:gd name="T77" fmla="*/ 138 h 202"/>
                <a:gd name="T78" fmla="*/ 12 w 117"/>
                <a:gd name="T79" fmla="*/ 142 h 202"/>
                <a:gd name="T80" fmla="*/ 10 w 117"/>
                <a:gd name="T81" fmla="*/ 149 h 202"/>
                <a:gd name="T82" fmla="*/ 3 w 117"/>
                <a:gd name="T83" fmla="*/ 156 h 202"/>
                <a:gd name="T84" fmla="*/ 6 w 117"/>
                <a:gd name="T85" fmla="*/ 175 h 202"/>
                <a:gd name="T86" fmla="*/ 71 w 117"/>
                <a:gd name="T87" fmla="*/ 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7" h="202">
                  <a:moveTo>
                    <a:pt x="71" y="170"/>
                  </a:moveTo>
                  <a:lnTo>
                    <a:pt x="71" y="170"/>
                  </a:lnTo>
                  <a:lnTo>
                    <a:pt x="76" y="170"/>
                  </a:lnTo>
                  <a:lnTo>
                    <a:pt x="80" y="173"/>
                  </a:lnTo>
                  <a:lnTo>
                    <a:pt x="84" y="177"/>
                  </a:lnTo>
                  <a:lnTo>
                    <a:pt x="85" y="181"/>
                  </a:lnTo>
                  <a:lnTo>
                    <a:pt x="85" y="181"/>
                  </a:lnTo>
                  <a:lnTo>
                    <a:pt x="85" y="188"/>
                  </a:lnTo>
                  <a:lnTo>
                    <a:pt x="84" y="193"/>
                  </a:lnTo>
                  <a:lnTo>
                    <a:pt x="80" y="199"/>
                  </a:lnTo>
                  <a:lnTo>
                    <a:pt x="75" y="202"/>
                  </a:lnTo>
                  <a:lnTo>
                    <a:pt x="75" y="202"/>
                  </a:lnTo>
                  <a:lnTo>
                    <a:pt x="71" y="202"/>
                  </a:lnTo>
                  <a:lnTo>
                    <a:pt x="71" y="170"/>
                  </a:lnTo>
                  <a:lnTo>
                    <a:pt x="71" y="170"/>
                  </a:lnTo>
                  <a:close/>
                  <a:moveTo>
                    <a:pt x="71" y="157"/>
                  </a:moveTo>
                  <a:lnTo>
                    <a:pt x="71" y="68"/>
                  </a:lnTo>
                  <a:lnTo>
                    <a:pt x="71" y="68"/>
                  </a:lnTo>
                  <a:lnTo>
                    <a:pt x="76" y="72"/>
                  </a:lnTo>
                  <a:lnTo>
                    <a:pt x="80" y="77"/>
                  </a:lnTo>
                  <a:lnTo>
                    <a:pt x="83" y="84"/>
                  </a:lnTo>
                  <a:lnTo>
                    <a:pt x="85" y="91"/>
                  </a:lnTo>
                  <a:lnTo>
                    <a:pt x="85" y="91"/>
                  </a:lnTo>
                  <a:lnTo>
                    <a:pt x="92" y="116"/>
                  </a:lnTo>
                  <a:lnTo>
                    <a:pt x="92" y="116"/>
                  </a:lnTo>
                  <a:lnTo>
                    <a:pt x="94" y="120"/>
                  </a:lnTo>
                  <a:lnTo>
                    <a:pt x="96" y="123"/>
                  </a:lnTo>
                  <a:lnTo>
                    <a:pt x="100" y="126"/>
                  </a:lnTo>
                  <a:lnTo>
                    <a:pt x="103" y="127"/>
                  </a:lnTo>
                  <a:lnTo>
                    <a:pt x="110" y="127"/>
                  </a:lnTo>
                  <a:lnTo>
                    <a:pt x="112" y="127"/>
                  </a:lnTo>
                  <a:lnTo>
                    <a:pt x="117" y="145"/>
                  </a:lnTo>
                  <a:lnTo>
                    <a:pt x="71" y="157"/>
                  </a:lnTo>
                  <a:close/>
                  <a:moveTo>
                    <a:pt x="66" y="170"/>
                  </a:moveTo>
                  <a:lnTo>
                    <a:pt x="66" y="170"/>
                  </a:lnTo>
                  <a:lnTo>
                    <a:pt x="71" y="170"/>
                  </a:lnTo>
                  <a:lnTo>
                    <a:pt x="71" y="202"/>
                  </a:lnTo>
                  <a:lnTo>
                    <a:pt x="71" y="202"/>
                  </a:lnTo>
                  <a:lnTo>
                    <a:pt x="65" y="200"/>
                  </a:lnTo>
                  <a:lnTo>
                    <a:pt x="61" y="199"/>
                  </a:lnTo>
                  <a:lnTo>
                    <a:pt x="57" y="195"/>
                  </a:lnTo>
                  <a:lnTo>
                    <a:pt x="56" y="189"/>
                  </a:lnTo>
                  <a:lnTo>
                    <a:pt x="56" y="189"/>
                  </a:lnTo>
                  <a:lnTo>
                    <a:pt x="56" y="184"/>
                  </a:lnTo>
                  <a:lnTo>
                    <a:pt x="57" y="179"/>
                  </a:lnTo>
                  <a:lnTo>
                    <a:pt x="61" y="173"/>
                  </a:lnTo>
                  <a:lnTo>
                    <a:pt x="66" y="170"/>
                  </a:lnTo>
                  <a:lnTo>
                    <a:pt x="66" y="170"/>
                  </a:lnTo>
                  <a:close/>
                  <a:moveTo>
                    <a:pt x="71" y="68"/>
                  </a:moveTo>
                  <a:lnTo>
                    <a:pt x="71" y="68"/>
                  </a:lnTo>
                  <a:lnTo>
                    <a:pt x="65" y="65"/>
                  </a:lnTo>
                  <a:lnTo>
                    <a:pt x="60" y="62"/>
                  </a:lnTo>
                  <a:lnTo>
                    <a:pt x="54" y="61"/>
                  </a:lnTo>
                  <a:lnTo>
                    <a:pt x="47" y="61"/>
                  </a:lnTo>
                  <a:lnTo>
                    <a:pt x="34" y="8"/>
                  </a:lnTo>
                  <a:lnTo>
                    <a:pt x="34" y="8"/>
                  </a:lnTo>
                  <a:lnTo>
                    <a:pt x="31" y="4"/>
                  </a:lnTo>
                  <a:lnTo>
                    <a:pt x="29" y="1"/>
                  </a:lnTo>
                  <a:lnTo>
                    <a:pt x="24" y="0"/>
                  </a:lnTo>
                  <a:lnTo>
                    <a:pt x="19" y="0"/>
                  </a:lnTo>
                  <a:lnTo>
                    <a:pt x="19" y="0"/>
                  </a:lnTo>
                  <a:lnTo>
                    <a:pt x="15" y="1"/>
                  </a:lnTo>
                  <a:lnTo>
                    <a:pt x="12" y="5"/>
                  </a:lnTo>
                  <a:lnTo>
                    <a:pt x="10" y="9"/>
                  </a:lnTo>
                  <a:lnTo>
                    <a:pt x="11" y="15"/>
                  </a:lnTo>
                  <a:lnTo>
                    <a:pt x="24" y="66"/>
                  </a:lnTo>
                  <a:lnTo>
                    <a:pt x="24" y="66"/>
                  </a:lnTo>
                  <a:lnTo>
                    <a:pt x="19" y="70"/>
                  </a:lnTo>
                  <a:lnTo>
                    <a:pt x="15" y="74"/>
                  </a:lnTo>
                  <a:lnTo>
                    <a:pt x="11" y="78"/>
                  </a:lnTo>
                  <a:lnTo>
                    <a:pt x="7" y="84"/>
                  </a:lnTo>
                  <a:lnTo>
                    <a:pt x="6" y="91"/>
                  </a:lnTo>
                  <a:lnTo>
                    <a:pt x="4" y="96"/>
                  </a:lnTo>
                  <a:lnTo>
                    <a:pt x="4" y="104"/>
                  </a:lnTo>
                  <a:lnTo>
                    <a:pt x="6" y="111"/>
                  </a:lnTo>
                  <a:lnTo>
                    <a:pt x="6" y="111"/>
                  </a:lnTo>
                  <a:lnTo>
                    <a:pt x="12" y="138"/>
                  </a:lnTo>
                  <a:lnTo>
                    <a:pt x="12" y="138"/>
                  </a:lnTo>
                  <a:lnTo>
                    <a:pt x="12" y="138"/>
                  </a:lnTo>
                  <a:lnTo>
                    <a:pt x="12" y="142"/>
                  </a:lnTo>
                  <a:lnTo>
                    <a:pt x="12" y="146"/>
                  </a:lnTo>
                  <a:lnTo>
                    <a:pt x="10" y="149"/>
                  </a:lnTo>
                  <a:lnTo>
                    <a:pt x="8" y="152"/>
                  </a:lnTo>
                  <a:lnTo>
                    <a:pt x="3" y="156"/>
                  </a:lnTo>
                  <a:lnTo>
                    <a:pt x="0" y="157"/>
                  </a:lnTo>
                  <a:lnTo>
                    <a:pt x="6" y="175"/>
                  </a:lnTo>
                  <a:lnTo>
                    <a:pt x="71" y="157"/>
                  </a:lnTo>
                  <a:lnTo>
                    <a:pt x="71" y="68"/>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170"/>
            <p:cNvSpPr>
              <a:spLocks noEditPoints="1"/>
            </p:cNvSpPr>
            <p:nvPr/>
          </p:nvSpPr>
          <p:spPr bwMode="auto">
            <a:xfrm>
              <a:off x="6711950" y="1854275"/>
              <a:ext cx="369888" cy="455613"/>
            </a:xfrm>
            <a:custGeom>
              <a:avLst/>
              <a:gdLst>
                <a:gd name="T0" fmla="*/ 164 w 233"/>
                <a:gd name="T1" fmla="*/ 0 h 287"/>
                <a:gd name="T2" fmla="*/ 233 w 233"/>
                <a:gd name="T3" fmla="*/ 248 h 287"/>
                <a:gd name="T4" fmla="*/ 216 w 233"/>
                <a:gd name="T5" fmla="*/ 280 h 287"/>
                <a:gd name="T6" fmla="*/ 164 w 233"/>
                <a:gd name="T7" fmla="*/ 226 h 287"/>
                <a:gd name="T8" fmla="*/ 179 w 233"/>
                <a:gd name="T9" fmla="*/ 218 h 287"/>
                <a:gd name="T10" fmla="*/ 194 w 233"/>
                <a:gd name="T11" fmla="*/ 191 h 287"/>
                <a:gd name="T12" fmla="*/ 194 w 233"/>
                <a:gd name="T13" fmla="*/ 157 h 287"/>
                <a:gd name="T14" fmla="*/ 178 w 233"/>
                <a:gd name="T15" fmla="*/ 148 h 287"/>
                <a:gd name="T16" fmla="*/ 164 w 233"/>
                <a:gd name="T17" fmla="*/ 118 h 287"/>
                <a:gd name="T18" fmla="*/ 167 w 233"/>
                <a:gd name="T19" fmla="*/ 210 h 287"/>
                <a:gd name="T20" fmla="*/ 180 w 233"/>
                <a:gd name="T21" fmla="*/ 175 h 287"/>
                <a:gd name="T22" fmla="*/ 175 w 233"/>
                <a:gd name="T23" fmla="*/ 160 h 287"/>
                <a:gd name="T24" fmla="*/ 164 w 233"/>
                <a:gd name="T25" fmla="*/ 160 h 287"/>
                <a:gd name="T26" fmla="*/ 133 w 233"/>
                <a:gd name="T27" fmla="*/ 14 h 287"/>
                <a:gd name="T28" fmla="*/ 164 w 233"/>
                <a:gd name="T29" fmla="*/ 118 h 287"/>
                <a:gd name="T30" fmla="*/ 136 w 233"/>
                <a:gd name="T31" fmla="*/ 111 h 287"/>
                <a:gd name="T32" fmla="*/ 133 w 233"/>
                <a:gd name="T33" fmla="*/ 287 h 287"/>
                <a:gd name="T34" fmla="*/ 140 w 233"/>
                <a:gd name="T35" fmla="*/ 224 h 287"/>
                <a:gd name="T36" fmla="*/ 164 w 233"/>
                <a:gd name="T37" fmla="*/ 287 h 287"/>
                <a:gd name="T38" fmla="*/ 153 w 233"/>
                <a:gd name="T39" fmla="*/ 201 h 287"/>
                <a:gd name="T40" fmla="*/ 156 w 233"/>
                <a:gd name="T41" fmla="*/ 210 h 287"/>
                <a:gd name="T42" fmla="*/ 164 w 233"/>
                <a:gd name="T43" fmla="*/ 160 h 287"/>
                <a:gd name="T44" fmla="*/ 96 w 233"/>
                <a:gd name="T45" fmla="*/ 0 h 287"/>
                <a:gd name="T46" fmla="*/ 133 w 233"/>
                <a:gd name="T47" fmla="*/ 110 h 287"/>
                <a:gd name="T48" fmla="*/ 103 w 233"/>
                <a:gd name="T49" fmla="*/ 115 h 287"/>
                <a:gd name="T50" fmla="*/ 96 w 233"/>
                <a:gd name="T51" fmla="*/ 287 h 287"/>
                <a:gd name="T52" fmla="*/ 132 w 233"/>
                <a:gd name="T53" fmla="*/ 198 h 287"/>
                <a:gd name="T54" fmla="*/ 133 w 233"/>
                <a:gd name="T55" fmla="*/ 218 h 287"/>
                <a:gd name="T56" fmla="*/ 101 w 233"/>
                <a:gd name="T57" fmla="*/ 169 h 287"/>
                <a:gd name="T58" fmla="*/ 96 w 233"/>
                <a:gd name="T59" fmla="*/ 160 h 287"/>
                <a:gd name="T60" fmla="*/ 96 w 233"/>
                <a:gd name="T61" fmla="*/ 133 h 287"/>
                <a:gd name="T62" fmla="*/ 82 w 233"/>
                <a:gd name="T63" fmla="*/ 14 h 287"/>
                <a:gd name="T64" fmla="*/ 96 w 233"/>
                <a:gd name="T65" fmla="*/ 121 h 287"/>
                <a:gd name="T66" fmla="*/ 82 w 233"/>
                <a:gd name="T67" fmla="*/ 50 h 287"/>
                <a:gd name="T68" fmla="*/ 82 w 233"/>
                <a:gd name="T69" fmla="*/ 164 h 287"/>
                <a:gd name="T70" fmla="*/ 96 w 233"/>
                <a:gd name="T71" fmla="*/ 226 h 287"/>
                <a:gd name="T72" fmla="*/ 90 w 233"/>
                <a:gd name="T73" fmla="*/ 144 h 287"/>
                <a:gd name="T74" fmla="*/ 40 w 233"/>
                <a:gd name="T75" fmla="*/ 0 h 287"/>
                <a:gd name="T76" fmla="*/ 27 w 233"/>
                <a:gd name="T77" fmla="*/ 15 h 287"/>
                <a:gd name="T78" fmla="*/ 17 w 233"/>
                <a:gd name="T79" fmla="*/ 31 h 287"/>
                <a:gd name="T80" fmla="*/ 82 w 233"/>
                <a:gd name="T81" fmla="*/ 50 h 287"/>
                <a:gd name="T82" fmla="*/ 61 w 233"/>
                <a:gd name="T83" fmla="*/ 155 h 287"/>
                <a:gd name="T84" fmla="*/ 38 w 233"/>
                <a:gd name="T85" fmla="*/ 160 h 287"/>
                <a:gd name="T86" fmla="*/ 29 w 233"/>
                <a:gd name="T87" fmla="*/ 174 h 287"/>
                <a:gd name="T88" fmla="*/ 40 w 233"/>
                <a:gd name="T89" fmla="*/ 183 h 287"/>
                <a:gd name="T90" fmla="*/ 46 w 233"/>
                <a:gd name="T91" fmla="*/ 179 h 287"/>
                <a:gd name="T92" fmla="*/ 45 w 233"/>
                <a:gd name="T93" fmla="*/ 172 h 287"/>
                <a:gd name="T94" fmla="*/ 57 w 233"/>
                <a:gd name="T95" fmla="*/ 164 h 287"/>
                <a:gd name="T96" fmla="*/ 48 w 233"/>
                <a:gd name="T97" fmla="*/ 195 h 287"/>
                <a:gd name="T98" fmla="*/ 41 w 233"/>
                <a:gd name="T99" fmla="*/ 233 h 287"/>
                <a:gd name="T100" fmla="*/ 53 w 233"/>
                <a:gd name="T101" fmla="*/ 244 h 287"/>
                <a:gd name="T102" fmla="*/ 60 w 233"/>
                <a:gd name="T103" fmla="*/ 236 h 287"/>
                <a:gd name="T104" fmla="*/ 73 w 233"/>
                <a:gd name="T105" fmla="*/ 179 h 287"/>
                <a:gd name="T106" fmla="*/ 40 w 233"/>
                <a:gd name="T107" fmla="*/ 287 h 287"/>
                <a:gd name="T108" fmla="*/ 13 w 233"/>
                <a:gd name="T109" fmla="*/ 275 h 287"/>
                <a:gd name="T110" fmla="*/ 0 w 233"/>
                <a:gd name="T111" fmla="*/ 39 h 287"/>
                <a:gd name="T112" fmla="*/ 13 w 233"/>
                <a:gd name="T113" fmla="*/ 12 h 287"/>
                <a:gd name="T114" fmla="*/ 40 w 233"/>
                <a:gd name="T115"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3" h="287">
                  <a:moveTo>
                    <a:pt x="164" y="0"/>
                  </a:moveTo>
                  <a:lnTo>
                    <a:pt x="233" y="0"/>
                  </a:lnTo>
                  <a:lnTo>
                    <a:pt x="233" y="14"/>
                  </a:lnTo>
                  <a:lnTo>
                    <a:pt x="164" y="14"/>
                  </a:lnTo>
                  <a:lnTo>
                    <a:pt x="164" y="0"/>
                  </a:lnTo>
                  <a:lnTo>
                    <a:pt x="164" y="0"/>
                  </a:lnTo>
                  <a:close/>
                  <a:moveTo>
                    <a:pt x="164" y="50"/>
                  </a:moveTo>
                  <a:lnTo>
                    <a:pt x="233" y="50"/>
                  </a:lnTo>
                  <a:lnTo>
                    <a:pt x="233" y="248"/>
                  </a:lnTo>
                  <a:lnTo>
                    <a:pt x="233" y="248"/>
                  </a:lnTo>
                  <a:lnTo>
                    <a:pt x="232" y="256"/>
                  </a:lnTo>
                  <a:lnTo>
                    <a:pt x="229" y="263"/>
                  </a:lnTo>
                  <a:lnTo>
                    <a:pt x="226" y="270"/>
                  </a:lnTo>
                  <a:lnTo>
                    <a:pt x="221" y="275"/>
                  </a:lnTo>
                  <a:lnTo>
                    <a:pt x="216" y="280"/>
                  </a:lnTo>
                  <a:lnTo>
                    <a:pt x="209" y="285"/>
                  </a:lnTo>
                  <a:lnTo>
                    <a:pt x="202" y="286"/>
                  </a:lnTo>
                  <a:lnTo>
                    <a:pt x="194" y="287"/>
                  </a:lnTo>
                  <a:lnTo>
                    <a:pt x="164" y="287"/>
                  </a:lnTo>
                  <a:lnTo>
                    <a:pt x="164" y="226"/>
                  </a:lnTo>
                  <a:lnTo>
                    <a:pt x="164" y="226"/>
                  </a:lnTo>
                  <a:lnTo>
                    <a:pt x="168" y="225"/>
                  </a:lnTo>
                  <a:lnTo>
                    <a:pt x="168" y="225"/>
                  </a:lnTo>
                  <a:lnTo>
                    <a:pt x="174" y="222"/>
                  </a:lnTo>
                  <a:lnTo>
                    <a:pt x="179" y="218"/>
                  </a:lnTo>
                  <a:lnTo>
                    <a:pt x="183" y="213"/>
                  </a:lnTo>
                  <a:lnTo>
                    <a:pt x="187" y="207"/>
                  </a:lnTo>
                  <a:lnTo>
                    <a:pt x="187" y="207"/>
                  </a:lnTo>
                  <a:lnTo>
                    <a:pt x="191" y="199"/>
                  </a:lnTo>
                  <a:lnTo>
                    <a:pt x="194" y="191"/>
                  </a:lnTo>
                  <a:lnTo>
                    <a:pt x="195" y="183"/>
                  </a:lnTo>
                  <a:lnTo>
                    <a:pt x="195" y="175"/>
                  </a:lnTo>
                  <a:lnTo>
                    <a:pt x="195" y="175"/>
                  </a:lnTo>
                  <a:lnTo>
                    <a:pt x="195" y="163"/>
                  </a:lnTo>
                  <a:lnTo>
                    <a:pt x="194" y="157"/>
                  </a:lnTo>
                  <a:lnTo>
                    <a:pt x="191" y="155"/>
                  </a:lnTo>
                  <a:lnTo>
                    <a:pt x="189" y="151"/>
                  </a:lnTo>
                  <a:lnTo>
                    <a:pt x="186" y="149"/>
                  </a:lnTo>
                  <a:lnTo>
                    <a:pt x="182" y="148"/>
                  </a:lnTo>
                  <a:lnTo>
                    <a:pt x="178" y="148"/>
                  </a:lnTo>
                  <a:lnTo>
                    <a:pt x="178" y="148"/>
                  </a:lnTo>
                  <a:lnTo>
                    <a:pt x="171" y="149"/>
                  </a:lnTo>
                  <a:lnTo>
                    <a:pt x="164" y="152"/>
                  </a:lnTo>
                  <a:lnTo>
                    <a:pt x="172" y="117"/>
                  </a:lnTo>
                  <a:lnTo>
                    <a:pt x="164" y="118"/>
                  </a:lnTo>
                  <a:lnTo>
                    <a:pt x="164" y="50"/>
                  </a:lnTo>
                  <a:lnTo>
                    <a:pt x="164" y="50"/>
                  </a:lnTo>
                  <a:close/>
                  <a:moveTo>
                    <a:pt x="164" y="211"/>
                  </a:moveTo>
                  <a:lnTo>
                    <a:pt x="164" y="211"/>
                  </a:lnTo>
                  <a:lnTo>
                    <a:pt x="167" y="210"/>
                  </a:lnTo>
                  <a:lnTo>
                    <a:pt x="170" y="207"/>
                  </a:lnTo>
                  <a:lnTo>
                    <a:pt x="175" y="199"/>
                  </a:lnTo>
                  <a:lnTo>
                    <a:pt x="175" y="199"/>
                  </a:lnTo>
                  <a:lnTo>
                    <a:pt x="179" y="187"/>
                  </a:lnTo>
                  <a:lnTo>
                    <a:pt x="180" y="175"/>
                  </a:lnTo>
                  <a:lnTo>
                    <a:pt x="180" y="175"/>
                  </a:lnTo>
                  <a:lnTo>
                    <a:pt x="179" y="165"/>
                  </a:lnTo>
                  <a:lnTo>
                    <a:pt x="178" y="163"/>
                  </a:lnTo>
                  <a:lnTo>
                    <a:pt x="175" y="160"/>
                  </a:lnTo>
                  <a:lnTo>
                    <a:pt x="175" y="160"/>
                  </a:lnTo>
                  <a:lnTo>
                    <a:pt x="172" y="159"/>
                  </a:lnTo>
                  <a:lnTo>
                    <a:pt x="172" y="159"/>
                  </a:lnTo>
                  <a:lnTo>
                    <a:pt x="167" y="159"/>
                  </a:lnTo>
                  <a:lnTo>
                    <a:pt x="167" y="159"/>
                  </a:lnTo>
                  <a:lnTo>
                    <a:pt x="164" y="160"/>
                  </a:lnTo>
                  <a:lnTo>
                    <a:pt x="164" y="211"/>
                  </a:lnTo>
                  <a:close/>
                  <a:moveTo>
                    <a:pt x="133" y="0"/>
                  </a:moveTo>
                  <a:lnTo>
                    <a:pt x="164" y="0"/>
                  </a:lnTo>
                  <a:lnTo>
                    <a:pt x="164" y="14"/>
                  </a:lnTo>
                  <a:lnTo>
                    <a:pt x="133" y="14"/>
                  </a:lnTo>
                  <a:lnTo>
                    <a:pt x="133" y="0"/>
                  </a:lnTo>
                  <a:lnTo>
                    <a:pt x="133" y="0"/>
                  </a:lnTo>
                  <a:close/>
                  <a:moveTo>
                    <a:pt x="133" y="50"/>
                  </a:moveTo>
                  <a:lnTo>
                    <a:pt x="164" y="50"/>
                  </a:lnTo>
                  <a:lnTo>
                    <a:pt x="164" y="118"/>
                  </a:lnTo>
                  <a:lnTo>
                    <a:pt x="149" y="119"/>
                  </a:lnTo>
                  <a:lnTo>
                    <a:pt x="133" y="192"/>
                  </a:lnTo>
                  <a:lnTo>
                    <a:pt x="133" y="122"/>
                  </a:lnTo>
                  <a:lnTo>
                    <a:pt x="136" y="111"/>
                  </a:lnTo>
                  <a:lnTo>
                    <a:pt x="136" y="111"/>
                  </a:lnTo>
                  <a:lnTo>
                    <a:pt x="133" y="110"/>
                  </a:lnTo>
                  <a:lnTo>
                    <a:pt x="133" y="50"/>
                  </a:lnTo>
                  <a:lnTo>
                    <a:pt x="133" y="50"/>
                  </a:lnTo>
                  <a:close/>
                  <a:moveTo>
                    <a:pt x="164" y="287"/>
                  </a:moveTo>
                  <a:lnTo>
                    <a:pt x="133" y="287"/>
                  </a:lnTo>
                  <a:lnTo>
                    <a:pt x="133" y="218"/>
                  </a:lnTo>
                  <a:lnTo>
                    <a:pt x="133" y="218"/>
                  </a:lnTo>
                  <a:lnTo>
                    <a:pt x="137" y="222"/>
                  </a:lnTo>
                  <a:lnTo>
                    <a:pt x="137" y="222"/>
                  </a:lnTo>
                  <a:lnTo>
                    <a:pt x="140" y="224"/>
                  </a:lnTo>
                  <a:lnTo>
                    <a:pt x="143" y="226"/>
                  </a:lnTo>
                  <a:lnTo>
                    <a:pt x="152" y="228"/>
                  </a:lnTo>
                  <a:lnTo>
                    <a:pt x="152" y="228"/>
                  </a:lnTo>
                  <a:lnTo>
                    <a:pt x="164" y="226"/>
                  </a:lnTo>
                  <a:lnTo>
                    <a:pt x="164" y="287"/>
                  </a:lnTo>
                  <a:lnTo>
                    <a:pt x="164" y="287"/>
                  </a:lnTo>
                  <a:close/>
                  <a:moveTo>
                    <a:pt x="164" y="160"/>
                  </a:moveTo>
                  <a:lnTo>
                    <a:pt x="164" y="160"/>
                  </a:lnTo>
                  <a:lnTo>
                    <a:pt x="163" y="161"/>
                  </a:lnTo>
                  <a:lnTo>
                    <a:pt x="153" y="201"/>
                  </a:lnTo>
                  <a:lnTo>
                    <a:pt x="153" y="201"/>
                  </a:lnTo>
                  <a:lnTo>
                    <a:pt x="153" y="205"/>
                  </a:lnTo>
                  <a:lnTo>
                    <a:pt x="153" y="205"/>
                  </a:lnTo>
                  <a:lnTo>
                    <a:pt x="153" y="207"/>
                  </a:lnTo>
                  <a:lnTo>
                    <a:pt x="156" y="210"/>
                  </a:lnTo>
                  <a:lnTo>
                    <a:pt x="159" y="211"/>
                  </a:lnTo>
                  <a:lnTo>
                    <a:pt x="161" y="211"/>
                  </a:lnTo>
                  <a:lnTo>
                    <a:pt x="161" y="211"/>
                  </a:lnTo>
                  <a:lnTo>
                    <a:pt x="164" y="211"/>
                  </a:lnTo>
                  <a:lnTo>
                    <a:pt x="164" y="160"/>
                  </a:lnTo>
                  <a:close/>
                  <a:moveTo>
                    <a:pt x="96" y="0"/>
                  </a:moveTo>
                  <a:lnTo>
                    <a:pt x="133" y="0"/>
                  </a:lnTo>
                  <a:lnTo>
                    <a:pt x="133" y="14"/>
                  </a:lnTo>
                  <a:lnTo>
                    <a:pt x="96" y="14"/>
                  </a:lnTo>
                  <a:lnTo>
                    <a:pt x="96" y="0"/>
                  </a:lnTo>
                  <a:lnTo>
                    <a:pt x="96" y="0"/>
                  </a:lnTo>
                  <a:close/>
                  <a:moveTo>
                    <a:pt x="96" y="50"/>
                  </a:moveTo>
                  <a:lnTo>
                    <a:pt x="133" y="50"/>
                  </a:lnTo>
                  <a:lnTo>
                    <a:pt x="133" y="110"/>
                  </a:lnTo>
                  <a:lnTo>
                    <a:pt x="133" y="110"/>
                  </a:lnTo>
                  <a:lnTo>
                    <a:pt x="124" y="109"/>
                  </a:lnTo>
                  <a:lnTo>
                    <a:pt x="124" y="109"/>
                  </a:lnTo>
                  <a:lnTo>
                    <a:pt x="117" y="110"/>
                  </a:lnTo>
                  <a:lnTo>
                    <a:pt x="110" y="111"/>
                  </a:lnTo>
                  <a:lnTo>
                    <a:pt x="103" y="115"/>
                  </a:lnTo>
                  <a:lnTo>
                    <a:pt x="96" y="121"/>
                  </a:lnTo>
                  <a:lnTo>
                    <a:pt x="96" y="50"/>
                  </a:lnTo>
                  <a:lnTo>
                    <a:pt x="96" y="50"/>
                  </a:lnTo>
                  <a:close/>
                  <a:moveTo>
                    <a:pt x="133" y="287"/>
                  </a:moveTo>
                  <a:lnTo>
                    <a:pt x="96" y="287"/>
                  </a:lnTo>
                  <a:lnTo>
                    <a:pt x="96" y="226"/>
                  </a:lnTo>
                  <a:lnTo>
                    <a:pt x="111" y="226"/>
                  </a:lnTo>
                  <a:lnTo>
                    <a:pt x="133" y="122"/>
                  </a:lnTo>
                  <a:lnTo>
                    <a:pt x="133" y="192"/>
                  </a:lnTo>
                  <a:lnTo>
                    <a:pt x="132" y="198"/>
                  </a:lnTo>
                  <a:lnTo>
                    <a:pt x="132" y="198"/>
                  </a:lnTo>
                  <a:lnTo>
                    <a:pt x="132" y="207"/>
                  </a:lnTo>
                  <a:lnTo>
                    <a:pt x="132" y="207"/>
                  </a:lnTo>
                  <a:lnTo>
                    <a:pt x="132" y="213"/>
                  </a:lnTo>
                  <a:lnTo>
                    <a:pt x="133" y="218"/>
                  </a:lnTo>
                  <a:lnTo>
                    <a:pt x="133" y="287"/>
                  </a:lnTo>
                  <a:lnTo>
                    <a:pt x="133" y="287"/>
                  </a:lnTo>
                  <a:close/>
                  <a:moveTo>
                    <a:pt x="96" y="186"/>
                  </a:moveTo>
                  <a:lnTo>
                    <a:pt x="101" y="169"/>
                  </a:lnTo>
                  <a:lnTo>
                    <a:pt x="101" y="169"/>
                  </a:lnTo>
                  <a:lnTo>
                    <a:pt x="96" y="168"/>
                  </a:lnTo>
                  <a:lnTo>
                    <a:pt x="96" y="186"/>
                  </a:lnTo>
                  <a:lnTo>
                    <a:pt x="96" y="186"/>
                  </a:lnTo>
                  <a:close/>
                  <a:moveTo>
                    <a:pt x="96" y="160"/>
                  </a:moveTo>
                  <a:lnTo>
                    <a:pt x="96" y="160"/>
                  </a:lnTo>
                  <a:lnTo>
                    <a:pt x="102" y="163"/>
                  </a:lnTo>
                  <a:lnTo>
                    <a:pt x="111" y="119"/>
                  </a:lnTo>
                  <a:lnTo>
                    <a:pt x="111" y="119"/>
                  </a:lnTo>
                  <a:lnTo>
                    <a:pt x="105" y="125"/>
                  </a:lnTo>
                  <a:lnTo>
                    <a:pt x="96" y="133"/>
                  </a:lnTo>
                  <a:lnTo>
                    <a:pt x="96" y="160"/>
                  </a:lnTo>
                  <a:close/>
                  <a:moveTo>
                    <a:pt x="82" y="0"/>
                  </a:moveTo>
                  <a:lnTo>
                    <a:pt x="96" y="0"/>
                  </a:lnTo>
                  <a:lnTo>
                    <a:pt x="96" y="14"/>
                  </a:lnTo>
                  <a:lnTo>
                    <a:pt x="82" y="14"/>
                  </a:lnTo>
                  <a:lnTo>
                    <a:pt x="82" y="0"/>
                  </a:lnTo>
                  <a:lnTo>
                    <a:pt x="82" y="0"/>
                  </a:lnTo>
                  <a:close/>
                  <a:moveTo>
                    <a:pt x="82" y="50"/>
                  </a:moveTo>
                  <a:lnTo>
                    <a:pt x="96" y="50"/>
                  </a:lnTo>
                  <a:lnTo>
                    <a:pt x="96" y="121"/>
                  </a:lnTo>
                  <a:lnTo>
                    <a:pt x="96" y="121"/>
                  </a:lnTo>
                  <a:lnTo>
                    <a:pt x="96" y="122"/>
                  </a:lnTo>
                  <a:lnTo>
                    <a:pt x="96" y="122"/>
                  </a:lnTo>
                  <a:lnTo>
                    <a:pt x="82" y="137"/>
                  </a:lnTo>
                  <a:lnTo>
                    <a:pt x="82" y="50"/>
                  </a:lnTo>
                  <a:lnTo>
                    <a:pt x="82" y="50"/>
                  </a:lnTo>
                  <a:close/>
                  <a:moveTo>
                    <a:pt x="96" y="287"/>
                  </a:moveTo>
                  <a:lnTo>
                    <a:pt x="82" y="287"/>
                  </a:lnTo>
                  <a:lnTo>
                    <a:pt x="82" y="164"/>
                  </a:lnTo>
                  <a:lnTo>
                    <a:pt x="82" y="164"/>
                  </a:lnTo>
                  <a:lnTo>
                    <a:pt x="90" y="165"/>
                  </a:lnTo>
                  <a:lnTo>
                    <a:pt x="96" y="168"/>
                  </a:lnTo>
                  <a:lnTo>
                    <a:pt x="96" y="186"/>
                  </a:lnTo>
                  <a:lnTo>
                    <a:pt x="88" y="226"/>
                  </a:lnTo>
                  <a:lnTo>
                    <a:pt x="96" y="226"/>
                  </a:lnTo>
                  <a:lnTo>
                    <a:pt x="96" y="287"/>
                  </a:lnTo>
                  <a:lnTo>
                    <a:pt x="96" y="287"/>
                  </a:lnTo>
                  <a:close/>
                  <a:moveTo>
                    <a:pt x="96" y="133"/>
                  </a:moveTo>
                  <a:lnTo>
                    <a:pt x="96" y="133"/>
                  </a:lnTo>
                  <a:lnTo>
                    <a:pt x="90" y="144"/>
                  </a:lnTo>
                  <a:lnTo>
                    <a:pt x="83" y="157"/>
                  </a:lnTo>
                  <a:lnTo>
                    <a:pt x="83" y="157"/>
                  </a:lnTo>
                  <a:lnTo>
                    <a:pt x="96" y="160"/>
                  </a:lnTo>
                  <a:lnTo>
                    <a:pt x="96" y="133"/>
                  </a:lnTo>
                  <a:close/>
                  <a:moveTo>
                    <a:pt x="40" y="0"/>
                  </a:moveTo>
                  <a:lnTo>
                    <a:pt x="82" y="0"/>
                  </a:lnTo>
                  <a:lnTo>
                    <a:pt x="82" y="14"/>
                  </a:lnTo>
                  <a:lnTo>
                    <a:pt x="36" y="14"/>
                  </a:lnTo>
                  <a:lnTo>
                    <a:pt x="36" y="14"/>
                  </a:lnTo>
                  <a:lnTo>
                    <a:pt x="27" y="15"/>
                  </a:lnTo>
                  <a:lnTo>
                    <a:pt x="22" y="19"/>
                  </a:lnTo>
                  <a:lnTo>
                    <a:pt x="18" y="25"/>
                  </a:lnTo>
                  <a:lnTo>
                    <a:pt x="17" y="31"/>
                  </a:lnTo>
                  <a:lnTo>
                    <a:pt x="17" y="31"/>
                  </a:lnTo>
                  <a:lnTo>
                    <a:pt x="17" y="31"/>
                  </a:lnTo>
                  <a:lnTo>
                    <a:pt x="18" y="39"/>
                  </a:lnTo>
                  <a:lnTo>
                    <a:pt x="22" y="45"/>
                  </a:lnTo>
                  <a:lnTo>
                    <a:pt x="27" y="49"/>
                  </a:lnTo>
                  <a:lnTo>
                    <a:pt x="36" y="50"/>
                  </a:lnTo>
                  <a:lnTo>
                    <a:pt x="82" y="50"/>
                  </a:lnTo>
                  <a:lnTo>
                    <a:pt x="82" y="137"/>
                  </a:lnTo>
                  <a:lnTo>
                    <a:pt x="82" y="137"/>
                  </a:lnTo>
                  <a:lnTo>
                    <a:pt x="69" y="155"/>
                  </a:lnTo>
                  <a:lnTo>
                    <a:pt x="69" y="155"/>
                  </a:lnTo>
                  <a:lnTo>
                    <a:pt x="61" y="155"/>
                  </a:lnTo>
                  <a:lnTo>
                    <a:pt x="61" y="155"/>
                  </a:lnTo>
                  <a:lnTo>
                    <a:pt x="48" y="156"/>
                  </a:lnTo>
                  <a:lnTo>
                    <a:pt x="42" y="157"/>
                  </a:lnTo>
                  <a:lnTo>
                    <a:pt x="38" y="160"/>
                  </a:lnTo>
                  <a:lnTo>
                    <a:pt x="38" y="160"/>
                  </a:lnTo>
                  <a:lnTo>
                    <a:pt x="34" y="163"/>
                  </a:lnTo>
                  <a:lnTo>
                    <a:pt x="31" y="167"/>
                  </a:lnTo>
                  <a:lnTo>
                    <a:pt x="29" y="169"/>
                  </a:lnTo>
                  <a:lnTo>
                    <a:pt x="29" y="174"/>
                  </a:lnTo>
                  <a:lnTo>
                    <a:pt x="29" y="174"/>
                  </a:lnTo>
                  <a:lnTo>
                    <a:pt x="29" y="178"/>
                  </a:lnTo>
                  <a:lnTo>
                    <a:pt x="31" y="180"/>
                  </a:lnTo>
                  <a:lnTo>
                    <a:pt x="31" y="180"/>
                  </a:lnTo>
                  <a:lnTo>
                    <a:pt x="34" y="182"/>
                  </a:lnTo>
                  <a:lnTo>
                    <a:pt x="40" y="183"/>
                  </a:lnTo>
                  <a:lnTo>
                    <a:pt x="40" y="183"/>
                  </a:lnTo>
                  <a:lnTo>
                    <a:pt x="42" y="183"/>
                  </a:lnTo>
                  <a:lnTo>
                    <a:pt x="45" y="182"/>
                  </a:lnTo>
                  <a:lnTo>
                    <a:pt x="45" y="182"/>
                  </a:lnTo>
                  <a:lnTo>
                    <a:pt x="46" y="179"/>
                  </a:lnTo>
                  <a:lnTo>
                    <a:pt x="48" y="178"/>
                  </a:lnTo>
                  <a:lnTo>
                    <a:pt x="48" y="178"/>
                  </a:lnTo>
                  <a:lnTo>
                    <a:pt x="46" y="174"/>
                  </a:lnTo>
                  <a:lnTo>
                    <a:pt x="46" y="174"/>
                  </a:lnTo>
                  <a:lnTo>
                    <a:pt x="45" y="172"/>
                  </a:lnTo>
                  <a:lnTo>
                    <a:pt x="45" y="172"/>
                  </a:lnTo>
                  <a:lnTo>
                    <a:pt x="48" y="168"/>
                  </a:lnTo>
                  <a:lnTo>
                    <a:pt x="52" y="165"/>
                  </a:lnTo>
                  <a:lnTo>
                    <a:pt x="52" y="165"/>
                  </a:lnTo>
                  <a:lnTo>
                    <a:pt x="57" y="164"/>
                  </a:lnTo>
                  <a:lnTo>
                    <a:pt x="64" y="164"/>
                  </a:lnTo>
                  <a:lnTo>
                    <a:pt x="64" y="164"/>
                  </a:lnTo>
                  <a:lnTo>
                    <a:pt x="54" y="182"/>
                  </a:lnTo>
                  <a:lnTo>
                    <a:pt x="54" y="182"/>
                  </a:lnTo>
                  <a:lnTo>
                    <a:pt x="48" y="195"/>
                  </a:lnTo>
                  <a:lnTo>
                    <a:pt x="44" y="207"/>
                  </a:lnTo>
                  <a:lnTo>
                    <a:pt x="41" y="218"/>
                  </a:lnTo>
                  <a:lnTo>
                    <a:pt x="41" y="228"/>
                  </a:lnTo>
                  <a:lnTo>
                    <a:pt x="41" y="228"/>
                  </a:lnTo>
                  <a:lnTo>
                    <a:pt x="41" y="233"/>
                  </a:lnTo>
                  <a:lnTo>
                    <a:pt x="42" y="237"/>
                  </a:lnTo>
                  <a:lnTo>
                    <a:pt x="45" y="240"/>
                  </a:lnTo>
                  <a:lnTo>
                    <a:pt x="49" y="243"/>
                  </a:lnTo>
                  <a:lnTo>
                    <a:pt x="49" y="243"/>
                  </a:lnTo>
                  <a:lnTo>
                    <a:pt x="53" y="244"/>
                  </a:lnTo>
                  <a:lnTo>
                    <a:pt x="61" y="244"/>
                  </a:lnTo>
                  <a:lnTo>
                    <a:pt x="61" y="244"/>
                  </a:lnTo>
                  <a:lnTo>
                    <a:pt x="60" y="240"/>
                  </a:lnTo>
                  <a:lnTo>
                    <a:pt x="60" y="236"/>
                  </a:lnTo>
                  <a:lnTo>
                    <a:pt x="60" y="236"/>
                  </a:lnTo>
                  <a:lnTo>
                    <a:pt x="61" y="221"/>
                  </a:lnTo>
                  <a:lnTo>
                    <a:pt x="61" y="221"/>
                  </a:lnTo>
                  <a:lnTo>
                    <a:pt x="64" y="207"/>
                  </a:lnTo>
                  <a:lnTo>
                    <a:pt x="68" y="194"/>
                  </a:lnTo>
                  <a:lnTo>
                    <a:pt x="73" y="179"/>
                  </a:lnTo>
                  <a:lnTo>
                    <a:pt x="80" y="164"/>
                  </a:lnTo>
                  <a:lnTo>
                    <a:pt x="80" y="164"/>
                  </a:lnTo>
                  <a:lnTo>
                    <a:pt x="82" y="164"/>
                  </a:lnTo>
                  <a:lnTo>
                    <a:pt x="82" y="287"/>
                  </a:lnTo>
                  <a:lnTo>
                    <a:pt x="40" y="287"/>
                  </a:lnTo>
                  <a:lnTo>
                    <a:pt x="40" y="287"/>
                  </a:lnTo>
                  <a:lnTo>
                    <a:pt x="31" y="286"/>
                  </a:lnTo>
                  <a:lnTo>
                    <a:pt x="25" y="285"/>
                  </a:lnTo>
                  <a:lnTo>
                    <a:pt x="18" y="280"/>
                  </a:lnTo>
                  <a:lnTo>
                    <a:pt x="13" y="275"/>
                  </a:lnTo>
                  <a:lnTo>
                    <a:pt x="7" y="270"/>
                  </a:lnTo>
                  <a:lnTo>
                    <a:pt x="4" y="263"/>
                  </a:lnTo>
                  <a:lnTo>
                    <a:pt x="2" y="256"/>
                  </a:lnTo>
                  <a:lnTo>
                    <a:pt x="0" y="248"/>
                  </a:lnTo>
                  <a:lnTo>
                    <a:pt x="0" y="39"/>
                  </a:lnTo>
                  <a:lnTo>
                    <a:pt x="0" y="39"/>
                  </a:lnTo>
                  <a:lnTo>
                    <a:pt x="2" y="31"/>
                  </a:lnTo>
                  <a:lnTo>
                    <a:pt x="4" y="25"/>
                  </a:lnTo>
                  <a:lnTo>
                    <a:pt x="7" y="18"/>
                  </a:lnTo>
                  <a:lnTo>
                    <a:pt x="13" y="12"/>
                  </a:lnTo>
                  <a:lnTo>
                    <a:pt x="18" y="7"/>
                  </a:lnTo>
                  <a:lnTo>
                    <a:pt x="25" y="4"/>
                  </a:lnTo>
                  <a:lnTo>
                    <a:pt x="31" y="2"/>
                  </a:lnTo>
                  <a:lnTo>
                    <a:pt x="40" y="0"/>
                  </a:lnTo>
                  <a:lnTo>
                    <a:pt x="40" y="0"/>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171"/>
            <p:cNvSpPr>
              <a:spLocks noEditPoints="1"/>
            </p:cNvSpPr>
            <p:nvPr/>
          </p:nvSpPr>
          <p:spPr bwMode="auto">
            <a:xfrm>
              <a:off x="5800725" y="2332113"/>
              <a:ext cx="561975" cy="565150"/>
            </a:xfrm>
            <a:custGeom>
              <a:avLst/>
              <a:gdLst>
                <a:gd name="T0" fmla="*/ 337 w 354"/>
                <a:gd name="T1" fmla="*/ 299 h 356"/>
                <a:gd name="T2" fmla="*/ 352 w 354"/>
                <a:gd name="T3" fmla="*/ 91 h 356"/>
                <a:gd name="T4" fmla="*/ 339 w 354"/>
                <a:gd name="T5" fmla="*/ 154 h 356"/>
                <a:gd name="T6" fmla="*/ 333 w 354"/>
                <a:gd name="T7" fmla="*/ 150 h 356"/>
                <a:gd name="T8" fmla="*/ 333 w 354"/>
                <a:gd name="T9" fmla="*/ 206 h 356"/>
                <a:gd name="T10" fmla="*/ 289 w 354"/>
                <a:gd name="T11" fmla="*/ 221 h 356"/>
                <a:gd name="T12" fmla="*/ 306 w 354"/>
                <a:gd name="T13" fmla="*/ 244 h 356"/>
                <a:gd name="T14" fmla="*/ 283 w 354"/>
                <a:gd name="T15" fmla="*/ 267 h 356"/>
                <a:gd name="T16" fmla="*/ 306 w 354"/>
                <a:gd name="T17" fmla="*/ 338 h 356"/>
                <a:gd name="T18" fmla="*/ 283 w 354"/>
                <a:gd name="T19" fmla="*/ 59 h 356"/>
                <a:gd name="T20" fmla="*/ 317 w 354"/>
                <a:gd name="T21" fmla="*/ 59 h 356"/>
                <a:gd name="T22" fmla="*/ 271 w 354"/>
                <a:gd name="T23" fmla="*/ 47 h 356"/>
                <a:gd name="T24" fmla="*/ 263 w 354"/>
                <a:gd name="T25" fmla="*/ 12 h 356"/>
                <a:gd name="T26" fmla="*/ 272 w 354"/>
                <a:gd name="T27" fmla="*/ 223 h 356"/>
                <a:gd name="T28" fmla="*/ 283 w 354"/>
                <a:gd name="T29" fmla="*/ 68 h 356"/>
                <a:gd name="T30" fmla="*/ 272 w 354"/>
                <a:gd name="T31" fmla="*/ 264 h 356"/>
                <a:gd name="T32" fmla="*/ 274 w 354"/>
                <a:gd name="T33" fmla="*/ 356 h 356"/>
                <a:gd name="T34" fmla="*/ 263 w 354"/>
                <a:gd name="T35" fmla="*/ 28 h 356"/>
                <a:gd name="T36" fmla="*/ 259 w 354"/>
                <a:gd name="T37" fmla="*/ 50 h 356"/>
                <a:gd name="T38" fmla="*/ 236 w 354"/>
                <a:gd name="T39" fmla="*/ 50 h 356"/>
                <a:gd name="T40" fmla="*/ 230 w 354"/>
                <a:gd name="T41" fmla="*/ 28 h 356"/>
                <a:gd name="T42" fmla="*/ 263 w 354"/>
                <a:gd name="T43" fmla="*/ 68 h 356"/>
                <a:gd name="T44" fmla="*/ 263 w 354"/>
                <a:gd name="T45" fmla="*/ 231 h 356"/>
                <a:gd name="T46" fmla="*/ 228 w 354"/>
                <a:gd name="T47" fmla="*/ 269 h 356"/>
                <a:gd name="T48" fmla="*/ 228 w 354"/>
                <a:gd name="T49" fmla="*/ 216 h 356"/>
                <a:gd name="T50" fmla="*/ 263 w 354"/>
                <a:gd name="T51" fmla="*/ 348 h 356"/>
                <a:gd name="T52" fmla="*/ 228 w 354"/>
                <a:gd name="T53" fmla="*/ 28 h 356"/>
                <a:gd name="T54" fmla="*/ 225 w 354"/>
                <a:gd name="T55" fmla="*/ 49 h 356"/>
                <a:gd name="T56" fmla="*/ 228 w 354"/>
                <a:gd name="T57" fmla="*/ 4 h 356"/>
                <a:gd name="T58" fmla="*/ 179 w 354"/>
                <a:gd name="T59" fmla="*/ 68 h 356"/>
                <a:gd name="T60" fmla="*/ 228 w 354"/>
                <a:gd name="T61" fmla="*/ 216 h 356"/>
                <a:gd name="T62" fmla="*/ 228 w 354"/>
                <a:gd name="T63" fmla="*/ 299 h 356"/>
                <a:gd name="T64" fmla="*/ 133 w 354"/>
                <a:gd name="T65" fmla="*/ 43 h 356"/>
                <a:gd name="T66" fmla="*/ 126 w 354"/>
                <a:gd name="T67" fmla="*/ 4 h 356"/>
                <a:gd name="T68" fmla="*/ 179 w 354"/>
                <a:gd name="T69" fmla="*/ 68 h 356"/>
                <a:gd name="T70" fmla="*/ 179 w 354"/>
                <a:gd name="T71" fmla="*/ 242 h 356"/>
                <a:gd name="T72" fmla="*/ 171 w 354"/>
                <a:gd name="T73" fmla="*/ 162 h 356"/>
                <a:gd name="T74" fmla="*/ 115 w 354"/>
                <a:gd name="T75" fmla="*/ 31 h 356"/>
                <a:gd name="T76" fmla="*/ 123 w 354"/>
                <a:gd name="T77" fmla="*/ 50 h 356"/>
                <a:gd name="T78" fmla="*/ 100 w 354"/>
                <a:gd name="T79" fmla="*/ 43 h 356"/>
                <a:gd name="T80" fmla="*/ 90 w 354"/>
                <a:gd name="T81" fmla="*/ 12 h 356"/>
                <a:gd name="T82" fmla="*/ 126 w 354"/>
                <a:gd name="T83" fmla="*/ 96 h 356"/>
                <a:gd name="T84" fmla="*/ 90 w 354"/>
                <a:gd name="T85" fmla="*/ 256 h 356"/>
                <a:gd name="T86" fmla="*/ 126 w 354"/>
                <a:gd name="T87" fmla="*/ 162 h 356"/>
                <a:gd name="T88" fmla="*/ 90 w 354"/>
                <a:gd name="T89" fmla="*/ 348 h 356"/>
                <a:gd name="T90" fmla="*/ 79 w 354"/>
                <a:gd name="T91" fmla="*/ 39 h 356"/>
                <a:gd name="T92" fmla="*/ 71 w 354"/>
                <a:gd name="T93" fmla="*/ 20 h 356"/>
                <a:gd name="T94" fmla="*/ 90 w 354"/>
                <a:gd name="T95" fmla="*/ 162 h 356"/>
                <a:gd name="T96" fmla="*/ 90 w 354"/>
                <a:gd name="T97" fmla="*/ 68 h 356"/>
                <a:gd name="T98" fmla="*/ 81 w 354"/>
                <a:gd name="T99" fmla="*/ 264 h 356"/>
                <a:gd name="T100" fmla="*/ 84 w 354"/>
                <a:gd name="T101" fmla="*/ 353 h 356"/>
                <a:gd name="T102" fmla="*/ 37 w 354"/>
                <a:gd name="T103" fmla="*/ 59 h 356"/>
                <a:gd name="T104" fmla="*/ 71 w 354"/>
                <a:gd name="T105" fmla="*/ 20 h 356"/>
                <a:gd name="T106" fmla="*/ 54 w 354"/>
                <a:gd name="T107" fmla="*/ 227 h 356"/>
                <a:gd name="T108" fmla="*/ 50 w 354"/>
                <a:gd name="T109" fmla="*/ 257 h 356"/>
                <a:gd name="T110" fmla="*/ 16 w 354"/>
                <a:gd name="T111" fmla="*/ 299 h 356"/>
                <a:gd name="T112" fmla="*/ 71 w 354"/>
                <a:gd name="T113" fmla="*/ 68 h 356"/>
                <a:gd name="T114" fmla="*/ 49 w 354"/>
                <a:gd name="T115" fmla="*/ 345 h 356"/>
                <a:gd name="T116" fmla="*/ 20 w 354"/>
                <a:gd name="T117" fmla="*/ 150 h 356"/>
                <a:gd name="T118" fmla="*/ 16 w 354"/>
                <a:gd name="T119" fmla="*/ 154 h 356"/>
                <a:gd name="T120" fmla="*/ 0 w 354"/>
                <a:gd name="T121" fmla="*/ 95 h 356"/>
                <a:gd name="T122" fmla="*/ 16 w 354"/>
                <a:gd name="T123" fmla="*/ 96 h 356"/>
                <a:gd name="T124" fmla="*/ 16 w 354"/>
                <a:gd name="T125" fmla="*/ 21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4" h="356">
                  <a:moveTo>
                    <a:pt x="337" y="299"/>
                  </a:moveTo>
                  <a:lnTo>
                    <a:pt x="337" y="210"/>
                  </a:lnTo>
                  <a:lnTo>
                    <a:pt x="337" y="210"/>
                  </a:lnTo>
                  <a:lnTo>
                    <a:pt x="340" y="215"/>
                  </a:lnTo>
                  <a:lnTo>
                    <a:pt x="341" y="222"/>
                  </a:lnTo>
                  <a:lnTo>
                    <a:pt x="341" y="299"/>
                  </a:lnTo>
                  <a:lnTo>
                    <a:pt x="337" y="299"/>
                  </a:lnTo>
                  <a:lnTo>
                    <a:pt x="337" y="299"/>
                  </a:lnTo>
                  <a:close/>
                  <a:moveTo>
                    <a:pt x="337" y="154"/>
                  </a:moveTo>
                  <a:lnTo>
                    <a:pt x="337" y="96"/>
                  </a:lnTo>
                  <a:lnTo>
                    <a:pt x="337" y="96"/>
                  </a:lnTo>
                  <a:lnTo>
                    <a:pt x="339" y="95"/>
                  </a:lnTo>
                  <a:lnTo>
                    <a:pt x="348" y="91"/>
                  </a:lnTo>
                  <a:lnTo>
                    <a:pt x="348" y="91"/>
                  </a:lnTo>
                  <a:lnTo>
                    <a:pt x="350" y="91"/>
                  </a:lnTo>
                  <a:lnTo>
                    <a:pt x="352" y="91"/>
                  </a:lnTo>
                  <a:lnTo>
                    <a:pt x="354" y="93"/>
                  </a:lnTo>
                  <a:lnTo>
                    <a:pt x="354" y="95"/>
                  </a:lnTo>
                  <a:lnTo>
                    <a:pt x="354" y="142"/>
                  </a:lnTo>
                  <a:lnTo>
                    <a:pt x="354" y="142"/>
                  </a:lnTo>
                  <a:lnTo>
                    <a:pt x="352" y="147"/>
                  </a:lnTo>
                  <a:lnTo>
                    <a:pt x="350" y="149"/>
                  </a:lnTo>
                  <a:lnTo>
                    <a:pt x="348" y="150"/>
                  </a:lnTo>
                  <a:lnTo>
                    <a:pt x="339" y="154"/>
                  </a:lnTo>
                  <a:lnTo>
                    <a:pt x="339" y="154"/>
                  </a:lnTo>
                  <a:lnTo>
                    <a:pt x="337" y="154"/>
                  </a:lnTo>
                  <a:lnTo>
                    <a:pt x="337" y="154"/>
                  </a:lnTo>
                  <a:close/>
                  <a:moveTo>
                    <a:pt x="337" y="96"/>
                  </a:moveTo>
                  <a:lnTo>
                    <a:pt x="337" y="154"/>
                  </a:lnTo>
                  <a:lnTo>
                    <a:pt x="337" y="154"/>
                  </a:lnTo>
                  <a:lnTo>
                    <a:pt x="335" y="153"/>
                  </a:lnTo>
                  <a:lnTo>
                    <a:pt x="333" y="150"/>
                  </a:lnTo>
                  <a:lnTo>
                    <a:pt x="333" y="103"/>
                  </a:lnTo>
                  <a:lnTo>
                    <a:pt x="333" y="103"/>
                  </a:lnTo>
                  <a:lnTo>
                    <a:pt x="335" y="99"/>
                  </a:lnTo>
                  <a:lnTo>
                    <a:pt x="337" y="96"/>
                  </a:lnTo>
                  <a:lnTo>
                    <a:pt x="337" y="96"/>
                  </a:lnTo>
                  <a:close/>
                  <a:moveTo>
                    <a:pt x="337" y="210"/>
                  </a:moveTo>
                  <a:lnTo>
                    <a:pt x="337" y="210"/>
                  </a:lnTo>
                  <a:lnTo>
                    <a:pt x="333" y="206"/>
                  </a:lnTo>
                  <a:lnTo>
                    <a:pt x="329" y="202"/>
                  </a:lnTo>
                  <a:lnTo>
                    <a:pt x="324" y="199"/>
                  </a:lnTo>
                  <a:lnTo>
                    <a:pt x="317" y="199"/>
                  </a:lnTo>
                  <a:lnTo>
                    <a:pt x="317" y="68"/>
                  </a:lnTo>
                  <a:lnTo>
                    <a:pt x="283" y="68"/>
                  </a:lnTo>
                  <a:lnTo>
                    <a:pt x="283" y="221"/>
                  </a:lnTo>
                  <a:lnTo>
                    <a:pt x="283" y="221"/>
                  </a:lnTo>
                  <a:lnTo>
                    <a:pt x="289" y="221"/>
                  </a:lnTo>
                  <a:lnTo>
                    <a:pt x="293" y="222"/>
                  </a:lnTo>
                  <a:lnTo>
                    <a:pt x="297" y="225"/>
                  </a:lnTo>
                  <a:lnTo>
                    <a:pt x="299" y="227"/>
                  </a:lnTo>
                  <a:lnTo>
                    <a:pt x="302" y="230"/>
                  </a:lnTo>
                  <a:lnTo>
                    <a:pt x="305" y="234"/>
                  </a:lnTo>
                  <a:lnTo>
                    <a:pt x="306" y="239"/>
                  </a:lnTo>
                  <a:lnTo>
                    <a:pt x="306" y="244"/>
                  </a:lnTo>
                  <a:lnTo>
                    <a:pt x="306" y="244"/>
                  </a:lnTo>
                  <a:lnTo>
                    <a:pt x="306" y="248"/>
                  </a:lnTo>
                  <a:lnTo>
                    <a:pt x="305" y="253"/>
                  </a:lnTo>
                  <a:lnTo>
                    <a:pt x="302" y="257"/>
                  </a:lnTo>
                  <a:lnTo>
                    <a:pt x="299" y="260"/>
                  </a:lnTo>
                  <a:lnTo>
                    <a:pt x="297" y="262"/>
                  </a:lnTo>
                  <a:lnTo>
                    <a:pt x="293" y="265"/>
                  </a:lnTo>
                  <a:lnTo>
                    <a:pt x="289" y="267"/>
                  </a:lnTo>
                  <a:lnTo>
                    <a:pt x="283" y="267"/>
                  </a:lnTo>
                  <a:lnTo>
                    <a:pt x="283" y="299"/>
                  </a:lnTo>
                  <a:lnTo>
                    <a:pt x="337" y="299"/>
                  </a:lnTo>
                  <a:lnTo>
                    <a:pt x="337" y="210"/>
                  </a:lnTo>
                  <a:lnTo>
                    <a:pt x="337" y="210"/>
                  </a:lnTo>
                  <a:close/>
                  <a:moveTo>
                    <a:pt x="283" y="356"/>
                  </a:moveTo>
                  <a:lnTo>
                    <a:pt x="283" y="314"/>
                  </a:lnTo>
                  <a:lnTo>
                    <a:pt x="306" y="314"/>
                  </a:lnTo>
                  <a:lnTo>
                    <a:pt x="306" y="338"/>
                  </a:lnTo>
                  <a:lnTo>
                    <a:pt x="306" y="338"/>
                  </a:lnTo>
                  <a:lnTo>
                    <a:pt x="305" y="345"/>
                  </a:lnTo>
                  <a:lnTo>
                    <a:pt x="301" y="350"/>
                  </a:lnTo>
                  <a:lnTo>
                    <a:pt x="295" y="355"/>
                  </a:lnTo>
                  <a:lnTo>
                    <a:pt x="289" y="356"/>
                  </a:lnTo>
                  <a:lnTo>
                    <a:pt x="283" y="356"/>
                  </a:lnTo>
                  <a:lnTo>
                    <a:pt x="283" y="356"/>
                  </a:lnTo>
                  <a:close/>
                  <a:moveTo>
                    <a:pt x="283" y="59"/>
                  </a:moveTo>
                  <a:lnTo>
                    <a:pt x="283" y="20"/>
                  </a:lnTo>
                  <a:lnTo>
                    <a:pt x="283" y="20"/>
                  </a:lnTo>
                  <a:lnTo>
                    <a:pt x="298" y="30"/>
                  </a:lnTo>
                  <a:lnTo>
                    <a:pt x="309" y="38"/>
                  </a:lnTo>
                  <a:lnTo>
                    <a:pt x="313" y="43"/>
                  </a:lnTo>
                  <a:lnTo>
                    <a:pt x="316" y="49"/>
                  </a:lnTo>
                  <a:lnTo>
                    <a:pt x="317" y="54"/>
                  </a:lnTo>
                  <a:lnTo>
                    <a:pt x="317" y="59"/>
                  </a:lnTo>
                  <a:lnTo>
                    <a:pt x="283" y="59"/>
                  </a:lnTo>
                  <a:close/>
                  <a:moveTo>
                    <a:pt x="283" y="20"/>
                  </a:moveTo>
                  <a:lnTo>
                    <a:pt x="283" y="59"/>
                  </a:lnTo>
                  <a:lnTo>
                    <a:pt x="263" y="59"/>
                  </a:lnTo>
                  <a:lnTo>
                    <a:pt x="263" y="50"/>
                  </a:lnTo>
                  <a:lnTo>
                    <a:pt x="263" y="50"/>
                  </a:lnTo>
                  <a:lnTo>
                    <a:pt x="268" y="50"/>
                  </a:lnTo>
                  <a:lnTo>
                    <a:pt x="271" y="47"/>
                  </a:lnTo>
                  <a:lnTo>
                    <a:pt x="274" y="43"/>
                  </a:lnTo>
                  <a:lnTo>
                    <a:pt x="275" y="39"/>
                  </a:lnTo>
                  <a:lnTo>
                    <a:pt x="275" y="39"/>
                  </a:lnTo>
                  <a:lnTo>
                    <a:pt x="274" y="35"/>
                  </a:lnTo>
                  <a:lnTo>
                    <a:pt x="271" y="31"/>
                  </a:lnTo>
                  <a:lnTo>
                    <a:pt x="268" y="28"/>
                  </a:lnTo>
                  <a:lnTo>
                    <a:pt x="263" y="28"/>
                  </a:lnTo>
                  <a:lnTo>
                    <a:pt x="263" y="12"/>
                  </a:lnTo>
                  <a:lnTo>
                    <a:pt x="263" y="12"/>
                  </a:lnTo>
                  <a:lnTo>
                    <a:pt x="283" y="20"/>
                  </a:lnTo>
                  <a:lnTo>
                    <a:pt x="283" y="20"/>
                  </a:lnTo>
                  <a:close/>
                  <a:moveTo>
                    <a:pt x="283" y="68"/>
                  </a:moveTo>
                  <a:lnTo>
                    <a:pt x="283" y="221"/>
                  </a:lnTo>
                  <a:lnTo>
                    <a:pt x="283" y="221"/>
                  </a:lnTo>
                  <a:lnTo>
                    <a:pt x="278" y="221"/>
                  </a:lnTo>
                  <a:lnTo>
                    <a:pt x="272" y="223"/>
                  </a:lnTo>
                  <a:lnTo>
                    <a:pt x="267" y="227"/>
                  </a:lnTo>
                  <a:lnTo>
                    <a:pt x="263" y="231"/>
                  </a:lnTo>
                  <a:lnTo>
                    <a:pt x="263" y="162"/>
                  </a:lnTo>
                  <a:lnTo>
                    <a:pt x="272" y="162"/>
                  </a:lnTo>
                  <a:lnTo>
                    <a:pt x="272" y="96"/>
                  </a:lnTo>
                  <a:lnTo>
                    <a:pt x="263" y="96"/>
                  </a:lnTo>
                  <a:lnTo>
                    <a:pt x="263" y="68"/>
                  </a:lnTo>
                  <a:lnTo>
                    <a:pt x="283" y="68"/>
                  </a:lnTo>
                  <a:lnTo>
                    <a:pt x="283" y="68"/>
                  </a:lnTo>
                  <a:close/>
                  <a:moveTo>
                    <a:pt x="283" y="267"/>
                  </a:moveTo>
                  <a:lnTo>
                    <a:pt x="283" y="299"/>
                  </a:lnTo>
                  <a:lnTo>
                    <a:pt x="263" y="299"/>
                  </a:lnTo>
                  <a:lnTo>
                    <a:pt x="263" y="256"/>
                  </a:lnTo>
                  <a:lnTo>
                    <a:pt x="263" y="256"/>
                  </a:lnTo>
                  <a:lnTo>
                    <a:pt x="267" y="260"/>
                  </a:lnTo>
                  <a:lnTo>
                    <a:pt x="272" y="264"/>
                  </a:lnTo>
                  <a:lnTo>
                    <a:pt x="278" y="267"/>
                  </a:lnTo>
                  <a:lnTo>
                    <a:pt x="283" y="267"/>
                  </a:lnTo>
                  <a:lnTo>
                    <a:pt x="283" y="267"/>
                  </a:lnTo>
                  <a:close/>
                  <a:moveTo>
                    <a:pt x="283" y="314"/>
                  </a:moveTo>
                  <a:lnTo>
                    <a:pt x="283" y="356"/>
                  </a:lnTo>
                  <a:lnTo>
                    <a:pt x="278" y="356"/>
                  </a:lnTo>
                  <a:lnTo>
                    <a:pt x="278" y="356"/>
                  </a:lnTo>
                  <a:lnTo>
                    <a:pt x="274" y="356"/>
                  </a:lnTo>
                  <a:lnTo>
                    <a:pt x="270" y="353"/>
                  </a:lnTo>
                  <a:lnTo>
                    <a:pt x="267" y="352"/>
                  </a:lnTo>
                  <a:lnTo>
                    <a:pt x="263" y="348"/>
                  </a:lnTo>
                  <a:lnTo>
                    <a:pt x="263" y="314"/>
                  </a:lnTo>
                  <a:lnTo>
                    <a:pt x="283" y="314"/>
                  </a:lnTo>
                  <a:close/>
                  <a:moveTo>
                    <a:pt x="263" y="12"/>
                  </a:moveTo>
                  <a:lnTo>
                    <a:pt x="263" y="28"/>
                  </a:lnTo>
                  <a:lnTo>
                    <a:pt x="263" y="28"/>
                  </a:lnTo>
                  <a:lnTo>
                    <a:pt x="259" y="28"/>
                  </a:lnTo>
                  <a:lnTo>
                    <a:pt x="256" y="31"/>
                  </a:lnTo>
                  <a:lnTo>
                    <a:pt x="253" y="35"/>
                  </a:lnTo>
                  <a:lnTo>
                    <a:pt x="252" y="39"/>
                  </a:lnTo>
                  <a:lnTo>
                    <a:pt x="252" y="39"/>
                  </a:lnTo>
                  <a:lnTo>
                    <a:pt x="253" y="43"/>
                  </a:lnTo>
                  <a:lnTo>
                    <a:pt x="256" y="47"/>
                  </a:lnTo>
                  <a:lnTo>
                    <a:pt x="259" y="50"/>
                  </a:lnTo>
                  <a:lnTo>
                    <a:pt x="263" y="50"/>
                  </a:lnTo>
                  <a:lnTo>
                    <a:pt x="263" y="59"/>
                  </a:lnTo>
                  <a:lnTo>
                    <a:pt x="228" y="59"/>
                  </a:lnTo>
                  <a:lnTo>
                    <a:pt x="228" y="50"/>
                  </a:lnTo>
                  <a:lnTo>
                    <a:pt x="228" y="50"/>
                  </a:lnTo>
                  <a:lnTo>
                    <a:pt x="230" y="50"/>
                  </a:lnTo>
                  <a:lnTo>
                    <a:pt x="230" y="50"/>
                  </a:lnTo>
                  <a:lnTo>
                    <a:pt x="236" y="50"/>
                  </a:lnTo>
                  <a:lnTo>
                    <a:pt x="238" y="47"/>
                  </a:lnTo>
                  <a:lnTo>
                    <a:pt x="241" y="43"/>
                  </a:lnTo>
                  <a:lnTo>
                    <a:pt x="243" y="39"/>
                  </a:lnTo>
                  <a:lnTo>
                    <a:pt x="243" y="39"/>
                  </a:lnTo>
                  <a:lnTo>
                    <a:pt x="241" y="35"/>
                  </a:lnTo>
                  <a:lnTo>
                    <a:pt x="238" y="31"/>
                  </a:lnTo>
                  <a:lnTo>
                    <a:pt x="236" y="28"/>
                  </a:lnTo>
                  <a:lnTo>
                    <a:pt x="230" y="28"/>
                  </a:lnTo>
                  <a:lnTo>
                    <a:pt x="230" y="28"/>
                  </a:lnTo>
                  <a:lnTo>
                    <a:pt x="228" y="28"/>
                  </a:lnTo>
                  <a:lnTo>
                    <a:pt x="228" y="4"/>
                  </a:lnTo>
                  <a:lnTo>
                    <a:pt x="228" y="4"/>
                  </a:lnTo>
                  <a:lnTo>
                    <a:pt x="247" y="8"/>
                  </a:lnTo>
                  <a:lnTo>
                    <a:pt x="263" y="12"/>
                  </a:lnTo>
                  <a:lnTo>
                    <a:pt x="263" y="12"/>
                  </a:lnTo>
                  <a:close/>
                  <a:moveTo>
                    <a:pt x="263" y="68"/>
                  </a:moveTo>
                  <a:lnTo>
                    <a:pt x="263" y="96"/>
                  </a:lnTo>
                  <a:lnTo>
                    <a:pt x="228" y="96"/>
                  </a:lnTo>
                  <a:lnTo>
                    <a:pt x="228" y="68"/>
                  </a:lnTo>
                  <a:lnTo>
                    <a:pt x="263" y="68"/>
                  </a:lnTo>
                  <a:lnTo>
                    <a:pt x="263" y="68"/>
                  </a:lnTo>
                  <a:close/>
                  <a:moveTo>
                    <a:pt x="263" y="162"/>
                  </a:moveTo>
                  <a:lnTo>
                    <a:pt x="263" y="231"/>
                  </a:lnTo>
                  <a:lnTo>
                    <a:pt x="263" y="231"/>
                  </a:lnTo>
                  <a:lnTo>
                    <a:pt x="262" y="237"/>
                  </a:lnTo>
                  <a:lnTo>
                    <a:pt x="260" y="244"/>
                  </a:lnTo>
                  <a:lnTo>
                    <a:pt x="260" y="244"/>
                  </a:lnTo>
                  <a:lnTo>
                    <a:pt x="262" y="250"/>
                  </a:lnTo>
                  <a:lnTo>
                    <a:pt x="263" y="256"/>
                  </a:lnTo>
                  <a:lnTo>
                    <a:pt x="263" y="299"/>
                  </a:lnTo>
                  <a:lnTo>
                    <a:pt x="228" y="299"/>
                  </a:lnTo>
                  <a:lnTo>
                    <a:pt x="228" y="269"/>
                  </a:lnTo>
                  <a:lnTo>
                    <a:pt x="229" y="269"/>
                  </a:lnTo>
                  <a:lnTo>
                    <a:pt x="229" y="253"/>
                  </a:lnTo>
                  <a:lnTo>
                    <a:pt x="228" y="253"/>
                  </a:lnTo>
                  <a:lnTo>
                    <a:pt x="228" y="242"/>
                  </a:lnTo>
                  <a:lnTo>
                    <a:pt x="229" y="242"/>
                  </a:lnTo>
                  <a:lnTo>
                    <a:pt x="229" y="227"/>
                  </a:lnTo>
                  <a:lnTo>
                    <a:pt x="228" y="227"/>
                  </a:lnTo>
                  <a:lnTo>
                    <a:pt x="228" y="216"/>
                  </a:lnTo>
                  <a:lnTo>
                    <a:pt x="229" y="216"/>
                  </a:lnTo>
                  <a:lnTo>
                    <a:pt x="229" y="200"/>
                  </a:lnTo>
                  <a:lnTo>
                    <a:pt x="228" y="200"/>
                  </a:lnTo>
                  <a:lnTo>
                    <a:pt x="228" y="162"/>
                  </a:lnTo>
                  <a:lnTo>
                    <a:pt x="263" y="162"/>
                  </a:lnTo>
                  <a:lnTo>
                    <a:pt x="263" y="162"/>
                  </a:lnTo>
                  <a:close/>
                  <a:moveTo>
                    <a:pt x="263" y="314"/>
                  </a:moveTo>
                  <a:lnTo>
                    <a:pt x="263" y="348"/>
                  </a:lnTo>
                  <a:lnTo>
                    <a:pt x="263" y="348"/>
                  </a:lnTo>
                  <a:lnTo>
                    <a:pt x="262" y="344"/>
                  </a:lnTo>
                  <a:lnTo>
                    <a:pt x="260" y="338"/>
                  </a:lnTo>
                  <a:lnTo>
                    <a:pt x="260" y="314"/>
                  </a:lnTo>
                  <a:lnTo>
                    <a:pt x="263" y="314"/>
                  </a:lnTo>
                  <a:close/>
                  <a:moveTo>
                    <a:pt x="228" y="4"/>
                  </a:moveTo>
                  <a:lnTo>
                    <a:pt x="228" y="28"/>
                  </a:lnTo>
                  <a:lnTo>
                    <a:pt x="228" y="28"/>
                  </a:lnTo>
                  <a:lnTo>
                    <a:pt x="225" y="30"/>
                  </a:lnTo>
                  <a:lnTo>
                    <a:pt x="222" y="32"/>
                  </a:lnTo>
                  <a:lnTo>
                    <a:pt x="221" y="35"/>
                  </a:lnTo>
                  <a:lnTo>
                    <a:pt x="220" y="39"/>
                  </a:lnTo>
                  <a:lnTo>
                    <a:pt x="220" y="39"/>
                  </a:lnTo>
                  <a:lnTo>
                    <a:pt x="221" y="43"/>
                  </a:lnTo>
                  <a:lnTo>
                    <a:pt x="222" y="46"/>
                  </a:lnTo>
                  <a:lnTo>
                    <a:pt x="225" y="49"/>
                  </a:lnTo>
                  <a:lnTo>
                    <a:pt x="228" y="50"/>
                  </a:lnTo>
                  <a:lnTo>
                    <a:pt x="228" y="59"/>
                  </a:lnTo>
                  <a:lnTo>
                    <a:pt x="179" y="59"/>
                  </a:lnTo>
                  <a:lnTo>
                    <a:pt x="179" y="0"/>
                  </a:lnTo>
                  <a:lnTo>
                    <a:pt x="179" y="0"/>
                  </a:lnTo>
                  <a:lnTo>
                    <a:pt x="203" y="1"/>
                  </a:lnTo>
                  <a:lnTo>
                    <a:pt x="228" y="4"/>
                  </a:lnTo>
                  <a:lnTo>
                    <a:pt x="228" y="4"/>
                  </a:lnTo>
                  <a:close/>
                  <a:moveTo>
                    <a:pt x="228" y="68"/>
                  </a:moveTo>
                  <a:lnTo>
                    <a:pt x="228" y="96"/>
                  </a:lnTo>
                  <a:lnTo>
                    <a:pt x="183" y="96"/>
                  </a:lnTo>
                  <a:lnTo>
                    <a:pt x="183" y="162"/>
                  </a:lnTo>
                  <a:lnTo>
                    <a:pt x="228" y="162"/>
                  </a:lnTo>
                  <a:lnTo>
                    <a:pt x="228" y="200"/>
                  </a:lnTo>
                  <a:lnTo>
                    <a:pt x="179" y="200"/>
                  </a:lnTo>
                  <a:lnTo>
                    <a:pt x="179" y="68"/>
                  </a:lnTo>
                  <a:lnTo>
                    <a:pt x="228" y="68"/>
                  </a:lnTo>
                  <a:lnTo>
                    <a:pt x="228" y="68"/>
                  </a:lnTo>
                  <a:close/>
                  <a:moveTo>
                    <a:pt x="228" y="216"/>
                  </a:moveTo>
                  <a:lnTo>
                    <a:pt x="228" y="227"/>
                  </a:lnTo>
                  <a:lnTo>
                    <a:pt x="179" y="227"/>
                  </a:lnTo>
                  <a:lnTo>
                    <a:pt x="179" y="216"/>
                  </a:lnTo>
                  <a:lnTo>
                    <a:pt x="228" y="216"/>
                  </a:lnTo>
                  <a:lnTo>
                    <a:pt x="228" y="216"/>
                  </a:lnTo>
                  <a:close/>
                  <a:moveTo>
                    <a:pt x="228" y="242"/>
                  </a:moveTo>
                  <a:lnTo>
                    <a:pt x="228" y="253"/>
                  </a:lnTo>
                  <a:lnTo>
                    <a:pt x="179" y="253"/>
                  </a:lnTo>
                  <a:lnTo>
                    <a:pt x="179" y="242"/>
                  </a:lnTo>
                  <a:lnTo>
                    <a:pt x="228" y="242"/>
                  </a:lnTo>
                  <a:lnTo>
                    <a:pt x="228" y="242"/>
                  </a:lnTo>
                  <a:close/>
                  <a:moveTo>
                    <a:pt x="228" y="269"/>
                  </a:moveTo>
                  <a:lnTo>
                    <a:pt x="228" y="299"/>
                  </a:lnTo>
                  <a:lnTo>
                    <a:pt x="179" y="299"/>
                  </a:lnTo>
                  <a:lnTo>
                    <a:pt x="179" y="269"/>
                  </a:lnTo>
                  <a:lnTo>
                    <a:pt x="228" y="269"/>
                  </a:lnTo>
                  <a:close/>
                  <a:moveTo>
                    <a:pt x="126" y="50"/>
                  </a:moveTo>
                  <a:lnTo>
                    <a:pt x="126" y="50"/>
                  </a:lnTo>
                  <a:lnTo>
                    <a:pt x="129" y="49"/>
                  </a:lnTo>
                  <a:lnTo>
                    <a:pt x="132" y="46"/>
                  </a:lnTo>
                  <a:lnTo>
                    <a:pt x="133" y="43"/>
                  </a:lnTo>
                  <a:lnTo>
                    <a:pt x="134" y="39"/>
                  </a:lnTo>
                  <a:lnTo>
                    <a:pt x="134" y="39"/>
                  </a:lnTo>
                  <a:lnTo>
                    <a:pt x="133" y="35"/>
                  </a:lnTo>
                  <a:lnTo>
                    <a:pt x="132" y="32"/>
                  </a:lnTo>
                  <a:lnTo>
                    <a:pt x="129" y="30"/>
                  </a:lnTo>
                  <a:lnTo>
                    <a:pt x="126" y="28"/>
                  </a:lnTo>
                  <a:lnTo>
                    <a:pt x="126" y="4"/>
                  </a:lnTo>
                  <a:lnTo>
                    <a:pt x="126" y="4"/>
                  </a:lnTo>
                  <a:lnTo>
                    <a:pt x="150" y="1"/>
                  </a:lnTo>
                  <a:lnTo>
                    <a:pt x="176" y="0"/>
                  </a:lnTo>
                  <a:lnTo>
                    <a:pt x="179" y="0"/>
                  </a:lnTo>
                  <a:lnTo>
                    <a:pt x="179" y="59"/>
                  </a:lnTo>
                  <a:lnTo>
                    <a:pt x="126" y="59"/>
                  </a:lnTo>
                  <a:lnTo>
                    <a:pt x="126" y="50"/>
                  </a:lnTo>
                  <a:lnTo>
                    <a:pt x="126" y="50"/>
                  </a:lnTo>
                  <a:close/>
                  <a:moveTo>
                    <a:pt x="179" y="68"/>
                  </a:moveTo>
                  <a:lnTo>
                    <a:pt x="179" y="200"/>
                  </a:lnTo>
                  <a:lnTo>
                    <a:pt x="127" y="200"/>
                  </a:lnTo>
                  <a:lnTo>
                    <a:pt x="127" y="216"/>
                  </a:lnTo>
                  <a:lnTo>
                    <a:pt x="179" y="216"/>
                  </a:lnTo>
                  <a:lnTo>
                    <a:pt x="179" y="227"/>
                  </a:lnTo>
                  <a:lnTo>
                    <a:pt x="127" y="227"/>
                  </a:lnTo>
                  <a:lnTo>
                    <a:pt x="127" y="242"/>
                  </a:lnTo>
                  <a:lnTo>
                    <a:pt x="179" y="242"/>
                  </a:lnTo>
                  <a:lnTo>
                    <a:pt x="179" y="253"/>
                  </a:lnTo>
                  <a:lnTo>
                    <a:pt x="127" y="253"/>
                  </a:lnTo>
                  <a:lnTo>
                    <a:pt x="127" y="269"/>
                  </a:lnTo>
                  <a:lnTo>
                    <a:pt x="179" y="269"/>
                  </a:lnTo>
                  <a:lnTo>
                    <a:pt x="179" y="299"/>
                  </a:lnTo>
                  <a:lnTo>
                    <a:pt x="126" y="299"/>
                  </a:lnTo>
                  <a:lnTo>
                    <a:pt x="126" y="162"/>
                  </a:lnTo>
                  <a:lnTo>
                    <a:pt x="171" y="162"/>
                  </a:lnTo>
                  <a:lnTo>
                    <a:pt x="171" y="96"/>
                  </a:lnTo>
                  <a:lnTo>
                    <a:pt x="126" y="96"/>
                  </a:lnTo>
                  <a:lnTo>
                    <a:pt x="126" y="68"/>
                  </a:lnTo>
                  <a:lnTo>
                    <a:pt x="179" y="68"/>
                  </a:lnTo>
                  <a:close/>
                  <a:moveTo>
                    <a:pt x="123" y="28"/>
                  </a:moveTo>
                  <a:lnTo>
                    <a:pt x="123" y="28"/>
                  </a:lnTo>
                  <a:lnTo>
                    <a:pt x="118" y="28"/>
                  </a:lnTo>
                  <a:lnTo>
                    <a:pt x="115" y="31"/>
                  </a:lnTo>
                  <a:lnTo>
                    <a:pt x="113" y="35"/>
                  </a:lnTo>
                  <a:lnTo>
                    <a:pt x="111" y="39"/>
                  </a:lnTo>
                  <a:lnTo>
                    <a:pt x="111" y="39"/>
                  </a:lnTo>
                  <a:lnTo>
                    <a:pt x="113" y="43"/>
                  </a:lnTo>
                  <a:lnTo>
                    <a:pt x="115" y="47"/>
                  </a:lnTo>
                  <a:lnTo>
                    <a:pt x="118" y="50"/>
                  </a:lnTo>
                  <a:lnTo>
                    <a:pt x="123" y="50"/>
                  </a:lnTo>
                  <a:lnTo>
                    <a:pt x="123" y="50"/>
                  </a:lnTo>
                  <a:lnTo>
                    <a:pt x="126" y="50"/>
                  </a:lnTo>
                  <a:lnTo>
                    <a:pt x="126" y="59"/>
                  </a:lnTo>
                  <a:lnTo>
                    <a:pt x="90" y="59"/>
                  </a:lnTo>
                  <a:lnTo>
                    <a:pt x="90" y="50"/>
                  </a:lnTo>
                  <a:lnTo>
                    <a:pt x="90" y="50"/>
                  </a:lnTo>
                  <a:lnTo>
                    <a:pt x="95" y="50"/>
                  </a:lnTo>
                  <a:lnTo>
                    <a:pt x="98" y="47"/>
                  </a:lnTo>
                  <a:lnTo>
                    <a:pt x="100" y="43"/>
                  </a:lnTo>
                  <a:lnTo>
                    <a:pt x="102" y="39"/>
                  </a:lnTo>
                  <a:lnTo>
                    <a:pt x="102" y="39"/>
                  </a:lnTo>
                  <a:lnTo>
                    <a:pt x="100" y="35"/>
                  </a:lnTo>
                  <a:lnTo>
                    <a:pt x="98" y="31"/>
                  </a:lnTo>
                  <a:lnTo>
                    <a:pt x="95" y="28"/>
                  </a:lnTo>
                  <a:lnTo>
                    <a:pt x="90" y="28"/>
                  </a:lnTo>
                  <a:lnTo>
                    <a:pt x="90" y="12"/>
                  </a:lnTo>
                  <a:lnTo>
                    <a:pt x="90" y="12"/>
                  </a:lnTo>
                  <a:lnTo>
                    <a:pt x="107" y="8"/>
                  </a:lnTo>
                  <a:lnTo>
                    <a:pt x="126" y="4"/>
                  </a:lnTo>
                  <a:lnTo>
                    <a:pt x="126" y="28"/>
                  </a:lnTo>
                  <a:lnTo>
                    <a:pt x="126" y="28"/>
                  </a:lnTo>
                  <a:lnTo>
                    <a:pt x="123" y="28"/>
                  </a:lnTo>
                  <a:lnTo>
                    <a:pt x="123" y="28"/>
                  </a:lnTo>
                  <a:close/>
                  <a:moveTo>
                    <a:pt x="126" y="68"/>
                  </a:moveTo>
                  <a:lnTo>
                    <a:pt x="126" y="96"/>
                  </a:lnTo>
                  <a:lnTo>
                    <a:pt x="90" y="96"/>
                  </a:lnTo>
                  <a:lnTo>
                    <a:pt x="90" y="68"/>
                  </a:lnTo>
                  <a:lnTo>
                    <a:pt x="126" y="68"/>
                  </a:lnTo>
                  <a:lnTo>
                    <a:pt x="126" y="68"/>
                  </a:lnTo>
                  <a:close/>
                  <a:moveTo>
                    <a:pt x="126" y="162"/>
                  </a:moveTo>
                  <a:lnTo>
                    <a:pt x="126" y="299"/>
                  </a:lnTo>
                  <a:lnTo>
                    <a:pt x="90" y="299"/>
                  </a:lnTo>
                  <a:lnTo>
                    <a:pt x="90" y="256"/>
                  </a:lnTo>
                  <a:lnTo>
                    <a:pt x="90" y="256"/>
                  </a:lnTo>
                  <a:lnTo>
                    <a:pt x="92" y="250"/>
                  </a:lnTo>
                  <a:lnTo>
                    <a:pt x="94" y="244"/>
                  </a:lnTo>
                  <a:lnTo>
                    <a:pt x="94" y="244"/>
                  </a:lnTo>
                  <a:lnTo>
                    <a:pt x="92" y="237"/>
                  </a:lnTo>
                  <a:lnTo>
                    <a:pt x="90" y="231"/>
                  </a:lnTo>
                  <a:lnTo>
                    <a:pt x="90" y="162"/>
                  </a:lnTo>
                  <a:lnTo>
                    <a:pt x="126" y="162"/>
                  </a:lnTo>
                  <a:lnTo>
                    <a:pt x="126" y="162"/>
                  </a:lnTo>
                  <a:close/>
                  <a:moveTo>
                    <a:pt x="90" y="348"/>
                  </a:moveTo>
                  <a:lnTo>
                    <a:pt x="90" y="314"/>
                  </a:lnTo>
                  <a:lnTo>
                    <a:pt x="94" y="314"/>
                  </a:lnTo>
                  <a:lnTo>
                    <a:pt x="94" y="338"/>
                  </a:lnTo>
                  <a:lnTo>
                    <a:pt x="94" y="338"/>
                  </a:lnTo>
                  <a:lnTo>
                    <a:pt x="92" y="344"/>
                  </a:lnTo>
                  <a:lnTo>
                    <a:pt x="90" y="348"/>
                  </a:lnTo>
                  <a:lnTo>
                    <a:pt x="90" y="348"/>
                  </a:lnTo>
                  <a:close/>
                  <a:moveTo>
                    <a:pt x="90" y="12"/>
                  </a:moveTo>
                  <a:lnTo>
                    <a:pt x="90" y="28"/>
                  </a:lnTo>
                  <a:lnTo>
                    <a:pt x="90" y="28"/>
                  </a:lnTo>
                  <a:lnTo>
                    <a:pt x="85" y="28"/>
                  </a:lnTo>
                  <a:lnTo>
                    <a:pt x="83" y="31"/>
                  </a:lnTo>
                  <a:lnTo>
                    <a:pt x="80" y="35"/>
                  </a:lnTo>
                  <a:lnTo>
                    <a:pt x="79" y="39"/>
                  </a:lnTo>
                  <a:lnTo>
                    <a:pt x="79" y="39"/>
                  </a:lnTo>
                  <a:lnTo>
                    <a:pt x="80" y="43"/>
                  </a:lnTo>
                  <a:lnTo>
                    <a:pt x="83" y="47"/>
                  </a:lnTo>
                  <a:lnTo>
                    <a:pt x="85" y="50"/>
                  </a:lnTo>
                  <a:lnTo>
                    <a:pt x="90" y="50"/>
                  </a:lnTo>
                  <a:lnTo>
                    <a:pt x="90" y="59"/>
                  </a:lnTo>
                  <a:lnTo>
                    <a:pt x="71" y="59"/>
                  </a:lnTo>
                  <a:lnTo>
                    <a:pt x="71" y="20"/>
                  </a:lnTo>
                  <a:lnTo>
                    <a:pt x="71" y="20"/>
                  </a:lnTo>
                  <a:lnTo>
                    <a:pt x="90" y="12"/>
                  </a:lnTo>
                  <a:lnTo>
                    <a:pt x="90" y="12"/>
                  </a:lnTo>
                  <a:close/>
                  <a:moveTo>
                    <a:pt x="90" y="68"/>
                  </a:moveTo>
                  <a:lnTo>
                    <a:pt x="90" y="96"/>
                  </a:lnTo>
                  <a:lnTo>
                    <a:pt x="81" y="96"/>
                  </a:lnTo>
                  <a:lnTo>
                    <a:pt x="81" y="162"/>
                  </a:lnTo>
                  <a:lnTo>
                    <a:pt x="90" y="162"/>
                  </a:lnTo>
                  <a:lnTo>
                    <a:pt x="90" y="231"/>
                  </a:lnTo>
                  <a:lnTo>
                    <a:pt x="90" y="231"/>
                  </a:lnTo>
                  <a:lnTo>
                    <a:pt x="87" y="227"/>
                  </a:lnTo>
                  <a:lnTo>
                    <a:pt x="81" y="223"/>
                  </a:lnTo>
                  <a:lnTo>
                    <a:pt x="76" y="221"/>
                  </a:lnTo>
                  <a:lnTo>
                    <a:pt x="71" y="221"/>
                  </a:lnTo>
                  <a:lnTo>
                    <a:pt x="71" y="68"/>
                  </a:lnTo>
                  <a:lnTo>
                    <a:pt x="90" y="68"/>
                  </a:lnTo>
                  <a:lnTo>
                    <a:pt x="90" y="68"/>
                  </a:lnTo>
                  <a:close/>
                  <a:moveTo>
                    <a:pt x="90" y="256"/>
                  </a:moveTo>
                  <a:lnTo>
                    <a:pt x="90" y="299"/>
                  </a:lnTo>
                  <a:lnTo>
                    <a:pt x="71" y="299"/>
                  </a:lnTo>
                  <a:lnTo>
                    <a:pt x="71" y="267"/>
                  </a:lnTo>
                  <a:lnTo>
                    <a:pt x="71" y="267"/>
                  </a:lnTo>
                  <a:lnTo>
                    <a:pt x="76" y="267"/>
                  </a:lnTo>
                  <a:lnTo>
                    <a:pt x="81" y="264"/>
                  </a:lnTo>
                  <a:lnTo>
                    <a:pt x="87" y="260"/>
                  </a:lnTo>
                  <a:lnTo>
                    <a:pt x="90" y="256"/>
                  </a:lnTo>
                  <a:lnTo>
                    <a:pt x="90" y="256"/>
                  </a:lnTo>
                  <a:close/>
                  <a:moveTo>
                    <a:pt x="90" y="314"/>
                  </a:moveTo>
                  <a:lnTo>
                    <a:pt x="90" y="348"/>
                  </a:lnTo>
                  <a:lnTo>
                    <a:pt x="90" y="348"/>
                  </a:lnTo>
                  <a:lnTo>
                    <a:pt x="87" y="352"/>
                  </a:lnTo>
                  <a:lnTo>
                    <a:pt x="84" y="353"/>
                  </a:lnTo>
                  <a:lnTo>
                    <a:pt x="80" y="356"/>
                  </a:lnTo>
                  <a:lnTo>
                    <a:pt x="75" y="356"/>
                  </a:lnTo>
                  <a:lnTo>
                    <a:pt x="71" y="356"/>
                  </a:lnTo>
                  <a:lnTo>
                    <a:pt x="71" y="314"/>
                  </a:lnTo>
                  <a:lnTo>
                    <a:pt x="90" y="314"/>
                  </a:lnTo>
                  <a:close/>
                  <a:moveTo>
                    <a:pt x="71" y="20"/>
                  </a:moveTo>
                  <a:lnTo>
                    <a:pt x="71" y="59"/>
                  </a:lnTo>
                  <a:lnTo>
                    <a:pt x="37" y="59"/>
                  </a:lnTo>
                  <a:lnTo>
                    <a:pt x="37" y="59"/>
                  </a:lnTo>
                  <a:lnTo>
                    <a:pt x="37" y="54"/>
                  </a:lnTo>
                  <a:lnTo>
                    <a:pt x="38" y="49"/>
                  </a:lnTo>
                  <a:lnTo>
                    <a:pt x="41" y="43"/>
                  </a:lnTo>
                  <a:lnTo>
                    <a:pt x="45" y="38"/>
                  </a:lnTo>
                  <a:lnTo>
                    <a:pt x="56" y="30"/>
                  </a:lnTo>
                  <a:lnTo>
                    <a:pt x="71" y="20"/>
                  </a:lnTo>
                  <a:lnTo>
                    <a:pt x="71" y="20"/>
                  </a:lnTo>
                  <a:close/>
                  <a:moveTo>
                    <a:pt x="71" y="68"/>
                  </a:moveTo>
                  <a:lnTo>
                    <a:pt x="71" y="221"/>
                  </a:lnTo>
                  <a:lnTo>
                    <a:pt x="71" y="221"/>
                  </a:lnTo>
                  <a:lnTo>
                    <a:pt x="71" y="221"/>
                  </a:lnTo>
                  <a:lnTo>
                    <a:pt x="65" y="221"/>
                  </a:lnTo>
                  <a:lnTo>
                    <a:pt x="61" y="222"/>
                  </a:lnTo>
                  <a:lnTo>
                    <a:pt x="57" y="225"/>
                  </a:lnTo>
                  <a:lnTo>
                    <a:pt x="54" y="227"/>
                  </a:lnTo>
                  <a:lnTo>
                    <a:pt x="50" y="230"/>
                  </a:lnTo>
                  <a:lnTo>
                    <a:pt x="49" y="234"/>
                  </a:lnTo>
                  <a:lnTo>
                    <a:pt x="48" y="239"/>
                  </a:lnTo>
                  <a:lnTo>
                    <a:pt x="48" y="244"/>
                  </a:lnTo>
                  <a:lnTo>
                    <a:pt x="48" y="244"/>
                  </a:lnTo>
                  <a:lnTo>
                    <a:pt x="48" y="248"/>
                  </a:lnTo>
                  <a:lnTo>
                    <a:pt x="49" y="253"/>
                  </a:lnTo>
                  <a:lnTo>
                    <a:pt x="50" y="257"/>
                  </a:lnTo>
                  <a:lnTo>
                    <a:pt x="54" y="260"/>
                  </a:lnTo>
                  <a:lnTo>
                    <a:pt x="57" y="262"/>
                  </a:lnTo>
                  <a:lnTo>
                    <a:pt x="61" y="265"/>
                  </a:lnTo>
                  <a:lnTo>
                    <a:pt x="65" y="267"/>
                  </a:lnTo>
                  <a:lnTo>
                    <a:pt x="71" y="267"/>
                  </a:lnTo>
                  <a:lnTo>
                    <a:pt x="71" y="267"/>
                  </a:lnTo>
                  <a:lnTo>
                    <a:pt x="71" y="299"/>
                  </a:lnTo>
                  <a:lnTo>
                    <a:pt x="16" y="299"/>
                  </a:lnTo>
                  <a:lnTo>
                    <a:pt x="16" y="210"/>
                  </a:lnTo>
                  <a:lnTo>
                    <a:pt x="16" y="210"/>
                  </a:lnTo>
                  <a:lnTo>
                    <a:pt x="20" y="206"/>
                  </a:lnTo>
                  <a:lnTo>
                    <a:pt x="25" y="202"/>
                  </a:lnTo>
                  <a:lnTo>
                    <a:pt x="30" y="199"/>
                  </a:lnTo>
                  <a:lnTo>
                    <a:pt x="37" y="199"/>
                  </a:lnTo>
                  <a:lnTo>
                    <a:pt x="37" y="68"/>
                  </a:lnTo>
                  <a:lnTo>
                    <a:pt x="71" y="68"/>
                  </a:lnTo>
                  <a:lnTo>
                    <a:pt x="71" y="68"/>
                  </a:lnTo>
                  <a:close/>
                  <a:moveTo>
                    <a:pt x="71" y="314"/>
                  </a:moveTo>
                  <a:lnTo>
                    <a:pt x="71" y="356"/>
                  </a:lnTo>
                  <a:lnTo>
                    <a:pt x="65" y="356"/>
                  </a:lnTo>
                  <a:lnTo>
                    <a:pt x="65" y="356"/>
                  </a:lnTo>
                  <a:lnTo>
                    <a:pt x="58" y="355"/>
                  </a:lnTo>
                  <a:lnTo>
                    <a:pt x="53" y="350"/>
                  </a:lnTo>
                  <a:lnTo>
                    <a:pt x="49" y="345"/>
                  </a:lnTo>
                  <a:lnTo>
                    <a:pt x="48" y="338"/>
                  </a:lnTo>
                  <a:lnTo>
                    <a:pt x="48" y="314"/>
                  </a:lnTo>
                  <a:lnTo>
                    <a:pt x="71" y="314"/>
                  </a:lnTo>
                  <a:lnTo>
                    <a:pt x="71" y="314"/>
                  </a:lnTo>
                  <a:close/>
                  <a:moveTo>
                    <a:pt x="16" y="154"/>
                  </a:moveTo>
                  <a:lnTo>
                    <a:pt x="16" y="154"/>
                  </a:lnTo>
                  <a:lnTo>
                    <a:pt x="19" y="153"/>
                  </a:lnTo>
                  <a:lnTo>
                    <a:pt x="20" y="150"/>
                  </a:lnTo>
                  <a:lnTo>
                    <a:pt x="20" y="103"/>
                  </a:lnTo>
                  <a:lnTo>
                    <a:pt x="20" y="103"/>
                  </a:lnTo>
                  <a:lnTo>
                    <a:pt x="19" y="99"/>
                  </a:lnTo>
                  <a:lnTo>
                    <a:pt x="16" y="96"/>
                  </a:lnTo>
                  <a:lnTo>
                    <a:pt x="16" y="154"/>
                  </a:lnTo>
                  <a:close/>
                  <a:moveTo>
                    <a:pt x="16" y="96"/>
                  </a:moveTo>
                  <a:lnTo>
                    <a:pt x="16" y="154"/>
                  </a:lnTo>
                  <a:lnTo>
                    <a:pt x="16" y="154"/>
                  </a:lnTo>
                  <a:lnTo>
                    <a:pt x="15" y="154"/>
                  </a:lnTo>
                  <a:lnTo>
                    <a:pt x="6" y="150"/>
                  </a:lnTo>
                  <a:lnTo>
                    <a:pt x="6" y="150"/>
                  </a:lnTo>
                  <a:lnTo>
                    <a:pt x="4" y="149"/>
                  </a:lnTo>
                  <a:lnTo>
                    <a:pt x="2" y="147"/>
                  </a:lnTo>
                  <a:lnTo>
                    <a:pt x="0" y="142"/>
                  </a:lnTo>
                  <a:lnTo>
                    <a:pt x="0" y="95"/>
                  </a:lnTo>
                  <a:lnTo>
                    <a:pt x="0" y="95"/>
                  </a:lnTo>
                  <a:lnTo>
                    <a:pt x="0" y="93"/>
                  </a:lnTo>
                  <a:lnTo>
                    <a:pt x="2" y="91"/>
                  </a:lnTo>
                  <a:lnTo>
                    <a:pt x="4" y="91"/>
                  </a:lnTo>
                  <a:lnTo>
                    <a:pt x="6" y="91"/>
                  </a:lnTo>
                  <a:lnTo>
                    <a:pt x="15" y="95"/>
                  </a:lnTo>
                  <a:lnTo>
                    <a:pt x="15" y="95"/>
                  </a:lnTo>
                  <a:lnTo>
                    <a:pt x="16" y="96"/>
                  </a:lnTo>
                  <a:lnTo>
                    <a:pt x="16" y="96"/>
                  </a:lnTo>
                  <a:close/>
                  <a:moveTo>
                    <a:pt x="16" y="210"/>
                  </a:moveTo>
                  <a:lnTo>
                    <a:pt x="16" y="299"/>
                  </a:lnTo>
                  <a:lnTo>
                    <a:pt x="12" y="299"/>
                  </a:lnTo>
                  <a:lnTo>
                    <a:pt x="12" y="222"/>
                  </a:lnTo>
                  <a:lnTo>
                    <a:pt x="12" y="222"/>
                  </a:lnTo>
                  <a:lnTo>
                    <a:pt x="14" y="215"/>
                  </a:lnTo>
                  <a:lnTo>
                    <a:pt x="16" y="210"/>
                  </a:lnTo>
                  <a:lnTo>
                    <a:pt x="16" y="210"/>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172"/>
            <p:cNvSpPr>
              <a:spLocks noEditPoints="1"/>
            </p:cNvSpPr>
            <p:nvPr/>
          </p:nvSpPr>
          <p:spPr bwMode="auto">
            <a:xfrm>
              <a:off x="6216650" y="3057600"/>
              <a:ext cx="633413" cy="482600"/>
            </a:xfrm>
            <a:custGeom>
              <a:avLst/>
              <a:gdLst>
                <a:gd name="T0" fmla="*/ 396 w 399"/>
                <a:gd name="T1" fmla="*/ 285 h 304"/>
                <a:gd name="T2" fmla="*/ 390 w 399"/>
                <a:gd name="T3" fmla="*/ 10 h 304"/>
                <a:gd name="T4" fmla="*/ 349 w 399"/>
                <a:gd name="T5" fmla="*/ 22 h 304"/>
                <a:gd name="T6" fmla="*/ 376 w 399"/>
                <a:gd name="T7" fmla="*/ 48 h 304"/>
                <a:gd name="T8" fmla="*/ 360 w 399"/>
                <a:gd name="T9" fmla="*/ 281 h 304"/>
                <a:gd name="T10" fmla="*/ 304 w 399"/>
                <a:gd name="T11" fmla="*/ 256 h 304"/>
                <a:gd name="T12" fmla="*/ 345 w 399"/>
                <a:gd name="T13" fmla="*/ 42 h 304"/>
                <a:gd name="T14" fmla="*/ 357 w 399"/>
                <a:gd name="T15" fmla="*/ 251 h 304"/>
                <a:gd name="T16" fmla="*/ 254 w 399"/>
                <a:gd name="T17" fmla="*/ 22 h 304"/>
                <a:gd name="T18" fmla="*/ 254 w 399"/>
                <a:gd name="T19" fmla="*/ 304 h 304"/>
                <a:gd name="T20" fmla="*/ 254 w 399"/>
                <a:gd name="T21" fmla="*/ 264 h 304"/>
                <a:gd name="T22" fmla="*/ 277 w 399"/>
                <a:gd name="T23" fmla="*/ 167 h 304"/>
                <a:gd name="T24" fmla="*/ 274 w 399"/>
                <a:gd name="T25" fmla="*/ 133 h 304"/>
                <a:gd name="T26" fmla="*/ 273 w 399"/>
                <a:gd name="T27" fmla="*/ 109 h 304"/>
                <a:gd name="T28" fmla="*/ 254 w 399"/>
                <a:gd name="T29" fmla="*/ 41 h 304"/>
                <a:gd name="T30" fmla="*/ 260 w 399"/>
                <a:gd name="T31" fmla="*/ 171 h 304"/>
                <a:gd name="T32" fmla="*/ 254 w 399"/>
                <a:gd name="T33" fmla="*/ 137 h 304"/>
                <a:gd name="T34" fmla="*/ 257 w 399"/>
                <a:gd name="T35" fmla="*/ 103 h 304"/>
                <a:gd name="T36" fmla="*/ 200 w 399"/>
                <a:gd name="T37" fmla="*/ 0 h 304"/>
                <a:gd name="T38" fmla="*/ 200 w 399"/>
                <a:gd name="T39" fmla="*/ 282 h 304"/>
                <a:gd name="T40" fmla="*/ 241 w 399"/>
                <a:gd name="T41" fmla="*/ 93 h 304"/>
                <a:gd name="T42" fmla="*/ 226 w 399"/>
                <a:gd name="T43" fmla="*/ 121 h 304"/>
                <a:gd name="T44" fmla="*/ 230 w 399"/>
                <a:gd name="T45" fmla="*/ 144 h 304"/>
                <a:gd name="T46" fmla="*/ 232 w 399"/>
                <a:gd name="T47" fmla="*/ 178 h 304"/>
                <a:gd name="T48" fmla="*/ 200 w 399"/>
                <a:gd name="T49" fmla="*/ 186 h 304"/>
                <a:gd name="T50" fmla="*/ 254 w 399"/>
                <a:gd name="T51" fmla="*/ 41 h 304"/>
                <a:gd name="T52" fmla="*/ 242 w 399"/>
                <a:gd name="T53" fmla="*/ 103 h 304"/>
                <a:gd name="T54" fmla="*/ 251 w 399"/>
                <a:gd name="T55" fmla="*/ 128 h 304"/>
                <a:gd name="T56" fmla="*/ 251 w 399"/>
                <a:gd name="T57" fmla="*/ 136 h 304"/>
                <a:gd name="T58" fmla="*/ 246 w 399"/>
                <a:gd name="T59" fmla="*/ 170 h 304"/>
                <a:gd name="T60" fmla="*/ 135 w 399"/>
                <a:gd name="T61" fmla="*/ 22 h 304"/>
                <a:gd name="T62" fmla="*/ 135 w 399"/>
                <a:gd name="T63" fmla="*/ 304 h 304"/>
                <a:gd name="T64" fmla="*/ 173 w 399"/>
                <a:gd name="T65" fmla="*/ 178 h 304"/>
                <a:gd name="T66" fmla="*/ 139 w 399"/>
                <a:gd name="T67" fmla="*/ 213 h 304"/>
                <a:gd name="T68" fmla="*/ 162 w 399"/>
                <a:gd name="T69" fmla="*/ 183 h 304"/>
                <a:gd name="T70" fmla="*/ 148 w 399"/>
                <a:gd name="T71" fmla="*/ 153 h 304"/>
                <a:gd name="T72" fmla="*/ 136 w 399"/>
                <a:gd name="T73" fmla="*/ 126 h 304"/>
                <a:gd name="T74" fmla="*/ 143 w 399"/>
                <a:gd name="T75" fmla="*/ 136 h 304"/>
                <a:gd name="T76" fmla="*/ 150 w 399"/>
                <a:gd name="T77" fmla="*/ 122 h 304"/>
                <a:gd name="T78" fmla="*/ 200 w 399"/>
                <a:gd name="T79" fmla="*/ 41 h 304"/>
                <a:gd name="T80" fmla="*/ 147 w 399"/>
                <a:gd name="T81" fmla="*/ 193 h 304"/>
                <a:gd name="T82" fmla="*/ 139 w 399"/>
                <a:gd name="T83" fmla="*/ 164 h 304"/>
                <a:gd name="T84" fmla="*/ 25 w 399"/>
                <a:gd name="T85" fmla="*/ 2 h 304"/>
                <a:gd name="T86" fmla="*/ 0 w 399"/>
                <a:gd name="T87" fmla="*/ 273 h 304"/>
                <a:gd name="T88" fmla="*/ 25 w 399"/>
                <a:gd name="T89" fmla="*/ 304 h 304"/>
                <a:gd name="T90" fmla="*/ 40 w 399"/>
                <a:gd name="T91" fmla="*/ 281 h 304"/>
                <a:gd name="T92" fmla="*/ 24 w 399"/>
                <a:gd name="T93" fmla="*/ 48 h 304"/>
                <a:gd name="T94" fmla="*/ 50 w 399"/>
                <a:gd name="T95" fmla="*/ 22 h 304"/>
                <a:gd name="T96" fmla="*/ 124 w 399"/>
                <a:gd name="T97" fmla="*/ 125 h 304"/>
                <a:gd name="T98" fmla="*/ 106 w 399"/>
                <a:gd name="T99" fmla="*/ 175 h 304"/>
                <a:gd name="T100" fmla="*/ 117 w 399"/>
                <a:gd name="T101" fmla="*/ 209 h 304"/>
                <a:gd name="T102" fmla="*/ 54 w 399"/>
                <a:gd name="T103" fmla="*/ 262 h 304"/>
                <a:gd name="T104" fmla="*/ 43 w 399"/>
                <a:gd name="T105" fmla="*/ 53 h 304"/>
                <a:gd name="T106" fmla="*/ 135 w 399"/>
                <a:gd name="T107" fmla="*/ 156 h 304"/>
                <a:gd name="T108" fmla="*/ 131 w 399"/>
                <a:gd name="T109" fmla="*/ 176 h 304"/>
                <a:gd name="T110" fmla="*/ 128 w 399"/>
                <a:gd name="T111" fmla="*/ 199 h 304"/>
                <a:gd name="T112" fmla="*/ 127 w 399"/>
                <a:gd name="T113" fmla="*/ 13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9" h="304">
                  <a:moveTo>
                    <a:pt x="368" y="304"/>
                  </a:moveTo>
                  <a:lnTo>
                    <a:pt x="368" y="304"/>
                  </a:lnTo>
                  <a:lnTo>
                    <a:pt x="373" y="304"/>
                  </a:lnTo>
                  <a:lnTo>
                    <a:pt x="380" y="302"/>
                  </a:lnTo>
                  <a:lnTo>
                    <a:pt x="385" y="298"/>
                  </a:lnTo>
                  <a:lnTo>
                    <a:pt x="390" y="294"/>
                  </a:lnTo>
                  <a:lnTo>
                    <a:pt x="394" y="290"/>
                  </a:lnTo>
                  <a:lnTo>
                    <a:pt x="396" y="285"/>
                  </a:lnTo>
                  <a:lnTo>
                    <a:pt x="399" y="279"/>
                  </a:lnTo>
                  <a:lnTo>
                    <a:pt x="399" y="273"/>
                  </a:lnTo>
                  <a:lnTo>
                    <a:pt x="399" y="33"/>
                  </a:lnTo>
                  <a:lnTo>
                    <a:pt x="399" y="33"/>
                  </a:lnTo>
                  <a:lnTo>
                    <a:pt x="399" y="26"/>
                  </a:lnTo>
                  <a:lnTo>
                    <a:pt x="396" y="21"/>
                  </a:lnTo>
                  <a:lnTo>
                    <a:pt x="394" y="15"/>
                  </a:lnTo>
                  <a:lnTo>
                    <a:pt x="390" y="10"/>
                  </a:lnTo>
                  <a:lnTo>
                    <a:pt x="385" y="6"/>
                  </a:lnTo>
                  <a:lnTo>
                    <a:pt x="380" y="3"/>
                  </a:lnTo>
                  <a:lnTo>
                    <a:pt x="373" y="2"/>
                  </a:lnTo>
                  <a:lnTo>
                    <a:pt x="368" y="0"/>
                  </a:lnTo>
                  <a:lnTo>
                    <a:pt x="304" y="0"/>
                  </a:lnTo>
                  <a:lnTo>
                    <a:pt x="304" y="22"/>
                  </a:lnTo>
                  <a:lnTo>
                    <a:pt x="349" y="22"/>
                  </a:lnTo>
                  <a:lnTo>
                    <a:pt x="349" y="22"/>
                  </a:lnTo>
                  <a:lnTo>
                    <a:pt x="354" y="22"/>
                  </a:lnTo>
                  <a:lnTo>
                    <a:pt x="360" y="25"/>
                  </a:lnTo>
                  <a:lnTo>
                    <a:pt x="364" y="26"/>
                  </a:lnTo>
                  <a:lnTo>
                    <a:pt x="368" y="30"/>
                  </a:lnTo>
                  <a:lnTo>
                    <a:pt x="371" y="34"/>
                  </a:lnTo>
                  <a:lnTo>
                    <a:pt x="373" y="38"/>
                  </a:lnTo>
                  <a:lnTo>
                    <a:pt x="375" y="42"/>
                  </a:lnTo>
                  <a:lnTo>
                    <a:pt x="376" y="48"/>
                  </a:lnTo>
                  <a:lnTo>
                    <a:pt x="376" y="256"/>
                  </a:lnTo>
                  <a:lnTo>
                    <a:pt x="376" y="256"/>
                  </a:lnTo>
                  <a:lnTo>
                    <a:pt x="375" y="262"/>
                  </a:lnTo>
                  <a:lnTo>
                    <a:pt x="373" y="267"/>
                  </a:lnTo>
                  <a:lnTo>
                    <a:pt x="371" y="271"/>
                  </a:lnTo>
                  <a:lnTo>
                    <a:pt x="368" y="275"/>
                  </a:lnTo>
                  <a:lnTo>
                    <a:pt x="364" y="278"/>
                  </a:lnTo>
                  <a:lnTo>
                    <a:pt x="360" y="281"/>
                  </a:lnTo>
                  <a:lnTo>
                    <a:pt x="354" y="282"/>
                  </a:lnTo>
                  <a:lnTo>
                    <a:pt x="349" y="282"/>
                  </a:lnTo>
                  <a:lnTo>
                    <a:pt x="304" y="282"/>
                  </a:lnTo>
                  <a:lnTo>
                    <a:pt x="304" y="304"/>
                  </a:lnTo>
                  <a:lnTo>
                    <a:pt x="368" y="304"/>
                  </a:lnTo>
                  <a:lnTo>
                    <a:pt x="368" y="304"/>
                  </a:lnTo>
                  <a:close/>
                  <a:moveTo>
                    <a:pt x="304" y="264"/>
                  </a:moveTo>
                  <a:lnTo>
                    <a:pt x="304" y="256"/>
                  </a:lnTo>
                  <a:lnTo>
                    <a:pt x="337" y="256"/>
                  </a:lnTo>
                  <a:lnTo>
                    <a:pt x="337" y="243"/>
                  </a:lnTo>
                  <a:lnTo>
                    <a:pt x="304" y="243"/>
                  </a:lnTo>
                  <a:lnTo>
                    <a:pt x="304" y="41"/>
                  </a:lnTo>
                  <a:lnTo>
                    <a:pt x="337" y="41"/>
                  </a:lnTo>
                  <a:lnTo>
                    <a:pt x="337" y="41"/>
                  </a:lnTo>
                  <a:lnTo>
                    <a:pt x="341" y="41"/>
                  </a:lnTo>
                  <a:lnTo>
                    <a:pt x="345" y="42"/>
                  </a:lnTo>
                  <a:lnTo>
                    <a:pt x="352" y="46"/>
                  </a:lnTo>
                  <a:lnTo>
                    <a:pt x="357" y="53"/>
                  </a:lnTo>
                  <a:lnTo>
                    <a:pt x="357" y="57"/>
                  </a:lnTo>
                  <a:lnTo>
                    <a:pt x="358" y="61"/>
                  </a:lnTo>
                  <a:lnTo>
                    <a:pt x="358" y="243"/>
                  </a:lnTo>
                  <a:lnTo>
                    <a:pt x="358" y="243"/>
                  </a:lnTo>
                  <a:lnTo>
                    <a:pt x="357" y="247"/>
                  </a:lnTo>
                  <a:lnTo>
                    <a:pt x="357" y="251"/>
                  </a:lnTo>
                  <a:lnTo>
                    <a:pt x="352" y="258"/>
                  </a:lnTo>
                  <a:lnTo>
                    <a:pt x="345" y="262"/>
                  </a:lnTo>
                  <a:lnTo>
                    <a:pt x="341" y="263"/>
                  </a:lnTo>
                  <a:lnTo>
                    <a:pt x="337" y="264"/>
                  </a:lnTo>
                  <a:lnTo>
                    <a:pt x="304" y="264"/>
                  </a:lnTo>
                  <a:close/>
                  <a:moveTo>
                    <a:pt x="304" y="0"/>
                  </a:moveTo>
                  <a:lnTo>
                    <a:pt x="254" y="0"/>
                  </a:lnTo>
                  <a:lnTo>
                    <a:pt x="254" y="22"/>
                  </a:lnTo>
                  <a:lnTo>
                    <a:pt x="304" y="22"/>
                  </a:lnTo>
                  <a:lnTo>
                    <a:pt x="304" y="0"/>
                  </a:lnTo>
                  <a:lnTo>
                    <a:pt x="304" y="0"/>
                  </a:lnTo>
                  <a:close/>
                  <a:moveTo>
                    <a:pt x="254" y="304"/>
                  </a:moveTo>
                  <a:lnTo>
                    <a:pt x="304" y="304"/>
                  </a:lnTo>
                  <a:lnTo>
                    <a:pt x="304" y="282"/>
                  </a:lnTo>
                  <a:lnTo>
                    <a:pt x="254" y="282"/>
                  </a:lnTo>
                  <a:lnTo>
                    <a:pt x="254" y="304"/>
                  </a:lnTo>
                  <a:lnTo>
                    <a:pt x="254" y="304"/>
                  </a:lnTo>
                  <a:close/>
                  <a:moveTo>
                    <a:pt x="304" y="41"/>
                  </a:moveTo>
                  <a:lnTo>
                    <a:pt x="304" y="243"/>
                  </a:lnTo>
                  <a:lnTo>
                    <a:pt x="270" y="243"/>
                  </a:lnTo>
                  <a:lnTo>
                    <a:pt x="270" y="256"/>
                  </a:lnTo>
                  <a:lnTo>
                    <a:pt x="304" y="256"/>
                  </a:lnTo>
                  <a:lnTo>
                    <a:pt x="304" y="264"/>
                  </a:lnTo>
                  <a:lnTo>
                    <a:pt x="254" y="264"/>
                  </a:lnTo>
                  <a:lnTo>
                    <a:pt x="254" y="183"/>
                  </a:lnTo>
                  <a:lnTo>
                    <a:pt x="254" y="183"/>
                  </a:lnTo>
                  <a:lnTo>
                    <a:pt x="257" y="183"/>
                  </a:lnTo>
                  <a:lnTo>
                    <a:pt x="257" y="183"/>
                  </a:lnTo>
                  <a:lnTo>
                    <a:pt x="265" y="179"/>
                  </a:lnTo>
                  <a:lnTo>
                    <a:pt x="272" y="174"/>
                  </a:lnTo>
                  <a:lnTo>
                    <a:pt x="272" y="174"/>
                  </a:lnTo>
                  <a:lnTo>
                    <a:pt x="277" y="167"/>
                  </a:lnTo>
                  <a:lnTo>
                    <a:pt x="281" y="159"/>
                  </a:lnTo>
                  <a:lnTo>
                    <a:pt x="281" y="159"/>
                  </a:lnTo>
                  <a:lnTo>
                    <a:pt x="281" y="151"/>
                  </a:lnTo>
                  <a:lnTo>
                    <a:pt x="281" y="151"/>
                  </a:lnTo>
                  <a:lnTo>
                    <a:pt x="281" y="143"/>
                  </a:lnTo>
                  <a:lnTo>
                    <a:pt x="281" y="143"/>
                  </a:lnTo>
                  <a:lnTo>
                    <a:pt x="278" y="137"/>
                  </a:lnTo>
                  <a:lnTo>
                    <a:pt x="274" y="133"/>
                  </a:lnTo>
                  <a:lnTo>
                    <a:pt x="274" y="133"/>
                  </a:lnTo>
                  <a:lnTo>
                    <a:pt x="269" y="130"/>
                  </a:lnTo>
                  <a:lnTo>
                    <a:pt x="262" y="129"/>
                  </a:lnTo>
                  <a:lnTo>
                    <a:pt x="262" y="129"/>
                  </a:lnTo>
                  <a:lnTo>
                    <a:pt x="268" y="122"/>
                  </a:lnTo>
                  <a:lnTo>
                    <a:pt x="272" y="116"/>
                  </a:lnTo>
                  <a:lnTo>
                    <a:pt x="272" y="116"/>
                  </a:lnTo>
                  <a:lnTo>
                    <a:pt x="273" y="109"/>
                  </a:lnTo>
                  <a:lnTo>
                    <a:pt x="273" y="102"/>
                  </a:lnTo>
                  <a:lnTo>
                    <a:pt x="273" y="102"/>
                  </a:lnTo>
                  <a:lnTo>
                    <a:pt x="270" y="97"/>
                  </a:lnTo>
                  <a:lnTo>
                    <a:pt x="264" y="93"/>
                  </a:lnTo>
                  <a:lnTo>
                    <a:pt x="264" y="93"/>
                  </a:lnTo>
                  <a:lnTo>
                    <a:pt x="260" y="90"/>
                  </a:lnTo>
                  <a:lnTo>
                    <a:pt x="254" y="90"/>
                  </a:lnTo>
                  <a:lnTo>
                    <a:pt x="254" y="41"/>
                  </a:lnTo>
                  <a:lnTo>
                    <a:pt x="304" y="41"/>
                  </a:lnTo>
                  <a:lnTo>
                    <a:pt x="304" y="41"/>
                  </a:lnTo>
                  <a:close/>
                  <a:moveTo>
                    <a:pt x="254" y="175"/>
                  </a:moveTo>
                  <a:lnTo>
                    <a:pt x="254" y="175"/>
                  </a:lnTo>
                  <a:lnTo>
                    <a:pt x="254" y="175"/>
                  </a:lnTo>
                  <a:lnTo>
                    <a:pt x="254" y="175"/>
                  </a:lnTo>
                  <a:lnTo>
                    <a:pt x="257" y="174"/>
                  </a:lnTo>
                  <a:lnTo>
                    <a:pt x="260" y="171"/>
                  </a:lnTo>
                  <a:lnTo>
                    <a:pt x="264" y="166"/>
                  </a:lnTo>
                  <a:lnTo>
                    <a:pt x="264" y="166"/>
                  </a:lnTo>
                  <a:lnTo>
                    <a:pt x="265" y="159"/>
                  </a:lnTo>
                  <a:lnTo>
                    <a:pt x="264" y="151"/>
                  </a:lnTo>
                  <a:lnTo>
                    <a:pt x="264" y="151"/>
                  </a:lnTo>
                  <a:lnTo>
                    <a:pt x="260" y="143"/>
                  </a:lnTo>
                  <a:lnTo>
                    <a:pt x="257" y="140"/>
                  </a:lnTo>
                  <a:lnTo>
                    <a:pt x="254" y="137"/>
                  </a:lnTo>
                  <a:lnTo>
                    <a:pt x="254" y="175"/>
                  </a:lnTo>
                  <a:lnTo>
                    <a:pt x="254" y="175"/>
                  </a:lnTo>
                  <a:close/>
                  <a:moveTo>
                    <a:pt x="254" y="124"/>
                  </a:moveTo>
                  <a:lnTo>
                    <a:pt x="254" y="124"/>
                  </a:lnTo>
                  <a:lnTo>
                    <a:pt x="257" y="117"/>
                  </a:lnTo>
                  <a:lnTo>
                    <a:pt x="258" y="109"/>
                  </a:lnTo>
                  <a:lnTo>
                    <a:pt x="258" y="109"/>
                  </a:lnTo>
                  <a:lnTo>
                    <a:pt x="257" y="103"/>
                  </a:lnTo>
                  <a:lnTo>
                    <a:pt x="257" y="103"/>
                  </a:lnTo>
                  <a:lnTo>
                    <a:pt x="255" y="99"/>
                  </a:lnTo>
                  <a:lnTo>
                    <a:pt x="254" y="98"/>
                  </a:lnTo>
                  <a:lnTo>
                    <a:pt x="254" y="98"/>
                  </a:lnTo>
                  <a:lnTo>
                    <a:pt x="254" y="97"/>
                  </a:lnTo>
                  <a:lnTo>
                    <a:pt x="254" y="124"/>
                  </a:lnTo>
                  <a:close/>
                  <a:moveTo>
                    <a:pt x="254" y="0"/>
                  </a:moveTo>
                  <a:lnTo>
                    <a:pt x="200" y="0"/>
                  </a:lnTo>
                  <a:lnTo>
                    <a:pt x="200" y="22"/>
                  </a:lnTo>
                  <a:lnTo>
                    <a:pt x="254" y="22"/>
                  </a:lnTo>
                  <a:lnTo>
                    <a:pt x="254" y="0"/>
                  </a:lnTo>
                  <a:lnTo>
                    <a:pt x="254" y="0"/>
                  </a:lnTo>
                  <a:close/>
                  <a:moveTo>
                    <a:pt x="200" y="304"/>
                  </a:moveTo>
                  <a:lnTo>
                    <a:pt x="254" y="304"/>
                  </a:lnTo>
                  <a:lnTo>
                    <a:pt x="254" y="282"/>
                  </a:lnTo>
                  <a:lnTo>
                    <a:pt x="200" y="282"/>
                  </a:lnTo>
                  <a:lnTo>
                    <a:pt x="200" y="304"/>
                  </a:lnTo>
                  <a:lnTo>
                    <a:pt x="200" y="304"/>
                  </a:lnTo>
                  <a:close/>
                  <a:moveTo>
                    <a:pt x="254" y="41"/>
                  </a:moveTo>
                  <a:lnTo>
                    <a:pt x="254" y="90"/>
                  </a:lnTo>
                  <a:lnTo>
                    <a:pt x="254" y="90"/>
                  </a:lnTo>
                  <a:lnTo>
                    <a:pt x="246" y="91"/>
                  </a:lnTo>
                  <a:lnTo>
                    <a:pt x="246" y="91"/>
                  </a:lnTo>
                  <a:lnTo>
                    <a:pt x="241" y="93"/>
                  </a:lnTo>
                  <a:lnTo>
                    <a:pt x="236" y="95"/>
                  </a:lnTo>
                  <a:lnTo>
                    <a:pt x="232" y="99"/>
                  </a:lnTo>
                  <a:lnTo>
                    <a:pt x="230" y="103"/>
                  </a:lnTo>
                  <a:lnTo>
                    <a:pt x="230" y="103"/>
                  </a:lnTo>
                  <a:lnTo>
                    <a:pt x="227" y="107"/>
                  </a:lnTo>
                  <a:lnTo>
                    <a:pt x="226" y="111"/>
                  </a:lnTo>
                  <a:lnTo>
                    <a:pt x="226" y="117"/>
                  </a:lnTo>
                  <a:lnTo>
                    <a:pt x="226" y="121"/>
                  </a:lnTo>
                  <a:lnTo>
                    <a:pt x="226" y="121"/>
                  </a:lnTo>
                  <a:lnTo>
                    <a:pt x="228" y="125"/>
                  </a:lnTo>
                  <a:lnTo>
                    <a:pt x="231" y="129"/>
                  </a:lnTo>
                  <a:lnTo>
                    <a:pt x="235" y="132"/>
                  </a:lnTo>
                  <a:lnTo>
                    <a:pt x="241" y="134"/>
                  </a:lnTo>
                  <a:lnTo>
                    <a:pt x="241" y="134"/>
                  </a:lnTo>
                  <a:lnTo>
                    <a:pt x="232" y="141"/>
                  </a:lnTo>
                  <a:lnTo>
                    <a:pt x="230" y="144"/>
                  </a:lnTo>
                  <a:lnTo>
                    <a:pt x="227" y="148"/>
                  </a:lnTo>
                  <a:lnTo>
                    <a:pt x="227" y="148"/>
                  </a:lnTo>
                  <a:lnTo>
                    <a:pt x="226" y="158"/>
                  </a:lnTo>
                  <a:lnTo>
                    <a:pt x="226" y="166"/>
                  </a:lnTo>
                  <a:lnTo>
                    <a:pt x="226" y="166"/>
                  </a:lnTo>
                  <a:lnTo>
                    <a:pt x="227" y="171"/>
                  </a:lnTo>
                  <a:lnTo>
                    <a:pt x="230" y="174"/>
                  </a:lnTo>
                  <a:lnTo>
                    <a:pt x="232" y="178"/>
                  </a:lnTo>
                  <a:lnTo>
                    <a:pt x="236" y="181"/>
                  </a:lnTo>
                  <a:lnTo>
                    <a:pt x="236" y="181"/>
                  </a:lnTo>
                  <a:lnTo>
                    <a:pt x="241" y="182"/>
                  </a:lnTo>
                  <a:lnTo>
                    <a:pt x="245" y="183"/>
                  </a:lnTo>
                  <a:lnTo>
                    <a:pt x="254" y="183"/>
                  </a:lnTo>
                  <a:lnTo>
                    <a:pt x="254" y="264"/>
                  </a:lnTo>
                  <a:lnTo>
                    <a:pt x="200" y="264"/>
                  </a:lnTo>
                  <a:lnTo>
                    <a:pt x="200" y="186"/>
                  </a:lnTo>
                  <a:lnTo>
                    <a:pt x="201" y="186"/>
                  </a:lnTo>
                  <a:lnTo>
                    <a:pt x="200" y="171"/>
                  </a:lnTo>
                  <a:lnTo>
                    <a:pt x="216" y="167"/>
                  </a:lnTo>
                  <a:lnTo>
                    <a:pt x="215" y="153"/>
                  </a:lnTo>
                  <a:lnTo>
                    <a:pt x="200" y="158"/>
                  </a:lnTo>
                  <a:lnTo>
                    <a:pt x="200" y="145"/>
                  </a:lnTo>
                  <a:lnTo>
                    <a:pt x="200" y="41"/>
                  </a:lnTo>
                  <a:lnTo>
                    <a:pt x="254" y="41"/>
                  </a:lnTo>
                  <a:lnTo>
                    <a:pt x="254" y="41"/>
                  </a:lnTo>
                  <a:close/>
                  <a:moveTo>
                    <a:pt x="254" y="97"/>
                  </a:moveTo>
                  <a:lnTo>
                    <a:pt x="254" y="97"/>
                  </a:lnTo>
                  <a:lnTo>
                    <a:pt x="251" y="97"/>
                  </a:lnTo>
                  <a:lnTo>
                    <a:pt x="249" y="97"/>
                  </a:lnTo>
                  <a:lnTo>
                    <a:pt x="249" y="97"/>
                  </a:lnTo>
                  <a:lnTo>
                    <a:pt x="245" y="99"/>
                  </a:lnTo>
                  <a:lnTo>
                    <a:pt x="242" y="103"/>
                  </a:lnTo>
                  <a:lnTo>
                    <a:pt x="242" y="103"/>
                  </a:lnTo>
                  <a:lnTo>
                    <a:pt x="241" y="109"/>
                  </a:lnTo>
                  <a:lnTo>
                    <a:pt x="241" y="114"/>
                  </a:lnTo>
                  <a:lnTo>
                    <a:pt x="241" y="114"/>
                  </a:lnTo>
                  <a:lnTo>
                    <a:pt x="242" y="118"/>
                  </a:lnTo>
                  <a:lnTo>
                    <a:pt x="245" y="122"/>
                  </a:lnTo>
                  <a:lnTo>
                    <a:pt x="247" y="125"/>
                  </a:lnTo>
                  <a:lnTo>
                    <a:pt x="251" y="128"/>
                  </a:lnTo>
                  <a:lnTo>
                    <a:pt x="251" y="128"/>
                  </a:lnTo>
                  <a:lnTo>
                    <a:pt x="254" y="124"/>
                  </a:lnTo>
                  <a:lnTo>
                    <a:pt x="254" y="97"/>
                  </a:lnTo>
                  <a:lnTo>
                    <a:pt x="254" y="97"/>
                  </a:lnTo>
                  <a:close/>
                  <a:moveTo>
                    <a:pt x="254" y="137"/>
                  </a:moveTo>
                  <a:lnTo>
                    <a:pt x="254" y="137"/>
                  </a:lnTo>
                  <a:lnTo>
                    <a:pt x="251" y="136"/>
                  </a:lnTo>
                  <a:lnTo>
                    <a:pt x="251" y="136"/>
                  </a:lnTo>
                  <a:lnTo>
                    <a:pt x="247" y="141"/>
                  </a:lnTo>
                  <a:lnTo>
                    <a:pt x="245" y="147"/>
                  </a:lnTo>
                  <a:lnTo>
                    <a:pt x="243" y="152"/>
                  </a:lnTo>
                  <a:lnTo>
                    <a:pt x="243" y="159"/>
                  </a:lnTo>
                  <a:lnTo>
                    <a:pt x="243" y="159"/>
                  </a:lnTo>
                  <a:lnTo>
                    <a:pt x="243" y="164"/>
                  </a:lnTo>
                  <a:lnTo>
                    <a:pt x="243" y="164"/>
                  </a:lnTo>
                  <a:lnTo>
                    <a:pt x="246" y="170"/>
                  </a:lnTo>
                  <a:lnTo>
                    <a:pt x="249" y="172"/>
                  </a:lnTo>
                  <a:lnTo>
                    <a:pt x="249" y="172"/>
                  </a:lnTo>
                  <a:lnTo>
                    <a:pt x="251" y="174"/>
                  </a:lnTo>
                  <a:lnTo>
                    <a:pt x="254" y="175"/>
                  </a:lnTo>
                  <a:lnTo>
                    <a:pt x="254" y="137"/>
                  </a:lnTo>
                  <a:close/>
                  <a:moveTo>
                    <a:pt x="200" y="0"/>
                  </a:moveTo>
                  <a:lnTo>
                    <a:pt x="135" y="0"/>
                  </a:lnTo>
                  <a:lnTo>
                    <a:pt x="135" y="22"/>
                  </a:lnTo>
                  <a:lnTo>
                    <a:pt x="200" y="22"/>
                  </a:lnTo>
                  <a:lnTo>
                    <a:pt x="200" y="0"/>
                  </a:lnTo>
                  <a:lnTo>
                    <a:pt x="200" y="0"/>
                  </a:lnTo>
                  <a:close/>
                  <a:moveTo>
                    <a:pt x="135" y="304"/>
                  </a:moveTo>
                  <a:lnTo>
                    <a:pt x="200" y="304"/>
                  </a:lnTo>
                  <a:lnTo>
                    <a:pt x="200" y="282"/>
                  </a:lnTo>
                  <a:lnTo>
                    <a:pt x="135" y="282"/>
                  </a:lnTo>
                  <a:lnTo>
                    <a:pt x="135" y="304"/>
                  </a:lnTo>
                  <a:lnTo>
                    <a:pt x="135" y="304"/>
                  </a:lnTo>
                  <a:close/>
                  <a:moveTo>
                    <a:pt x="200" y="41"/>
                  </a:moveTo>
                  <a:lnTo>
                    <a:pt x="200" y="145"/>
                  </a:lnTo>
                  <a:lnTo>
                    <a:pt x="200" y="143"/>
                  </a:lnTo>
                  <a:lnTo>
                    <a:pt x="186" y="145"/>
                  </a:lnTo>
                  <a:lnTo>
                    <a:pt x="186" y="160"/>
                  </a:lnTo>
                  <a:lnTo>
                    <a:pt x="171" y="164"/>
                  </a:lnTo>
                  <a:lnTo>
                    <a:pt x="173" y="178"/>
                  </a:lnTo>
                  <a:lnTo>
                    <a:pt x="188" y="174"/>
                  </a:lnTo>
                  <a:lnTo>
                    <a:pt x="188" y="190"/>
                  </a:lnTo>
                  <a:lnTo>
                    <a:pt x="200" y="186"/>
                  </a:lnTo>
                  <a:lnTo>
                    <a:pt x="200" y="264"/>
                  </a:lnTo>
                  <a:lnTo>
                    <a:pt x="135" y="264"/>
                  </a:lnTo>
                  <a:lnTo>
                    <a:pt x="135" y="214"/>
                  </a:lnTo>
                  <a:lnTo>
                    <a:pt x="135" y="214"/>
                  </a:lnTo>
                  <a:lnTo>
                    <a:pt x="139" y="213"/>
                  </a:lnTo>
                  <a:lnTo>
                    <a:pt x="139" y="213"/>
                  </a:lnTo>
                  <a:lnTo>
                    <a:pt x="144" y="210"/>
                  </a:lnTo>
                  <a:lnTo>
                    <a:pt x="150" y="208"/>
                  </a:lnTo>
                  <a:lnTo>
                    <a:pt x="155" y="202"/>
                  </a:lnTo>
                  <a:lnTo>
                    <a:pt x="158" y="197"/>
                  </a:lnTo>
                  <a:lnTo>
                    <a:pt x="158" y="197"/>
                  </a:lnTo>
                  <a:lnTo>
                    <a:pt x="161" y="190"/>
                  </a:lnTo>
                  <a:lnTo>
                    <a:pt x="162" y="183"/>
                  </a:lnTo>
                  <a:lnTo>
                    <a:pt x="162" y="176"/>
                  </a:lnTo>
                  <a:lnTo>
                    <a:pt x="162" y="170"/>
                  </a:lnTo>
                  <a:lnTo>
                    <a:pt x="162" y="170"/>
                  </a:lnTo>
                  <a:lnTo>
                    <a:pt x="158" y="163"/>
                  </a:lnTo>
                  <a:lnTo>
                    <a:pt x="154" y="158"/>
                  </a:lnTo>
                  <a:lnTo>
                    <a:pt x="154" y="158"/>
                  </a:lnTo>
                  <a:lnTo>
                    <a:pt x="148" y="153"/>
                  </a:lnTo>
                  <a:lnTo>
                    <a:pt x="148" y="153"/>
                  </a:lnTo>
                  <a:lnTo>
                    <a:pt x="144" y="153"/>
                  </a:lnTo>
                  <a:lnTo>
                    <a:pt x="139" y="155"/>
                  </a:lnTo>
                  <a:lnTo>
                    <a:pt x="139" y="155"/>
                  </a:lnTo>
                  <a:lnTo>
                    <a:pt x="135" y="156"/>
                  </a:lnTo>
                  <a:lnTo>
                    <a:pt x="135" y="128"/>
                  </a:lnTo>
                  <a:lnTo>
                    <a:pt x="135" y="128"/>
                  </a:lnTo>
                  <a:lnTo>
                    <a:pt x="136" y="126"/>
                  </a:lnTo>
                  <a:lnTo>
                    <a:pt x="136" y="126"/>
                  </a:lnTo>
                  <a:lnTo>
                    <a:pt x="139" y="126"/>
                  </a:lnTo>
                  <a:lnTo>
                    <a:pt x="140" y="128"/>
                  </a:lnTo>
                  <a:lnTo>
                    <a:pt x="140" y="128"/>
                  </a:lnTo>
                  <a:lnTo>
                    <a:pt x="143" y="129"/>
                  </a:lnTo>
                  <a:lnTo>
                    <a:pt x="143" y="132"/>
                  </a:lnTo>
                  <a:lnTo>
                    <a:pt x="143" y="132"/>
                  </a:lnTo>
                  <a:lnTo>
                    <a:pt x="143" y="134"/>
                  </a:lnTo>
                  <a:lnTo>
                    <a:pt x="143" y="136"/>
                  </a:lnTo>
                  <a:lnTo>
                    <a:pt x="143" y="136"/>
                  </a:lnTo>
                  <a:lnTo>
                    <a:pt x="147" y="134"/>
                  </a:lnTo>
                  <a:lnTo>
                    <a:pt x="150" y="132"/>
                  </a:lnTo>
                  <a:lnTo>
                    <a:pt x="150" y="132"/>
                  </a:lnTo>
                  <a:lnTo>
                    <a:pt x="151" y="129"/>
                  </a:lnTo>
                  <a:lnTo>
                    <a:pt x="151" y="125"/>
                  </a:lnTo>
                  <a:lnTo>
                    <a:pt x="151" y="125"/>
                  </a:lnTo>
                  <a:lnTo>
                    <a:pt x="150" y="122"/>
                  </a:lnTo>
                  <a:lnTo>
                    <a:pt x="146" y="120"/>
                  </a:lnTo>
                  <a:lnTo>
                    <a:pt x="146" y="120"/>
                  </a:lnTo>
                  <a:lnTo>
                    <a:pt x="140" y="120"/>
                  </a:lnTo>
                  <a:lnTo>
                    <a:pt x="135" y="120"/>
                  </a:lnTo>
                  <a:lnTo>
                    <a:pt x="135" y="120"/>
                  </a:lnTo>
                  <a:lnTo>
                    <a:pt x="135" y="41"/>
                  </a:lnTo>
                  <a:lnTo>
                    <a:pt x="200" y="41"/>
                  </a:lnTo>
                  <a:lnTo>
                    <a:pt x="200" y="41"/>
                  </a:lnTo>
                  <a:close/>
                  <a:moveTo>
                    <a:pt x="135" y="204"/>
                  </a:moveTo>
                  <a:lnTo>
                    <a:pt x="135" y="204"/>
                  </a:lnTo>
                  <a:lnTo>
                    <a:pt x="138" y="204"/>
                  </a:lnTo>
                  <a:lnTo>
                    <a:pt x="138" y="204"/>
                  </a:lnTo>
                  <a:lnTo>
                    <a:pt x="140" y="202"/>
                  </a:lnTo>
                  <a:lnTo>
                    <a:pt x="143" y="199"/>
                  </a:lnTo>
                  <a:lnTo>
                    <a:pt x="146" y="197"/>
                  </a:lnTo>
                  <a:lnTo>
                    <a:pt x="147" y="193"/>
                  </a:lnTo>
                  <a:lnTo>
                    <a:pt x="147" y="193"/>
                  </a:lnTo>
                  <a:lnTo>
                    <a:pt x="150" y="185"/>
                  </a:lnTo>
                  <a:lnTo>
                    <a:pt x="148" y="175"/>
                  </a:lnTo>
                  <a:lnTo>
                    <a:pt x="148" y="175"/>
                  </a:lnTo>
                  <a:lnTo>
                    <a:pt x="147" y="170"/>
                  </a:lnTo>
                  <a:lnTo>
                    <a:pt x="144" y="167"/>
                  </a:lnTo>
                  <a:lnTo>
                    <a:pt x="142" y="164"/>
                  </a:lnTo>
                  <a:lnTo>
                    <a:pt x="139" y="164"/>
                  </a:lnTo>
                  <a:lnTo>
                    <a:pt x="139" y="164"/>
                  </a:lnTo>
                  <a:lnTo>
                    <a:pt x="136" y="166"/>
                  </a:lnTo>
                  <a:lnTo>
                    <a:pt x="135" y="168"/>
                  </a:lnTo>
                  <a:lnTo>
                    <a:pt x="135" y="204"/>
                  </a:lnTo>
                  <a:close/>
                  <a:moveTo>
                    <a:pt x="135" y="0"/>
                  </a:moveTo>
                  <a:lnTo>
                    <a:pt x="32" y="0"/>
                  </a:lnTo>
                  <a:lnTo>
                    <a:pt x="32" y="0"/>
                  </a:lnTo>
                  <a:lnTo>
                    <a:pt x="25" y="2"/>
                  </a:lnTo>
                  <a:lnTo>
                    <a:pt x="20" y="3"/>
                  </a:lnTo>
                  <a:lnTo>
                    <a:pt x="14" y="6"/>
                  </a:lnTo>
                  <a:lnTo>
                    <a:pt x="9" y="10"/>
                  </a:lnTo>
                  <a:lnTo>
                    <a:pt x="5" y="15"/>
                  </a:lnTo>
                  <a:lnTo>
                    <a:pt x="2" y="21"/>
                  </a:lnTo>
                  <a:lnTo>
                    <a:pt x="1" y="26"/>
                  </a:lnTo>
                  <a:lnTo>
                    <a:pt x="0" y="33"/>
                  </a:lnTo>
                  <a:lnTo>
                    <a:pt x="0" y="273"/>
                  </a:lnTo>
                  <a:lnTo>
                    <a:pt x="0" y="273"/>
                  </a:lnTo>
                  <a:lnTo>
                    <a:pt x="1" y="279"/>
                  </a:lnTo>
                  <a:lnTo>
                    <a:pt x="2" y="285"/>
                  </a:lnTo>
                  <a:lnTo>
                    <a:pt x="5" y="290"/>
                  </a:lnTo>
                  <a:lnTo>
                    <a:pt x="9" y="294"/>
                  </a:lnTo>
                  <a:lnTo>
                    <a:pt x="14" y="298"/>
                  </a:lnTo>
                  <a:lnTo>
                    <a:pt x="20" y="302"/>
                  </a:lnTo>
                  <a:lnTo>
                    <a:pt x="25" y="304"/>
                  </a:lnTo>
                  <a:lnTo>
                    <a:pt x="32" y="304"/>
                  </a:lnTo>
                  <a:lnTo>
                    <a:pt x="135" y="304"/>
                  </a:lnTo>
                  <a:lnTo>
                    <a:pt x="135" y="282"/>
                  </a:lnTo>
                  <a:lnTo>
                    <a:pt x="50" y="282"/>
                  </a:lnTo>
                  <a:lnTo>
                    <a:pt x="50" y="282"/>
                  </a:lnTo>
                  <a:lnTo>
                    <a:pt x="50" y="282"/>
                  </a:lnTo>
                  <a:lnTo>
                    <a:pt x="44" y="282"/>
                  </a:lnTo>
                  <a:lnTo>
                    <a:pt x="40" y="281"/>
                  </a:lnTo>
                  <a:lnTo>
                    <a:pt x="35" y="278"/>
                  </a:lnTo>
                  <a:lnTo>
                    <a:pt x="32" y="275"/>
                  </a:lnTo>
                  <a:lnTo>
                    <a:pt x="28" y="271"/>
                  </a:lnTo>
                  <a:lnTo>
                    <a:pt x="25" y="267"/>
                  </a:lnTo>
                  <a:lnTo>
                    <a:pt x="24" y="262"/>
                  </a:lnTo>
                  <a:lnTo>
                    <a:pt x="24" y="256"/>
                  </a:lnTo>
                  <a:lnTo>
                    <a:pt x="24" y="48"/>
                  </a:lnTo>
                  <a:lnTo>
                    <a:pt x="24" y="48"/>
                  </a:lnTo>
                  <a:lnTo>
                    <a:pt x="24" y="42"/>
                  </a:lnTo>
                  <a:lnTo>
                    <a:pt x="25" y="38"/>
                  </a:lnTo>
                  <a:lnTo>
                    <a:pt x="28" y="34"/>
                  </a:lnTo>
                  <a:lnTo>
                    <a:pt x="32" y="30"/>
                  </a:lnTo>
                  <a:lnTo>
                    <a:pt x="35" y="26"/>
                  </a:lnTo>
                  <a:lnTo>
                    <a:pt x="40" y="25"/>
                  </a:lnTo>
                  <a:lnTo>
                    <a:pt x="44" y="22"/>
                  </a:lnTo>
                  <a:lnTo>
                    <a:pt x="50" y="22"/>
                  </a:lnTo>
                  <a:lnTo>
                    <a:pt x="135" y="22"/>
                  </a:lnTo>
                  <a:lnTo>
                    <a:pt x="135" y="0"/>
                  </a:lnTo>
                  <a:lnTo>
                    <a:pt x="135" y="0"/>
                  </a:lnTo>
                  <a:close/>
                  <a:moveTo>
                    <a:pt x="135" y="41"/>
                  </a:moveTo>
                  <a:lnTo>
                    <a:pt x="135" y="120"/>
                  </a:lnTo>
                  <a:lnTo>
                    <a:pt x="135" y="120"/>
                  </a:lnTo>
                  <a:lnTo>
                    <a:pt x="130" y="122"/>
                  </a:lnTo>
                  <a:lnTo>
                    <a:pt x="124" y="125"/>
                  </a:lnTo>
                  <a:lnTo>
                    <a:pt x="120" y="129"/>
                  </a:lnTo>
                  <a:lnTo>
                    <a:pt x="116" y="133"/>
                  </a:lnTo>
                  <a:lnTo>
                    <a:pt x="116" y="133"/>
                  </a:lnTo>
                  <a:lnTo>
                    <a:pt x="112" y="139"/>
                  </a:lnTo>
                  <a:lnTo>
                    <a:pt x="111" y="144"/>
                  </a:lnTo>
                  <a:lnTo>
                    <a:pt x="106" y="159"/>
                  </a:lnTo>
                  <a:lnTo>
                    <a:pt x="106" y="159"/>
                  </a:lnTo>
                  <a:lnTo>
                    <a:pt x="106" y="175"/>
                  </a:lnTo>
                  <a:lnTo>
                    <a:pt x="106" y="175"/>
                  </a:lnTo>
                  <a:lnTo>
                    <a:pt x="108" y="185"/>
                  </a:lnTo>
                  <a:lnTo>
                    <a:pt x="109" y="194"/>
                  </a:lnTo>
                  <a:lnTo>
                    <a:pt x="111" y="195"/>
                  </a:lnTo>
                  <a:lnTo>
                    <a:pt x="111" y="195"/>
                  </a:lnTo>
                  <a:lnTo>
                    <a:pt x="113" y="205"/>
                  </a:lnTo>
                  <a:lnTo>
                    <a:pt x="113" y="205"/>
                  </a:lnTo>
                  <a:lnTo>
                    <a:pt x="117" y="209"/>
                  </a:lnTo>
                  <a:lnTo>
                    <a:pt x="121" y="213"/>
                  </a:lnTo>
                  <a:lnTo>
                    <a:pt x="128" y="214"/>
                  </a:lnTo>
                  <a:lnTo>
                    <a:pt x="135" y="214"/>
                  </a:lnTo>
                  <a:lnTo>
                    <a:pt x="135" y="264"/>
                  </a:lnTo>
                  <a:lnTo>
                    <a:pt x="62" y="264"/>
                  </a:lnTo>
                  <a:lnTo>
                    <a:pt x="62" y="264"/>
                  </a:lnTo>
                  <a:lnTo>
                    <a:pt x="58" y="263"/>
                  </a:lnTo>
                  <a:lnTo>
                    <a:pt x="54" y="262"/>
                  </a:lnTo>
                  <a:lnTo>
                    <a:pt x="47" y="258"/>
                  </a:lnTo>
                  <a:lnTo>
                    <a:pt x="43" y="251"/>
                  </a:lnTo>
                  <a:lnTo>
                    <a:pt x="41" y="247"/>
                  </a:lnTo>
                  <a:lnTo>
                    <a:pt x="41" y="243"/>
                  </a:lnTo>
                  <a:lnTo>
                    <a:pt x="41" y="61"/>
                  </a:lnTo>
                  <a:lnTo>
                    <a:pt x="41" y="61"/>
                  </a:lnTo>
                  <a:lnTo>
                    <a:pt x="41" y="57"/>
                  </a:lnTo>
                  <a:lnTo>
                    <a:pt x="43" y="53"/>
                  </a:lnTo>
                  <a:lnTo>
                    <a:pt x="47" y="46"/>
                  </a:lnTo>
                  <a:lnTo>
                    <a:pt x="54" y="42"/>
                  </a:lnTo>
                  <a:lnTo>
                    <a:pt x="58" y="41"/>
                  </a:lnTo>
                  <a:lnTo>
                    <a:pt x="62" y="41"/>
                  </a:lnTo>
                  <a:lnTo>
                    <a:pt x="135" y="41"/>
                  </a:lnTo>
                  <a:lnTo>
                    <a:pt x="135" y="41"/>
                  </a:lnTo>
                  <a:close/>
                  <a:moveTo>
                    <a:pt x="135" y="128"/>
                  </a:moveTo>
                  <a:lnTo>
                    <a:pt x="135" y="156"/>
                  </a:lnTo>
                  <a:lnTo>
                    <a:pt x="135" y="156"/>
                  </a:lnTo>
                  <a:lnTo>
                    <a:pt x="130" y="160"/>
                  </a:lnTo>
                  <a:lnTo>
                    <a:pt x="130" y="160"/>
                  </a:lnTo>
                  <a:lnTo>
                    <a:pt x="127" y="166"/>
                  </a:lnTo>
                  <a:lnTo>
                    <a:pt x="127" y="171"/>
                  </a:lnTo>
                  <a:lnTo>
                    <a:pt x="127" y="171"/>
                  </a:lnTo>
                  <a:lnTo>
                    <a:pt x="128" y="174"/>
                  </a:lnTo>
                  <a:lnTo>
                    <a:pt x="131" y="176"/>
                  </a:lnTo>
                  <a:lnTo>
                    <a:pt x="131" y="176"/>
                  </a:lnTo>
                  <a:lnTo>
                    <a:pt x="132" y="171"/>
                  </a:lnTo>
                  <a:lnTo>
                    <a:pt x="135" y="168"/>
                  </a:lnTo>
                  <a:lnTo>
                    <a:pt x="135" y="204"/>
                  </a:lnTo>
                  <a:lnTo>
                    <a:pt x="135" y="204"/>
                  </a:lnTo>
                  <a:lnTo>
                    <a:pt x="131" y="202"/>
                  </a:lnTo>
                  <a:lnTo>
                    <a:pt x="131" y="202"/>
                  </a:lnTo>
                  <a:lnTo>
                    <a:pt x="128" y="199"/>
                  </a:lnTo>
                  <a:lnTo>
                    <a:pt x="127" y="194"/>
                  </a:lnTo>
                  <a:lnTo>
                    <a:pt x="127" y="194"/>
                  </a:lnTo>
                  <a:lnTo>
                    <a:pt x="124" y="181"/>
                  </a:lnTo>
                  <a:lnTo>
                    <a:pt x="124" y="181"/>
                  </a:lnTo>
                  <a:lnTo>
                    <a:pt x="123" y="163"/>
                  </a:lnTo>
                  <a:lnTo>
                    <a:pt x="123" y="163"/>
                  </a:lnTo>
                  <a:lnTo>
                    <a:pt x="123" y="148"/>
                  </a:lnTo>
                  <a:lnTo>
                    <a:pt x="127" y="137"/>
                  </a:lnTo>
                  <a:lnTo>
                    <a:pt x="127" y="137"/>
                  </a:lnTo>
                  <a:lnTo>
                    <a:pt x="131" y="130"/>
                  </a:lnTo>
                  <a:lnTo>
                    <a:pt x="135" y="128"/>
                  </a:lnTo>
                  <a:lnTo>
                    <a:pt x="135" y="128"/>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47" name="组合 210"/>
            <p:cNvGrpSpPr/>
            <p:nvPr/>
          </p:nvGrpSpPr>
          <p:grpSpPr>
            <a:xfrm>
              <a:off x="6435725" y="2314650"/>
              <a:ext cx="209550" cy="200025"/>
              <a:chOff x="3092451" y="2336800"/>
              <a:chExt cx="209550" cy="200025"/>
            </a:xfrm>
            <a:solidFill>
              <a:schemeClr val="accent4"/>
            </a:solidFill>
          </p:grpSpPr>
          <p:sp>
            <p:nvSpPr>
              <p:cNvPr id="72" name="Freeform 173"/>
              <p:cNvSpPr>
                <a:spLocks/>
              </p:cNvSpPr>
              <p:nvPr/>
            </p:nvSpPr>
            <p:spPr bwMode="auto">
              <a:xfrm>
                <a:off x="3092451" y="2378075"/>
                <a:ext cx="209550" cy="158750"/>
              </a:xfrm>
              <a:custGeom>
                <a:avLst/>
                <a:gdLst>
                  <a:gd name="T0" fmla="*/ 39 w 132"/>
                  <a:gd name="T1" fmla="*/ 0 h 100"/>
                  <a:gd name="T2" fmla="*/ 39 w 132"/>
                  <a:gd name="T3" fmla="*/ 0 h 100"/>
                  <a:gd name="T4" fmla="*/ 47 w 132"/>
                  <a:gd name="T5" fmla="*/ 0 h 100"/>
                  <a:gd name="T6" fmla="*/ 54 w 132"/>
                  <a:gd name="T7" fmla="*/ 2 h 100"/>
                  <a:gd name="T8" fmla="*/ 61 w 132"/>
                  <a:gd name="T9" fmla="*/ 5 h 100"/>
                  <a:gd name="T10" fmla="*/ 66 w 132"/>
                  <a:gd name="T11" fmla="*/ 9 h 100"/>
                  <a:gd name="T12" fmla="*/ 66 w 132"/>
                  <a:gd name="T13" fmla="*/ 9 h 100"/>
                  <a:gd name="T14" fmla="*/ 71 w 132"/>
                  <a:gd name="T15" fmla="*/ 5 h 100"/>
                  <a:gd name="T16" fmla="*/ 78 w 132"/>
                  <a:gd name="T17" fmla="*/ 2 h 100"/>
                  <a:gd name="T18" fmla="*/ 85 w 132"/>
                  <a:gd name="T19" fmla="*/ 0 h 100"/>
                  <a:gd name="T20" fmla="*/ 93 w 132"/>
                  <a:gd name="T21" fmla="*/ 0 h 100"/>
                  <a:gd name="T22" fmla="*/ 93 w 132"/>
                  <a:gd name="T23" fmla="*/ 0 h 100"/>
                  <a:gd name="T24" fmla="*/ 101 w 132"/>
                  <a:gd name="T25" fmla="*/ 0 h 100"/>
                  <a:gd name="T26" fmla="*/ 108 w 132"/>
                  <a:gd name="T27" fmla="*/ 2 h 100"/>
                  <a:gd name="T28" fmla="*/ 115 w 132"/>
                  <a:gd name="T29" fmla="*/ 6 h 100"/>
                  <a:gd name="T30" fmla="*/ 120 w 132"/>
                  <a:gd name="T31" fmla="*/ 11 h 100"/>
                  <a:gd name="T32" fmla="*/ 126 w 132"/>
                  <a:gd name="T33" fmla="*/ 16 h 100"/>
                  <a:gd name="T34" fmla="*/ 130 w 132"/>
                  <a:gd name="T35" fmla="*/ 23 h 100"/>
                  <a:gd name="T36" fmla="*/ 131 w 132"/>
                  <a:gd name="T37" fmla="*/ 31 h 100"/>
                  <a:gd name="T38" fmla="*/ 132 w 132"/>
                  <a:gd name="T39" fmla="*/ 38 h 100"/>
                  <a:gd name="T40" fmla="*/ 132 w 132"/>
                  <a:gd name="T41" fmla="*/ 38 h 100"/>
                  <a:gd name="T42" fmla="*/ 131 w 132"/>
                  <a:gd name="T43" fmla="*/ 47 h 100"/>
                  <a:gd name="T44" fmla="*/ 128 w 132"/>
                  <a:gd name="T45" fmla="*/ 58 h 100"/>
                  <a:gd name="T46" fmla="*/ 123 w 132"/>
                  <a:gd name="T47" fmla="*/ 69 h 100"/>
                  <a:gd name="T48" fmla="*/ 116 w 132"/>
                  <a:gd name="T49" fmla="*/ 78 h 100"/>
                  <a:gd name="T50" fmla="*/ 107 w 132"/>
                  <a:gd name="T51" fmla="*/ 86 h 100"/>
                  <a:gd name="T52" fmla="*/ 94 w 132"/>
                  <a:gd name="T53" fmla="*/ 93 h 100"/>
                  <a:gd name="T54" fmla="*/ 88 w 132"/>
                  <a:gd name="T55" fmla="*/ 96 h 100"/>
                  <a:gd name="T56" fmla="*/ 81 w 132"/>
                  <a:gd name="T57" fmla="*/ 99 h 100"/>
                  <a:gd name="T58" fmla="*/ 73 w 132"/>
                  <a:gd name="T59" fmla="*/ 99 h 100"/>
                  <a:gd name="T60" fmla="*/ 63 w 132"/>
                  <a:gd name="T61" fmla="*/ 100 h 100"/>
                  <a:gd name="T62" fmla="*/ 63 w 132"/>
                  <a:gd name="T63" fmla="*/ 100 h 100"/>
                  <a:gd name="T64" fmla="*/ 55 w 132"/>
                  <a:gd name="T65" fmla="*/ 99 h 100"/>
                  <a:gd name="T66" fmla="*/ 47 w 132"/>
                  <a:gd name="T67" fmla="*/ 97 h 100"/>
                  <a:gd name="T68" fmla="*/ 39 w 132"/>
                  <a:gd name="T69" fmla="*/ 96 h 100"/>
                  <a:gd name="T70" fmla="*/ 32 w 132"/>
                  <a:gd name="T71" fmla="*/ 93 h 100"/>
                  <a:gd name="T72" fmla="*/ 27 w 132"/>
                  <a:gd name="T73" fmla="*/ 90 h 100"/>
                  <a:gd name="T74" fmla="*/ 21 w 132"/>
                  <a:gd name="T75" fmla="*/ 86 h 100"/>
                  <a:gd name="T76" fmla="*/ 13 w 132"/>
                  <a:gd name="T77" fmla="*/ 77 h 100"/>
                  <a:gd name="T78" fmla="*/ 6 w 132"/>
                  <a:gd name="T79" fmla="*/ 67 h 100"/>
                  <a:gd name="T80" fmla="*/ 2 w 132"/>
                  <a:gd name="T81" fmla="*/ 57 h 100"/>
                  <a:gd name="T82" fmla="*/ 0 w 132"/>
                  <a:gd name="T83" fmla="*/ 47 h 100"/>
                  <a:gd name="T84" fmla="*/ 0 w 132"/>
                  <a:gd name="T85" fmla="*/ 38 h 100"/>
                  <a:gd name="T86" fmla="*/ 0 w 132"/>
                  <a:gd name="T87" fmla="*/ 38 h 100"/>
                  <a:gd name="T88" fmla="*/ 0 w 132"/>
                  <a:gd name="T89" fmla="*/ 31 h 100"/>
                  <a:gd name="T90" fmla="*/ 2 w 132"/>
                  <a:gd name="T91" fmla="*/ 23 h 100"/>
                  <a:gd name="T92" fmla="*/ 6 w 132"/>
                  <a:gd name="T93" fmla="*/ 16 h 100"/>
                  <a:gd name="T94" fmla="*/ 12 w 132"/>
                  <a:gd name="T95" fmla="*/ 11 h 100"/>
                  <a:gd name="T96" fmla="*/ 17 w 132"/>
                  <a:gd name="T97" fmla="*/ 6 h 100"/>
                  <a:gd name="T98" fmla="*/ 24 w 132"/>
                  <a:gd name="T99" fmla="*/ 2 h 100"/>
                  <a:gd name="T100" fmla="*/ 31 w 132"/>
                  <a:gd name="T101" fmla="*/ 0 h 100"/>
                  <a:gd name="T102" fmla="*/ 39 w 132"/>
                  <a:gd name="T103" fmla="*/ 0 h 100"/>
                  <a:gd name="T104" fmla="*/ 39 w 132"/>
                  <a:gd name="T10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 h="100">
                    <a:moveTo>
                      <a:pt x="39" y="0"/>
                    </a:moveTo>
                    <a:lnTo>
                      <a:pt x="39" y="0"/>
                    </a:lnTo>
                    <a:lnTo>
                      <a:pt x="47" y="0"/>
                    </a:lnTo>
                    <a:lnTo>
                      <a:pt x="54" y="2"/>
                    </a:lnTo>
                    <a:lnTo>
                      <a:pt x="61" y="5"/>
                    </a:lnTo>
                    <a:lnTo>
                      <a:pt x="66" y="9"/>
                    </a:lnTo>
                    <a:lnTo>
                      <a:pt x="66" y="9"/>
                    </a:lnTo>
                    <a:lnTo>
                      <a:pt x="71" y="5"/>
                    </a:lnTo>
                    <a:lnTo>
                      <a:pt x="78" y="2"/>
                    </a:lnTo>
                    <a:lnTo>
                      <a:pt x="85" y="0"/>
                    </a:lnTo>
                    <a:lnTo>
                      <a:pt x="93" y="0"/>
                    </a:lnTo>
                    <a:lnTo>
                      <a:pt x="93" y="0"/>
                    </a:lnTo>
                    <a:lnTo>
                      <a:pt x="101" y="0"/>
                    </a:lnTo>
                    <a:lnTo>
                      <a:pt x="108" y="2"/>
                    </a:lnTo>
                    <a:lnTo>
                      <a:pt x="115" y="6"/>
                    </a:lnTo>
                    <a:lnTo>
                      <a:pt x="120" y="11"/>
                    </a:lnTo>
                    <a:lnTo>
                      <a:pt x="126" y="16"/>
                    </a:lnTo>
                    <a:lnTo>
                      <a:pt x="130" y="23"/>
                    </a:lnTo>
                    <a:lnTo>
                      <a:pt x="131" y="31"/>
                    </a:lnTo>
                    <a:lnTo>
                      <a:pt x="132" y="38"/>
                    </a:lnTo>
                    <a:lnTo>
                      <a:pt x="132" y="38"/>
                    </a:lnTo>
                    <a:lnTo>
                      <a:pt x="131" y="47"/>
                    </a:lnTo>
                    <a:lnTo>
                      <a:pt x="128" y="58"/>
                    </a:lnTo>
                    <a:lnTo>
                      <a:pt x="123" y="69"/>
                    </a:lnTo>
                    <a:lnTo>
                      <a:pt x="116" y="78"/>
                    </a:lnTo>
                    <a:lnTo>
                      <a:pt x="107" y="86"/>
                    </a:lnTo>
                    <a:lnTo>
                      <a:pt x="94" y="93"/>
                    </a:lnTo>
                    <a:lnTo>
                      <a:pt x="88" y="96"/>
                    </a:lnTo>
                    <a:lnTo>
                      <a:pt x="81" y="99"/>
                    </a:lnTo>
                    <a:lnTo>
                      <a:pt x="73" y="99"/>
                    </a:lnTo>
                    <a:lnTo>
                      <a:pt x="63" y="100"/>
                    </a:lnTo>
                    <a:lnTo>
                      <a:pt x="63" y="100"/>
                    </a:lnTo>
                    <a:lnTo>
                      <a:pt x="55" y="99"/>
                    </a:lnTo>
                    <a:lnTo>
                      <a:pt x="47" y="97"/>
                    </a:lnTo>
                    <a:lnTo>
                      <a:pt x="39" y="96"/>
                    </a:lnTo>
                    <a:lnTo>
                      <a:pt x="32" y="93"/>
                    </a:lnTo>
                    <a:lnTo>
                      <a:pt x="27" y="90"/>
                    </a:lnTo>
                    <a:lnTo>
                      <a:pt x="21" y="86"/>
                    </a:lnTo>
                    <a:lnTo>
                      <a:pt x="13" y="77"/>
                    </a:lnTo>
                    <a:lnTo>
                      <a:pt x="6" y="67"/>
                    </a:lnTo>
                    <a:lnTo>
                      <a:pt x="2" y="57"/>
                    </a:lnTo>
                    <a:lnTo>
                      <a:pt x="0" y="47"/>
                    </a:lnTo>
                    <a:lnTo>
                      <a:pt x="0" y="38"/>
                    </a:lnTo>
                    <a:lnTo>
                      <a:pt x="0" y="38"/>
                    </a:lnTo>
                    <a:lnTo>
                      <a:pt x="0" y="31"/>
                    </a:lnTo>
                    <a:lnTo>
                      <a:pt x="2" y="23"/>
                    </a:lnTo>
                    <a:lnTo>
                      <a:pt x="6" y="16"/>
                    </a:lnTo>
                    <a:lnTo>
                      <a:pt x="12" y="11"/>
                    </a:lnTo>
                    <a:lnTo>
                      <a:pt x="17" y="6"/>
                    </a:lnTo>
                    <a:lnTo>
                      <a:pt x="24" y="2"/>
                    </a:lnTo>
                    <a:lnTo>
                      <a:pt x="31" y="0"/>
                    </a:lnTo>
                    <a:lnTo>
                      <a:pt x="39" y="0"/>
                    </a:lnTo>
                    <a:lnTo>
                      <a:pt x="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174"/>
              <p:cNvSpPr>
                <a:spLocks/>
              </p:cNvSpPr>
              <p:nvPr/>
            </p:nvSpPr>
            <p:spPr bwMode="auto">
              <a:xfrm>
                <a:off x="3149601" y="2336800"/>
                <a:ext cx="52388" cy="73025"/>
              </a:xfrm>
              <a:custGeom>
                <a:avLst/>
                <a:gdLst>
                  <a:gd name="T0" fmla="*/ 29 w 33"/>
                  <a:gd name="T1" fmla="*/ 46 h 46"/>
                  <a:gd name="T2" fmla="*/ 29 w 33"/>
                  <a:gd name="T3" fmla="*/ 46 h 46"/>
                  <a:gd name="T4" fmla="*/ 31 w 33"/>
                  <a:gd name="T5" fmla="*/ 39 h 46"/>
                  <a:gd name="T6" fmla="*/ 33 w 33"/>
                  <a:gd name="T7" fmla="*/ 34 h 46"/>
                  <a:gd name="T8" fmla="*/ 33 w 33"/>
                  <a:gd name="T9" fmla="*/ 27 h 46"/>
                  <a:gd name="T10" fmla="*/ 33 w 33"/>
                  <a:gd name="T11" fmla="*/ 22 h 46"/>
                  <a:gd name="T12" fmla="*/ 30 w 33"/>
                  <a:gd name="T13" fmla="*/ 15 h 46"/>
                  <a:gd name="T14" fmla="*/ 27 w 33"/>
                  <a:gd name="T15" fmla="*/ 9 h 46"/>
                  <a:gd name="T16" fmla="*/ 25 w 33"/>
                  <a:gd name="T17" fmla="*/ 4 h 46"/>
                  <a:gd name="T18" fmla="*/ 19 w 33"/>
                  <a:gd name="T19" fmla="*/ 0 h 46"/>
                  <a:gd name="T20" fmla="*/ 0 w 33"/>
                  <a:gd name="T21" fmla="*/ 3 h 46"/>
                  <a:gd name="T22" fmla="*/ 0 w 33"/>
                  <a:gd name="T23" fmla="*/ 3 h 46"/>
                  <a:gd name="T24" fmla="*/ 12 w 33"/>
                  <a:gd name="T25" fmla="*/ 11 h 46"/>
                  <a:gd name="T26" fmla="*/ 18 w 33"/>
                  <a:gd name="T27" fmla="*/ 15 h 46"/>
                  <a:gd name="T28" fmla="*/ 22 w 33"/>
                  <a:gd name="T29" fmla="*/ 19 h 46"/>
                  <a:gd name="T30" fmla="*/ 25 w 33"/>
                  <a:gd name="T31" fmla="*/ 24 h 46"/>
                  <a:gd name="T32" fmla="*/ 27 w 33"/>
                  <a:gd name="T33" fmla="*/ 31 h 46"/>
                  <a:gd name="T34" fmla="*/ 29 w 33"/>
                  <a:gd name="T35" fmla="*/ 38 h 46"/>
                  <a:gd name="T36" fmla="*/ 29 w 33"/>
                  <a:gd name="T37" fmla="*/ 46 h 46"/>
                  <a:gd name="T38" fmla="*/ 29 w 33"/>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29" y="46"/>
                    </a:moveTo>
                    <a:lnTo>
                      <a:pt x="29" y="46"/>
                    </a:lnTo>
                    <a:lnTo>
                      <a:pt x="31" y="39"/>
                    </a:lnTo>
                    <a:lnTo>
                      <a:pt x="33" y="34"/>
                    </a:lnTo>
                    <a:lnTo>
                      <a:pt x="33" y="27"/>
                    </a:lnTo>
                    <a:lnTo>
                      <a:pt x="33" y="22"/>
                    </a:lnTo>
                    <a:lnTo>
                      <a:pt x="30" y="15"/>
                    </a:lnTo>
                    <a:lnTo>
                      <a:pt x="27" y="9"/>
                    </a:lnTo>
                    <a:lnTo>
                      <a:pt x="25" y="4"/>
                    </a:lnTo>
                    <a:lnTo>
                      <a:pt x="19" y="0"/>
                    </a:lnTo>
                    <a:lnTo>
                      <a:pt x="0" y="3"/>
                    </a:lnTo>
                    <a:lnTo>
                      <a:pt x="0" y="3"/>
                    </a:lnTo>
                    <a:lnTo>
                      <a:pt x="12" y="11"/>
                    </a:lnTo>
                    <a:lnTo>
                      <a:pt x="18" y="15"/>
                    </a:lnTo>
                    <a:lnTo>
                      <a:pt x="22" y="19"/>
                    </a:lnTo>
                    <a:lnTo>
                      <a:pt x="25" y="24"/>
                    </a:lnTo>
                    <a:lnTo>
                      <a:pt x="27" y="31"/>
                    </a:lnTo>
                    <a:lnTo>
                      <a:pt x="29" y="38"/>
                    </a:lnTo>
                    <a:lnTo>
                      <a:pt x="29" y="46"/>
                    </a:lnTo>
                    <a:lnTo>
                      <a:pt x="29"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8" name="Freeform 175"/>
            <p:cNvSpPr>
              <a:spLocks noEditPoints="1"/>
            </p:cNvSpPr>
            <p:nvPr/>
          </p:nvSpPr>
          <p:spPr bwMode="auto">
            <a:xfrm>
              <a:off x="6657975" y="3637038"/>
              <a:ext cx="217488" cy="303213"/>
            </a:xfrm>
            <a:custGeom>
              <a:avLst/>
              <a:gdLst>
                <a:gd name="T0" fmla="*/ 125 w 137"/>
                <a:gd name="T1" fmla="*/ 55 h 191"/>
                <a:gd name="T2" fmla="*/ 126 w 137"/>
                <a:gd name="T3" fmla="*/ 51 h 191"/>
                <a:gd name="T4" fmla="*/ 133 w 137"/>
                <a:gd name="T5" fmla="*/ 34 h 191"/>
                <a:gd name="T6" fmla="*/ 136 w 137"/>
                <a:gd name="T7" fmla="*/ 29 h 191"/>
                <a:gd name="T8" fmla="*/ 137 w 137"/>
                <a:gd name="T9" fmla="*/ 21 h 191"/>
                <a:gd name="T10" fmla="*/ 136 w 137"/>
                <a:gd name="T11" fmla="*/ 13 h 191"/>
                <a:gd name="T12" fmla="*/ 132 w 137"/>
                <a:gd name="T13" fmla="*/ 6 h 191"/>
                <a:gd name="T14" fmla="*/ 128 w 137"/>
                <a:gd name="T15" fmla="*/ 4 h 191"/>
                <a:gd name="T16" fmla="*/ 116 w 137"/>
                <a:gd name="T17" fmla="*/ 0 h 191"/>
                <a:gd name="T18" fmla="*/ 103 w 137"/>
                <a:gd name="T19" fmla="*/ 4 h 191"/>
                <a:gd name="T20" fmla="*/ 113 w 137"/>
                <a:gd name="T21" fmla="*/ 39 h 191"/>
                <a:gd name="T22" fmla="*/ 103 w 137"/>
                <a:gd name="T23" fmla="*/ 59 h 191"/>
                <a:gd name="T24" fmla="*/ 110 w 137"/>
                <a:gd name="T25" fmla="*/ 48 h 191"/>
                <a:gd name="T26" fmla="*/ 110 w 137"/>
                <a:gd name="T27" fmla="*/ 42 h 191"/>
                <a:gd name="T28" fmla="*/ 120 w 137"/>
                <a:gd name="T29" fmla="*/ 48 h 191"/>
                <a:gd name="T30" fmla="*/ 121 w 137"/>
                <a:gd name="T31" fmla="*/ 52 h 191"/>
                <a:gd name="T32" fmla="*/ 121 w 137"/>
                <a:gd name="T33" fmla="*/ 57 h 191"/>
                <a:gd name="T34" fmla="*/ 103 w 137"/>
                <a:gd name="T35" fmla="*/ 89 h 191"/>
                <a:gd name="T36" fmla="*/ 97 w 137"/>
                <a:gd name="T37" fmla="*/ 93 h 191"/>
                <a:gd name="T38" fmla="*/ 99 w 137"/>
                <a:gd name="T39" fmla="*/ 92 h 191"/>
                <a:gd name="T40" fmla="*/ 103 w 137"/>
                <a:gd name="T41" fmla="*/ 89 h 191"/>
                <a:gd name="T42" fmla="*/ 101 w 137"/>
                <a:gd name="T43" fmla="*/ 85 h 191"/>
                <a:gd name="T44" fmla="*/ 99 w 137"/>
                <a:gd name="T45" fmla="*/ 86 h 191"/>
                <a:gd name="T46" fmla="*/ 95 w 137"/>
                <a:gd name="T47" fmla="*/ 88 h 191"/>
                <a:gd name="T48" fmla="*/ 84 w 137"/>
                <a:gd name="T49" fmla="*/ 81 h 191"/>
                <a:gd name="T50" fmla="*/ 84 w 137"/>
                <a:gd name="T51" fmla="*/ 81 h 191"/>
                <a:gd name="T52" fmla="*/ 90 w 137"/>
                <a:gd name="T53" fmla="*/ 78 h 191"/>
                <a:gd name="T54" fmla="*/ 103 w 137"/>
                <a:gd name="T55" fmla="*/ 34 h 191"/>
                <a:gd name="T56" fmla="*/ 88 w 137"/>
                <a:gd name="T57" fmla="*/ 23 h 191"/>
                <a:gd name="T58" fmla="*/ 80 w 137"/>
                <a:gd name="T59" fmla="*/ 25 h 191"/>
                <a:gd name="T60" fmla="*/ 57 w 137"/>
                <a:gd name="T61" fmla="*/ 59 h 191"/>
                <a:gd name="T62" fmla="*/ 57 w 137"/>
                <a:gd name="T63" fmla="*/ 66 h 191"/>
                <a:gd name="T64" fmla="*/ 22 w 137"/>
                <a:gd name="T65" fmla="*/ 153 h 191"/>
                <a:gd name="T66" fmla="*/ 26 w 137"/>
                <a:gd name="T67" fmla="*/ 154 h 191"/>
                <a:gd name="T68" fmla="*/ 29 w 137"/>
                <a:gd name="T69" fmla="*/ 155 h 191"/>
                <a:gd name="T70" fmla="*/ 29 w 137"/>
                <a:gd name="T71" fmla="*/ 162 h 191"/>
                <a:gd name="T72" fmla="*/ 33 w 137"/>
                <a:gd name="T73" fmla="*/ 161 h 191"/>
                <a:gd name="T74" fmla="*/ 38 w 137"/>
                <a:gd name="T75" fmla="*/ 162 h 191"/>
                <a:gd name="T76" fmla="*/ 40 w 137"/>
                <a:gd name="T77" fmla="*/ 163 h 191"/>
                <a:gd name="T78" fmla="*/ 41 w 137"/>
                <a:gd name="T79" fmla="*/ 169 h 191"/>
                <a:gd name="T80" fmla="*/ 38 w 137"/>
                <a:gd name="T81" fmla="*/ 173 h 191"/>
                <a:gd name="T82" fmla="*/ 22 w 137"/>
                <a:gd name="T83" fmla="*/ 182 h 191"/>
                <a:gd name="T84" fmla="*/ 41 w 137"/>
                <a:gd name="T85" fmla="*/ 176 h 191"/>
                <a:gd name="T86" fmla="*/ 103 w 137"/>
                <a:gd name="T87" fmla="*/ 29 h 191"/>
                <a:gd name="T88" fmla="*/ 97 w 137"/>
                <a:gd name="T89" fmla="*/ 9 h 191"/>
                <a:gd name="T90" fmla="*/ 103 w 137"/>
                <a:gd name="T91" fmla="*/ 4 h 191"/>
                <a:gd name="T92" fmla="*/ 22 w 137"/>
                <a:gd name="T93" fmla="*/ 117 h 191"/>
                <a:gd name="T94" fmla="*/ 2 w 137"/>
                <a:gd name="T95" fmla="*/ 191 h 191"/>
                <a:gd name="T96" fmla="*/ 22 w 137"/>
                <a:gd name="T97" fmla="*/ 180 h 191"/>
                <a:gd name="T98" fmla="*/ 5 w 137"/>
                <a:gd name="T99" fmla="*/ 174 h 191"/>
                <a:gd name="T100" fmla="*/ 5 w 137"/>
                <a:gd name="T101" fmla="*/ 150 h 191"/>
                <a:gd name="T102" fmla="*/ 6 w 137"/>
                <a:gd name="T103" fmla="*/ 149 h 191"/>
                <a:gd name="T104" fmla="*/ 10 w 137"/>
                <a:gd name="T105" fmla="*/ 146 h 191"/>
                <a:gd name="T106" fmla="*/ 15 w 137"/>
                <a:gd name="T107" fmla="*/ 146 h 191"/>
                <a:gd name="T108" fmla="*/ 17 w 137"/>
                <a:gd name="T109" fmla="*/ 149 h 191"/>
                <a:gd name="T110" fmla="*/ 18 w 137"/>
                <a:gd name="T111" fmla="*/ 155 h 191"/>
                <a:gd name="T112" fmla="*/ 19 w 137"/>
                <a:gd name="T113" fmla="*/ 154 h 191"/>
                <a:gd name="T114" fmla="*/ 22 w 137"/>
                <a:gd name="T115" fmla="*/ 11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7" h="191">
                  <a:moveTo>
                    <a:pt x="103" y="89"/>
                  </a:moveTo>
                  <a:lnTo>
                    <a:pt x="125" y="55"/>
                  </a:lnTo>
                  <a:lnTo>
                    <a:pt x="125" y="55"/>
                  </a:lnTo>
                  <a:lnTo>
                    <a:pt x="126" y="51"/>
                  </a:lnTo>
                  <a:lnTo>
                    <a:pt x="125" y="47"/>
                  </a:lnTo>
                  <a:lnTo>
                    <a:pt x="133" y="34"/>
                  </a:lnTo>
                  <a:lnTo>
                    <a:pt x="133" y="34"/>
                  </a:lnTo>
                  <a:lnTo>
                    <a:pt x="136" y="29"/>
                  </a:lnTo>
                  <a:lnTo>
                    <a:pt x="137" y="25"/>
                  </a:lnTo>
                  <a:lnTo>
                    <a:pt x="137" y="21"/>
                  </a:lnTo>
                  <a:lnTo>
                    <a:pt x="137" y="17"/>
                  </a:lnTo>
                  <a:lnTo>
                    <a:pt x="136" y="13"/>
                  </a:lnTo>
                  <a:lnTo>
                    <a:pt x="135" y="9"/>
                  </a:lnTo>
                  <a:lnTo>
                    <a:pt x="132" y="6"/>
                  </a:lnTo>
                  <a:lnTo>
                    <a:pt x="128" y="4"/>
                  </a:lnTo>
                  <a:lnTo>
                    <a:pt x="128" y="4"/>
                  </a:lnTo>
                  <a:lnTo>
                    <a:pt x="121" y="0"/>
                  </a:lnTo>
                  <a:lnTo>
                    <a:pt x="116" y="0"/>
                  </a:lnTo>
                  <a:lnTo>
                    <a:pt x="109" y="1"/>
                  </a:lnTo>
                  <a:lnTo>
                    <a:pt x="103" y="4"/>
                  </a:lnTo>
                  <a:lnTo>
                    <a:pt x="103" y="29"/>
                  </a:lnTo>
                  <a:lnTo>
                    <a:pt x="113" y="39"/>
                  </a:lnTo>
                  <a:lnTo>
                    <a:pt x="103" y="34"/>
                  </a:lnTo>
                  <a:lnTo>
                    <a:pt x="103" y="59"/>
                  </a:lnTo>
                  <a:lnTo>
                    <a:pt x="110" y="48"/>
                  </a:lnTo>
                  <a:lnTo>
                    <a:pt x="110" y="48"/>
                  </a:lnTo>
                  <a:lnTo>
                    <a:pt x="110" y="46"/>
                  </a:lnTo>
                  <a:lnTo>
                    <a:pt x="110" y="42"/>
                  </a:lnTo>
                  <a:lnTo>
                    <a:pt x="120" y="48"/>
                  </a:lnTo>
                  <a:lnTo>
                    <a:pt x="120" y="48"/>
                  </a:lnTo>
                  <a:lnTo>
                    <a:pt x="121" y="50"/>
                  </a:lnTo>
                  <a:lnTo>
                    <a:pt x="121" y="52"/>
                  </a:lnTo>
                  <a:lnTo>
                    <a:pt x="121" y="54"/>
                  </a:lnTo>
                  <a:lnTo>
                    <a:pt x="121" y="57"/>
                  </a:lnTo>
                  <a:lnTo>
                    <a:pt x="103" y="82"/>
                  </a:lnTo>
                  <a:lnTo>
                    <a:pt x="103" y="89"/>
                  </a:lnTo>
                  <a:close/>
                  <a:moveTo>
                    <a:pt x="41" y="176"/>
                  </a:moveTo>
                  <a:lnTo>
                    <a:pt x="97" y="93"/>
                  </a:lnTo>
                  <a:lnTo>
                    <a:pt x="97" y="93"/>
                  </a:lnTo>
                  <a:lnTo>
                    <a:pt x="99" y="92"/>
                  </a:lnTo>
                  <a:lnTo>
                    <a:pt x="102" y="89"/>
                  </a:lnTo>
                  <a:lnTo>
                    <a:pt x="103" y="89"/>
                  </a:lnTo>
                  <a:lnTo>
                    <a:pt x="103" y="82"/>
                  </a:lnTo>
                  <a:lnTo>
                    <a:pt x="101" y="85"/>
                  </a:lnTo>
                  <a:lnTo>
                    <a:pt x="101" y="85"/>
                  </a:lnTo>
                  <a:lnTo>
                    <a:pt x="99" y="86"/>
                  </a:lnTo>
                  <a:lnTo>
                    <a:pt x="98" y="88"/>
                  </a:lnTo>
                  <a:lnTo>
                    <a:pt x="95" y="88"/>
                  </a:lnTo>
                  <a:lnTo>
                    <a:pt x="94" y="86"/>
                  </a:lnTo>
                  <a:lnTo>
                    <a:pt x="84" y="81"/>
                  </a:lnTo>
                  <a:lnTo>
                    <a:pt x="84" y="81"/>
                  </a:lnTo>
                  <a:lnTo>
                    <a:pt x="84" y="81"/>
                  </a:lnTo>
                  <a:lnTo>
                    <a:pt x="87" y="80"/>
                  </a:lnTo>
                  <a:lnTo>
                    <a:pt x="90" y="78"/>
                  </a:lnTo>
                  <a:lnTo>
                    <a:pt x="103" y="59"/>
                  </a:lnTo>
                  <a:lnTo>
                    <a:pt x="103" y="34"/>
                  </a:lnTo>
                  <a:lnTo>
                    <a:pt x="88" y="23"/>
                  </a:lnTo>
                  <a:lnTo>
                    <a:pt x="88" y="23"/>
                  </a:lnTo>
                  <a:lnTo>
                    <a:pt x="83" y="23"/>
                  </a:lnTo>
                  <a:lnTo>
                    <a:pt x="80" y="25"/>
                  </a:lnTo>
                  <a:lnTo>
                    <a:pt x="57" y="59"/>
                  </a:lnTo>
                  <a:lnTo>
                    <a:pt x="57" y="59"/>
                  </a:lnTo>
                  <a:lnTo>
                    <a:pt x="56" y="63"/>
                  </a:lnTo>
                  <a:lnTo>
                    <a:pt x="57" y="66"/>
                  </a:lnTo>
                  <a:lnTo>
                    <a:pt x="22" y="117"/>
                  </a:lnTo>
                  <a:lnTo>
                    <a:pt x="22" y="153"/>
                  </a:lnTo>
                  <a:lnTo>
                    <a:pt x="22" y="153"/>
                  </a:lnTo>
                  <a:lnTo>
                    <a:pt x="26" y="154"/>
                  </a:lnTo>
                  <a:lnTo>
                    <a:pt x="26" y="154"/>
                  </a:lnTo>
                  <a:lnTo>
                    <a:pt x="29" y="155"/>
                  </a:lnTo>
                  <a:lnTo>
                    <a:pt x="29" y="158"/>
                  </a:lnTo>
                  <a:lnTo>
                    <a:pt x="29" y="162"/>
                  </a:lnTo>
                  <a:lnTo>
                    <a:pt x="29" y="162"/>
                  </a:lnTo>
                  <a:lnTo>
                    <a:pt x="33" y="161"/>
                  </a:lnTo>
                  <a:lnTo>
                    <a:pt x="36" y="161"/>
                  </a:lnTo>
                  <a:lnTo>
                    <a:pt x="38" y="162"/>
                  </a:lnTo>
                  <a:lnTo>
                    <a:pt x="38" y="162"/>
                  </a:lnTo>
                  <a:lnTo>
                    <a:pt x="40" y="163"/>
                  </a:lnTo>
                  <a:lnTo>
                    <a:pt x="41" y="166"/>
                  </a:lnTo>
                  <a:lnTo>
                    <a:pt x="41" y="169"/>
                  </a:lnTo>
                  <a:lnTo>
                    <a:pt x="40" y="172"/>
                  </a:lnTo>
                  <a:lnTo>
                    <a:pt x="38" y="173"/>
                  </a:lnTo>
                  <a:lnTo>
                    <a:pt x="22" y="180"/>
                  </a:lnTo>
                  <a:lnTo>
                    <a:pt x="22" y="182"/>
                  </a:lnTo>
                  <a:lnTo>
                    <a:pt x="41" y="176"/>
                  </a:lnTo>
                  <a:lnTo>
                    <a:pt x="41" y="176"/>
                  </a:lnTo>
                  <a:close/>
                  <a:moveTo>
                    <a:pt x="103" y="4"/>
                  </a:moveTo>
                  <a:lnTo>
                    <a:pt x="103" y="29"/>
                  </a:lnTo>
                  <a:lnTo>
                    <a:pt x="91" y="17"/>
                  </a:lnTo>
                  <a:lnTo>
                    <a:pt x="97" y="9"/>
                  </a:lnTo>
                  <a:lnTo>
                    <a:pt x="97" y="9"/>
                  </a:lnTo>
                  <a:lnTo>
                    <a:pt x="103" y="4"/>
                  </a:lnTo>
                  <a:lnTo>
                    <a:pt x="103" y="4"/>
                  </a:lnTo>
                  <a:close/>
                  <a:moveTo>
                    <a:pt x="22" y="117"/>
                  </a:moveTo>
                  <a:lnTo>
                    <a:pt x="0" y="150"/>
                  </a:lnTo>
                  <a:lnTo>
                    <a:pt x="2" y="191"/>
                  </a:lnTo>
                  <a:lnTo>
                    <a:pt x="22" y="182"/>
                  </a:lnTo>
                  <a:lnTo>
                    <a:pt x="22" y="180"/>
                  </a:lnTo>
                  <a:lnTo>
                    <a:pt x="17" y="182"/>
                  </a:lnTo>
                  <a:lnTo>
                    <a:pt x="5" y="174"/>
                  </a:lnTo>
                  <a:lnTo>
                    <a:pt x="5" y="150"/>
                  </a:lnTo>
                  <a:lnTo>
                    <a:pt x="5" y="150"/>
                  </a:lnTo>
                  <a:lnTo>
                    <a:pt x="6" y="149"/>
                  </a:lnTo>
                  <a:lnTo>
                    <a:pt x="6" y="149"/>
                  </a:lnTo>
                  <a:lnTo>
                    <a:pt x="7" y="146"/>
                  </a:lnTo>
                  <a:lnTo>
                    <a:pt x="10" y="146"/>
                  </a:lnTo>
                  <a:lnTo>
                    <a:pt x="13" y="146"/>
                  </a:lnTo>
                  <a:lnTo>
                    <a:pt x="15" y="146"/>
                  </a:lnTo>
                  <a:lnTo>
                    <a:pt x="15" y="146"/>
                  </a:lnTo>
                  <a:lnTo>
                    <a:pt x="17" y="149"/>
                  </a:lnTo>
                  <a:lnTo>
                    <a:pt x="18" y="150"/>
                  </a:lnTo>
                  <a:lnTo>
                    <a:pt x="18" y="155"/>
                  </a:lnTo>
                  <a:lnTo>
                    <a:pt x="18" y="155"/>
                  </a:lnTo>
                  <a:lnTo>
                    <a:pt x="19" y="154"/>
                  </a:lnTo>
                  <a:lnTo>
                    <a:pt x="22" y="153"/>
                  </a:lnTo>
                  <a:lnTo>
                    <a:pt x="22" y="117"/>
                  </a:ln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176"/>
            <p:cNvSpPr>
              <a:spLocks noEditPoints="1"/>
            </p:cNvSpPr>
            <p:nvPr/>
          </p:nvSpPr>
          <p:spPr bwMode="auto">
            <a:xfrm>
              <a:off x="4894262" y="2052713"/>
              <a:ext cx="279400" cy="303213"/>
            </a:xfrm>
            <a:custGeom>
              <a:avLst/>
              <a:gdLst>
                <a:gd name="T0" fmla="*/ 138 w 176"/>
                <a:gd name="T1" fmla="*/ 88 h 191"/>
                <a:gd name="T2" fmla="*/ 132 w 176"/>
                <a:gd name="T3" fmla="*/ 138 h 191"/>
                <a:gd name="T4" fmla="*/ 150 w 176"/>
                <a:gd name="T5" fmla="*/ 143 h 191"/>
                <a:gd name="T6" fmla="*/ 147 w 176"/>
                <a:gd name="T7" fmla="*/ 151 h 191"/>
                <a:gd name="T8" fmla="*/ 132 w 176"/>
                <a:gd name="T9" fmla="*/ 36 h 191"/>
                <a:gd name="T10" fmla="*/ 150 w 176"/>
                <a:gd name="T11" fmla="*/ 26 h 191"/>
                <a:gd name="T12" fmla="*/ 135 w 176"/>
                <a:gd name="T13" fmla="*/ 47 h 191"/>
                <a:gd name="T14" fmla="*/ 146 w 176"/>
                <a:gd name="T15" fmla="*/ 88 h 191"/>
                <a:gd name="T16" fmla="*/ 174 w 176"/>
                <a:gd name="T17" fmla="*/ 85 h 191"/>
                <a:gd name="T18" fmla="*/ 150 w 176"/>
                <a:gd name="T19" fmla="*/ 92 h 191"/>
                <a:gd name="T20" fmla="*/ 88 w 176"/>
                <a:gd name="T21" fmla="*/ 39 h 191"/>
                <a:gd name="T22" fmla="*/ 115 w 176"/>
                <a:gd name="T23" fmla="*/ 46 h 191"/>
                <a:gd name="T24" fmla="*/ 132 w 176"/>
                <a:gd name="T25" fmla="*/ 109 h 191"/>
                <a:gd name="T26" fmla="*/ 115 w 176"/>
                <a:gd name="T27" fmla="*/ 128 h 191"/>
                <a:gd name="T28" fmla="*/ 111 w 176"/>
                <a:gd name="T29" fmla="*/ 180 h 191"/>
                <a:gd name="T30" fmla="*/ 90 w 176"/>
                <a:gd name="T31" fmla="*/ 191 h 191"/>
                <a:gd name="T32" fmla="*/ 105 w 176"/>
                <a:gd name="T33" fmla="*/ 126 h 191"/>
                <a:gd name="T34" fmla="*/ 122 w 176"/>
                <a:gd name="T35" fmla="*/ 107 h 191"/>
                <a:gd name="T36" fmla="*/ 124 w 176"/>
                <a:gd name="T37" fmla="*/ 73 h 191"/>
                <a:gd name="T38" fmla="*/ 104 w 176"/>
                <a:gd name="T39" fmla="*/ 51 h 191"/>
                <a:gd name="T40" fmla="*/ 88 w 176"/>
                <a:gd name="T41" fmla="*/ 39 h 191"/>
                <a:gd name="T42" fmla="*/ 127 w 176"/>
                <a:gd name="T43" fmla="*/ 43 h 191"/>
                <a:gd name="T44" fmla="*/ 132 w 176"/>
                <a:gd name="T45" fmla="*/ 36 h 191"/>
                <a:gd name="T46" fmla="*/ 128 w 176"/>
                <a:gd name="T47" fmla="*/ 128 h 191"/>
                <a:gd name="T48" fmla="*/ 132 w 176"/>
                <a:gd name="T49" fmla="*/ 127 h 191"/>
                <a:gd name="T50" fmla="*/ 92 w 176"/>
                <a:gd name="T51" fmla="*/ 1 h 191"/>
                <a:gd name="T52" fmla="*/ 88 w 176"/>
                <a:gd name="T53" fmla="*/ 30 h 191"/>
                <a:gd name="T54" fmla="*/ 80 w 176"/>
                <a:gd name="T55" fmla="*/ 191 h 191"/>
                <a:gd name="T56" fmla="*/ 62 w 176"/>
                <a:gd name="T57" fmla="*/ 176 h 191"/>
                <a:gd name="T58" fmla="*/ 55 w 176"/>
                <a:gd name="T59" fmla="*/ 124 h 191"/>
                <a:gd name="T60" fmla="*/ 44 w 176"/>
                <a:gd name="T61" fmla="*/ 67 h 191"/>
                <a:gd name="T62" fmla="*/ 67 w 176"/>
                <a:gd name="T63" fmla="*/ 43 h 191"/>
                <a:gd name="T64" fmla="*/ 88 w 176"/>
                <a:gd name="T65" fmla="*/ 49 h 191"/>
                <a:gd name="T66" fmla="*/ 61 w 176"/>
                <a:gd name="T67" fmla="*/ 61 h 191"/>
                <a:gd name="T68" fmla="*/ 50 w 176"/>
                <a:gd name="T69" fmla="*/ 88 h 191"/>
                <a:gd name="T70" fmla="*/ 69 w 176"/>
                <a:gd name="T71" fmla="*/ 120 h 191"/>
                <a:gd name="T72" fmla="*/ 88 w 176"/>
                <a:gd name="T73" fmla="*/ 147 h 191"/>
                <a:gd name="T74" fmla="*/ 88 w 176"/>
                <a:gd name="T75" fmla="*/ 30 h 191"/>
                <a:gd name="T76" fmla="*/ 84 w 176"/>
                <a:gd name="T77" fmla="*/ 26 h 191"/>
                <a:gd name="T78" fmla="*/ 88 w 176"/>
                <a:gd name="T79" fmla="*/ 0 h 191"/>
                <a:gd name="T80" fmla="*/ 47 w 176"/>
                <a:gd name="T81" fmla="*/ 135 h 191"/>
                <a:gd name="T82" fmla="*/ 44 w 176"/>
                <a:gd name="T83" fmla="*/ 138 h 191"/>
                <a:gd name="T84" fmla="*/ 47 w 176"/>
                <a:gd name="T85" fmla="*/ 47 h 191"/>
                <a:gd name="T86" fmla="*/ 44 w 176"/>
                <a:gd name="T87" fmla="*/ 108 h 191"/>
                <a:gd name="T88" fmla="*/ 40 w 176"/>
                <a:gd name="T89" fmla="*/ 77 h 191"/>
                <a:gd name="T90" fmla="*/ 44 w 176"/>
                <a:gd name="T91" fmla="*/ 49 h 191"/>
                <a:gd name="T92" fmla="*/ 25 w 176"/>
                <a:gd name="T93" fmla="*/ 31 h 191"/>
                <a:gd name="T94" fmla="*/ 32 w 176"/>
                <a:gd name="T95" fmla="*/ 26 h 191"/>
                <a:gd name="T96" fmla="*/ 32 w 176"/>
                <a:gd name="T97" fmla="*/ 150 h 191"/>
                <a:gd name="T98" fmla="*/ 24 w 176"/>
                <a:gd name="T99" fmla="*/ 147 h 191"/>
                <a:gd name="T100" fmla="*/ 44 w 176"/>
                <a:gd name="T101" fmla="*/ 127 h 191"/>
                <a:gd name="T102" fmla="*/ 25 w 176"/>
                <a:gd name="T103" fmla="*/ 84 h 191"/>
                <a:gd name="T104" fmla="*/ 25 w 176"/>
                <a:gd name="T105" fmla="*/ 92 h 191"/>
                <a:gd name="T106" fmla="*/ 0 w 176"/>
                <a:gd name="T107" fmla="*/ 8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 h="191">
                  <a:moveTo>
                    <a:pt x="132" y="66"/>
                  </a:moveTo>
                  <a:lnTo>
                    <a:pt x="132" y="66"/>
                  </a:lnTo>
                  <a:lnTo>
                    <a:pt x="136" y="77"/>
                  </a:lnTo>
                  <a:lnTo>
                    <a:pt x="138" y="88"/>
                  </a:lnTo>
                  <a:lnTo>
                    <a:pt x="138" y="88"/>
                  </a:lnTo>
                  <a:lnTo>
                    <a:pt x="136" y="99"/>
                  </a:lnTo>
                  <a:lnTo>
                    <a:pt x="132" y="109"/>
                  </a:lnTo>
                  <a:lnTo>
                    <a:pt x="132" y="66"/>
                  </a:lnTo>
                  <a:lnTo>
                    <a:pt x="132" y="66"/>
                  </a:lnTo>
                  <a:close/>
                  <a:moveTo>
                    <a:pt x="132" y="138"/>
                  </a:moveTo>
                  <a:lnTo>
                    <a:pt x="132" y="127"/>
                  </a:lnTo>
                  <a:lnTo>
                    <a:pt x="132" y="127"/>
                  </a:lnTo>
                  <a:lnTo>
                    <a:pt x="135" y="128"/>
                  </a:lnTo>
                  <a:lnTo>
                    <a:pt x="135" y="128"/>
                  </a:lnTo>
                  <a:lnTo>
                    <a:pt x="150" y="143"/>
                  </a:lnTo>
                  <a:lnTo>
                    <a:pt x="150" y="143"/>
                  </a:lnTo>
                  <a:lnTo>
                    <a:pt x="151" y="147"/>
                  </a:lnTo>
                  <a:lnTo>
                    <a:pt x="150" y="150"/>
                  </a:lnTo>
                  <a:lnTo>
                    <a:pt x="150" y="150"/>
                  </a:lnTo>
                  <a:lnTo>
                    <a:pt x="147" y="151"/>
                  </a:lnTo>
                  <a:lnTo>
                    <a:pt x="145" y="150"/>
                  </a:lnTo>
                  <a:lnTo>
                    <a:pt x="132" y="138"/>
                  </a:lnTo>
                  <a:lnTo>
                    <a:pt x="132" y="138"/>
                  </a:lnTo>
                  <a:close/>
                  <a:moveTo>
                    <a:pt x="132" y="49"/>
                  </a:moveTo>
                  <a:lnTo>
                    <a:pt x="132" y="36"/>
                  </a:lnTo>
                  <a:lnTo>
                    <a:pt x="145" y="26"/>
                  </a:lnTo>
                  <a:lnTo>
                    <a:pt x="145" y="26"/>
                  </a:lnTo>
                  <a:lnTo>
                    <a:pt x="147" y="24"/>
                  </a:lnTo>
                  <a:lnTo>
                    <a:pt x="150" y="26"/>
                  </a:lnTo>
                  <a:lnTo>
                    <a:pt x="150" y="26"/>
                  </a:lnTo>
                  <a:lnTo>
                    <a:pt x="151" y="28"/>
                  </a:lnTo>
                  <a:lnTo>
                    <a:pt x="150" y="31"/>
                  </a:lnTo>
                  <a:lnTo>
                    <a:pt x="135" y="47"/>
                  </a:lnTo>
                  <a:lnTo>
                    <a:pt x="135" y="47"/>
                  </a:lnTo>
                  <a:lnTo>
                    <a:pt x="135" y="47"/>
                  </a:lnTo>
                  <a:lnTo>
                    <a:pt x="132" y="49"/>
                  </a:lnTo>
                  <a:lnTo>
                    <a:pt x="132" y="49"/>
                  </a:lnTo>
                  <a:close/>
                  <a:moveTo>
                    <a:pt x="146" y="88"/>
                  </a:moveTo>
                  <a:lnTo>
                    <a:pt x="146" y="88"/>
                  </a:lnTo>
                  <a:lnTo>
                    <a:pt x="146" y="88"/>
                  </a:lnTo>
                  <a:lnTo>
                    <a:pt x="147" y="85"/>
                  </a:lnTo>
                  <a:lnTo>
                    <a:pt x="150" y="84"/>
                  </a:lnTo>
                  <a:lnTo>
                    <a:pt x="172" y="84"/>
                  </a:lnTo>
                  <a:lnTo>
                    <a:pt x="172" y="84"/>
                  </a:lnTo>
                  <a:lnTo>
                    <a:pt x="174" y="85"/>
                  </a:lnTo>
                  <a:lnTo>
                    <a:pt x="176" y="88"/>
                  </a:lnTo>
                  <a:lnTo>
                    <a:pt x="176" y="88"/>
                  </a:lnTo>
                  <a:lnTo>
                    <a:pt x="174" y="91"/>
                  </a:lnTo>
                  <a:lnTo>
                    <a:pt x="172" y="92"/>
                  </a:lnTo>
                  <a:lnTo>
                    <a:pt x="150" y="92"/>
                  </a:lnTo>
                  <a:lnTo>
                    <a:pt x="150" y="92"/>
                  </a:lnTo>
                  <a:lnTo>
                    <a:pt x="147" y="91"/>
                  </a:lnTo>
                  <a:lnTo>
                    <a:pt x="146" y="88"/>
                  </a:lnTo>
                  <a:lnTo>
                    <a:pt x="146" y="88"/>
                  </a:lnTo>
                  <a:close/>
                  <a:moveTo>
                    <a:pt x="88" y="39"/>
                  </a:moveTo>
                  <a:lnTo>
                    <a:pt x="88" y="39"/>
                  </a:lnTo>
                  <a:lnTo>
                    <a:pt x="96" y="39"/>
                  </a:lnTo>
                  <a:lnTo>
                    <a:pt x="103" y="40"/>
                  </a:lnTo>
                  <a:lnTo>
                    <a:pt x="108" y="43"/>
                  </a:lnTo>
                  <a:lnTo>
                    <a:pt x="115" y="46"/>
                  </a:lnTo>
                  <a:lnTo>
                    <a:pt x="120" y="50"/>
                  </a:lnTo>
                  <a:lnTo>
                    <a:pt x="124" y="55"/>
                  </a:lnTo>
                  <a:lnTo>
                    <a:pt x="128" y="61"/>
                  </a:lnTo>
                  <a:lnTo>
                    <a:pt x="132" y="66"/>
                  </a:lnTo>
                  <a:lnTo>
                    <a:pt x="132" y="109"/>
                  </a:lnTo>
                  <a:lnTo>
                    <a:pt x="132" y="109"/>
                  </a:lnTo>
                  <a:lnTo>
                    <a:pt x="128" y="115"/>
                  </a:lnTo>
                  <a:lnTo>
                    <a:pt x="124" y="120"/>
                  </a:lnTo>
                  <a:lnTo>
                    <a:pt x="120" y="124"/>
                  </a:lnTo>
                  <a:lnTo>
                    <a:pt x="115" y="128"/>
                  </a:lnTo>
                  <a:lnTo>
                    <a:pt x="115" y="166"/>
                  </a:lnTo>
                  <a:lnTo>
                    <a:pt x="115" y="166"/>
                  </a:lnTo>
                  <a:lnTo>
                    <a:pt x="115" y="172"/>
                  </a:lnTo>
                  <a:lnTo>
                    <a:pt x="113" y="176"/>
                  </a:lnTo>
                  <a:lnTo>
                    <a:pt x="111" y="180"/>
                  </a:lnTo>
                  <a:lnTo>
                    <a:pt x="108" y="184"/>
                  </a:lnTo>
                  <a:lnTo>
                    <a:pt x="104" y="187"/>
                  </a:lnTo>
                  <a:lnTo>
                    <a:pt x="100" y="189"/>
                  </a:lnTo>
                  <a:lnTo>
                    <a:pt x="96" y="191"/>
                  </a:lnTo>
                  <a:lnTo>
                    <a:pt x="90" y="191"/>
                  </a:lnTo>
                  <a:lnTo>
                    <a:pt x="88" y="191"/>
                  </a:lnTo>
                  <a:lnTo>
                    <a:pt x="88" y="147"/>
                  </a:lnTo>
                  <a:lnTo>
                    <a:pt x="105" y="147"/>
                  </a:lnTo>
                  <a:lnTo>
                    <a:pt x="105" y="126"/>
                  </a:lnTo>
                  <a:lnTo>
                    <a:pt x="105" y="126"/>
                  </a:lnTo>
                  <a:lnTo>
                    <a:pt x="105" y="123"/>
                  </a:lnTo>
                  <a:lnTo>
                    <a:pt x="108" y="122"/>
                  </a:lnTo>
                  <a:lnTo>
                    <a:pt x="108" y="122"/>
                  </a:lnTo>
                  <a:lnTo>
                    <a:pt x="115" y="115"/>
                  </a:lnTo>
                  <a:lnTo>
                    <a:pt x="122" y="107"/>
                  </a:lnTo>
                  <a:lnTo>
                    <a:pt x="126" y="99"/>
                  </a:lnTo>
                  <a:lnTo>
                    <a:pt x="127" y="88"/>
                  </a:lnTo>
                  <a:lnTo>
                    <a:pt x="127" y="88"/>
                  </a:lnTo>
                  <a:lnTo>
                    <a:pt x="126" y="80"/>
                  </a:lnTo>
                  <a:lnTo>
                    <a:pt x="124" y="73"/>
                  </a:lnTo>
                  <a:lnTo>
                    <a:pt x="120" y="66"/>
                  </a:lnTo>
                  <a:lnTo>
                    <a:pt x="116" y="61"/>
                  </a:lnTo>
                  <a:lnTo>
                    <a:pt x="116" y="61"/>
                  </a:lnTo>
                  <a:lnTo>
                    <a:pt x="109" y="55"/>
                  </a:lnTo>
                  <a:lnTo>
                    <a:pt x="104" y="51"/>
                  </a:lnTo>
                  <a:lnTo>
                    <a:pt x="96" y="50"/>
                  </a:lnTo>
                  <a:lnTo>
                    <a:pt x="88" y="49"/>
                  </a:lnTo>
                  <a:lnTo>
                    <a:pt x="88" y="49"/>
                  </a:lnTo>
                  <a:lnTo>
                    <a:pt x="88" y="39"/>
                  </a:lnTo>
                  <a:lnTo>
                    <a:pt x="88" y="39"/>
                  </a:lnTo>
                  <a:lnTo>
                    <a:pt x="88" y="39"/>
                  </a:lnTo>
                  <a:close/>
                  <a:moveTo>
                    <a:pt x="132" y="36"/>
                  </a:moveTo>
                  <a:lnTo>
                    <a:pt x="128" y="40"/>
                  </a:lnTo>
                  <a:lnTo>
                    <a:pt x="128" y="40"/>
                  </a:lnTo>
                  <a:lnTo>
                    <a:pt x="127" y="43"/>
                  </a:lnTo>
                  <a:lnTo>
                    <a:pt x="128" y="47"/>
                  </a:lnTo>
                  <a:lnTo>
                    <a:pt x="128" y="47"/>
                  </a:lnTo>
                  <a:lnTo>
                    <a:pt x="130" y="49"/>
                  </a:lnTo>
                  <a:lnTo>
                    <a:pt x="132" y="49"/>
                  </a:lnTo>
                  <a:lnTo>
                    <a:pt x="132" y="36"/>
                  </a:lnTo>
                  <a:lnTo>
                    <a:pt x="132" y="36"/>
                  </a:lnTo>
                  <a:close/>
                  <a:moveTo>
                    <a:pt x="132" y="127"/>
                  </a:moveTo>
                  <a:lnTo>
                    <a:pt x="132" y="127"/>
                  </a:lnTo>
                  <a:lnTo>
                    <a:pt x="130" y="127"/>
                  </a:lnTo>
                  <a:lnTo>
                    <a:pt x="128" y="128"/>
                  </a:lnTo>
                  <a:lnTo>
                    <a:pt x="128" y="128"/>
                  </a:lnTo>
                  <a:lnTo>
                    <a:pt x="127" y="131"/>
                  </a:lnTo>
                  <a:lnTo>
                    <a:pt x="128" y="135"/>
                  </a:lnTo>
                  <a:lnTo>
                    <a:pt x="132" y="138"/>
                  </a:lnTo>
                  <a:lnTo>
                    <a:pt x="132" y="127"/>
                  </a:lnTo>
                  <a:lnTo>
                    <a:pt x="132" y="127"/>
                  </a:lnTo>
                  <a:close/>
                  <a:moveTo>
                    <a:pt x="88" y="30"/>
                  </a:moveTo>
                  <a:lnTo>
                    <a:pt x="88" y="0"/>
                  </a:lnTo>
                  <a:lnTo>
                    <a:pt x="88" y="0"/>
                  </a:lnTo>
                  <a:lnTo>
                    <a:pt x="92" y="1"/>
                  </a:lnTo>
                  <a:lnTo>
                    <a:pt x="92" y="4"/>
                  </a:lnTo>
                  <a:lnTo>
                    <a:pt x="92" y="26"/>
                  </a:lnTo>
                  <a:lnTo>
                    <a:pt x="92" y="26"/>
                  </a:lnTo>
                  <a:lnTo>
                    <a:pt x="92" y="28"/>
                  </a:lnTo>
                  <a:lnTo>
                    <a:pt x="88" y="30"/>
                  </a:lnTo>
                  <a:lnTo>
                    <a:pt x="88" y="30"/>
                  </a:lnTo>
                  <a:close/>
                  <a:moveTo>
                    <a:pt x="88" y="191"/>
                  </a:moveTo>
                  <a:lnTo>
                    <a:pt x="85" y="191"/>
                  </a:lnTo>
                  <a:lnTo>
                    <a:pt x="85" y="191"/>
                  </a:lnTo>
                  <a:lnTo>
                    <a:pt x="80" y="191"/>
                  </a:lnTo>
                  <a:lnTo>
                    <a:pt x="76" y="189"/>
                  </a:lnTo>
                  <a:lnTo>
                    <a:pt x="71" y="187"/>
                  </a:lnTo>
                  <a:lnTo>
                    <a:pt x="67" y="184"/>
                  </a:lnTo>
                  <a:lnTo>
                    <a:pt x="65" y="180"/>
                  </a:lnTo>
                  <a:lnTo>
                    <a:pt x="62" y="176"/>
                  </a:lnTo>
                  <a:lnTo>
                    <a:pt x="61" y="172"/>
                  </a:lnTo>
                  <a:lnTo>
                    <a:pt x="61" y="166"/>
                  </a:lnTo>
                  <a:lnTo>
                    <a:pt x="61" y="128"/>
                  </a:lnTo>
                  <a:lnTo>
                    <a:pt x="61" y="128"/>
                  </a:lnTo>
                  <a:lnTo>
                    <a:pt x="55" y="124"/>
                  </a:lnTo>
                  <a:lnTo>
                    <a:pt x="51" y="119"/>
                  </a:lnTo>
                  <a:lnTo>
                    <a:pt x="47" y="114"/>
                  </a:lnTo>
                  <a:lnTo>
                    <a:pt x="44" y="108"/>
                  </a:lnTo>
                  <a:lnTo>
                    <a:pt x="44" y="67"/>
                  </a:lnTo>
                  <a:lnTo>
                    <a:pt x="44" y="67"/>
                  </a:lnTo>
                  <a:lnTo>
                    <a:pt x="47" y="61"/>
                  </a:lnTo>
                  <a:lnTo>
                    <a:pt x="51" y="55"/>
                  </a:lnTo>
                  <a:lnTo>
                    <a:pt x="57" y="51"/>
                  </a:lnTo>
                  <a:lnTo>
                    <a:pt x="62" y="47"/>
                  </a:lnTo>
                  <a:lnTo>
                    <a:pt x="67" y="43"/>
                  </a:lnTo>
                  <a:lnTo>
                    <a:pt x="74" y="40"/>
                  </a:lnTo>
                  <a:lnTo>
                    <a:pt x="81" y="39"/>
                  </a:lnTo>
                  <a:lnTo>
                    <a:pt x="88" y="39"/>
                  </a:lnTo>
                  <a:lnTo>
                    <a:pt x="88" y="49"/>
                  </a:lnTo>
                  <a:lnTo>
                    <a:pt x="88" y="49"/>
                  </a:lnTo>
                  <a:lnTo>
                    <a:pt x="81" y="50"/>
                  </a:lnTo>
                  <a:lnTo>
                    <a:pt x="73" y="51"/>
                  </a:lnTo>
                  <a:lnTo>
                    <a:pt x="66" y="55"/>
                  </a:lnTo>
                  <a:lnTo>
                    <a:pt x="61" y="61"/>
                  </a:lnTo>
                  <a:lnTo>
                    <a:pt x="61" y="61"/>
                  </a:lnTo>
                  <a:lnTo>
                    <a:pt x="57" y="66"/>
                  </a:lnTo>
                  <a:lnTo>
                    <a:pt x="53" y="73"/>
                  </a:lnTo>
                  <a:lnTo>
                    <a:pt x="50" y="80"/>
                  </a:lnTo>
                  <a:lnTo>
                    <a:pt x="50" y="88"/>
                  </a:lnTo>
                  <a:lnTo>
                    <a:pt x="50" y="88"/>
                  </a:lnTo>
                  <a:lnTo>
                    <a:pt x="51" y="97"/>
                  </a:lnTo>
                  <a:lnTo>
                    <a:pt x="55" y="107"/>
                  </a:lnTo>
                  <a:lnTo>
                    <a:pt x="61" y="115"/>
                  </a:lnTo>
                  <a:lnTo>
                    <a:pt x="69" y="120"/>
                  </a:lnTo>
                  <a:lnTo>
                    <a:pt x="69" y="120"/>
                  </a:lnTo>
                  <a:lnTo>
                    <a:pt x="69" y="120"/>
                  </a:lnTo>
                  <a:lnTo>
                    <a:pt x="70" y="123"/>
                  </a:lnTo>
                  <a:lnTo>
                    <a:pt x="70" y="126"/>
                  </a:lnTo>
                  <a:lnTo>
                    <a:pt x="70" y="147"/>
                  </a:lnTo>
                  <a:lnTo>
                    <a:pt x="88" y="147"/>
                  </a:lnTo>
                  <a:lnTo>
                    <a:pt x="88" y="191"/>
                  </a:lnTo>
                  <a:lnTo>
                    <a:pt x="88" y="191"/>
                  </a:lnTo>
                  <a:close/>
                  <a:moveTo>
                    <a:pt x="88" y="0"/>
                  </a:moveTo>
                  <a:lnTo>
                    <a:pt x="88" y="30"/>
                  </a:lnTo>
                  <a:lnTo>
                    <a:pt x="88" y="30"/>
                  </a:lnTo>
                  <a:lnTo>
                    <a:pt x="88" y="30"/>
                  </a:lnTo>
                  <a:lnTo>
                    <a:pt x="88" y="30"/>
                  </a:lnTo>
                  <a:lnTo>
                    <a:pt x="88" y="30"/>
                  </a:lnTo>
                  <a:lnTo>
                    <a:pt x="85" y="28"/>
                  </a:lnTo>
                  <a:lnTo>
                    <a:pt x="84" y="26"/>
                  </a:lnTo>
                  <a:lnTo>
                    <a:pt x="84" y="4"/>
                  </a:lnTo>
                  <a:lnTo>
                    <a:pt x="84" y="4"/>
                  </a:lnTo>
                  <a:lnTo>
                    <a:pt x="85" y="1"/>
                  </a:lnTo>
                  <a:lnTo>
                    <a:pt x="88" y="0"/>
                  </a:lnTo>
                  <a:lnTo>
                    <a:pt x="88" y="0"/>
                  </a:lnTo>
                  <a:lnTo>
                    <a:pt x="88" y="0"/>
                  </a:lnTo>
                  <a:lnTo>
                    <a:pt x="88" y="0"/>
                  </a:lnTo>
                  <a:close/>
                  <a:moveTo>
                    <a:pt x="44" y="138"/>
                  </a:moveTo>
                  <a:lnTo>
                    <a:pt x="47" y="135"/>
                  </a:lnTo>
                  <a:lnTo>
                    <a:pt x="47" y="135"/>
                  </a:lnTo>
                  <a:lnTo>
                    <a:pt x="48" y="131"/>
                  </a:lnTo>
                  <a:lnTo>
                    <a:pt x="47" y="128"/>
                  </a:lnTo>
                  <a:lnTo>
                    <a:pt x="47" y="128"/>
                  </a:lnTo>
                  <a:lnTo>
                    <a:pt x="44" y="127"/>
                  </a:lnTo>
                  <a:lnTo>
                    <a:pt x="44" y="138"/>
                  </a:lnTo>
                  <a:lnTo>
                    <a:pt x="44" y="138"/>
                  </a:lnTo>
                  <a:close/>
                  <a:moveTo>
                    <a:pt x="44" y="49"/>
                  </a:moveTo>
                  <a:lnTo>
                    <a:pt x="44" y="49"/>
                  </a:lnTo>
                  <a:lnTo>
                    <a:pt x="47" y="47"/>
                  </a:lnTo>
                  <a:lnTo>
                    <a:pt x="47" y="47"/>
                  </a:lnTo>
                  <a:lnTo>
                    <a:pt x="48" y="43"/>
                  </a:lnTo>
                  <a:lnTo>
                    <a:pt x="47" y="40"/>
                  </a:lnTo>
                  <a:lnTo>
                    <a:pt x="44" y="38"/>
                  </a:lnTo>
                  <a:lnTo>
                    <a:pt x="44" y="49"/>
                  </a:lnTo>
                  <a:close/>
                  <a:moveTo>
                    <a:pt x="44" y="108"/>
                  </a:moveTo>
                  <a:lnTo>
                    <a:pt x="44" y="108"/>
                  </a:lnTo>
                  <a:lnTo>
                    <a:pt x="40" y="99"/>
                  </a:lnTo>
                  <a:lnTo>
                    <a:pt x="39" y="88"/>
                  </a:lnTo>
                  <a:lnTo>
                    <a:pt x="39" y="88"/>
                  </a:lnTo>
                  <a:lnTo>
                    <a:pt x="40" y="77"/>
                  </a:lnTo>
                  <a:lnTo>
                    <a:pt x="44" y="67"/>
                  </a:lnTo>
                  <a:lnTo>
                    <a:pt x="44" y="108"/>
                  </a:lnTo>
                  <a:lnTo>
                    <a:pt x="44" y="108"/>
                  </a:lnTo>
                  <a:close/>
                  <a:moveTo>
                    <a:pt x="44" y="38"/>
                  </a:moveTo>
                  <a:lnTo>
                    <a:pt x="44" y="49"/>
                  </a:lnTo>
                  <a:lnTo>
                    <a:pt x="44" y="49"/>
                  </a:lnTo>
                  <a:lnTo>
                    <a:pt x="40" y="47"/>
                  </a:lnTo>
                  <a:lnTo>
                    <a:pt x="40" y="47"/>
                  </a:lnTo>
                  <a:lnTo>
                    <a:pt x="25" y="31"/>
                  </a:lnTo>
                  <a:lnTo>
                    <a:pt x="25" y="31"/>
                  </a:lnTo>
                  <a:lnTo>
                    <a:pt x="24" y="28"/>
                  </a:lnTo>
                  <a:lnTo>
                    <a:pt x="25" y="26"/>
                  </a:lnTo>
                  <a:lnTo>
                    <a:pt x="25" y="26"/>
                  </a:lnTo>
                  <a:lnTo>
                    <a:pt x="28" y="24"/>
                  </a:lnTo>
                  <a:lnTo>
                    <a:pt x="32" y="26"/>
                  </a:lnTo>
                  <a:lnTo>
                    <a:pt x="44" y="38"/>
                  </a:lnTo>
                  <a:lnTo>
                    <a:pt x="44" y="38"/>
                  </a:lnTo>
                  <a:close/>
                  <a:moveTo>
                    <a:pt x="44" y="127"/>
                  </a:moveTo>
                  <a:lnTo>
                    <a:pt x="44" y="138"/>
                  </a:lnTo>
                  <a:lnTo>
                    <a:pt x="32" y="150"/>
                  </a:lnTo>
                  <a:lnTo>
                    <a:pt x="32" y="150"/>
                  </a:lnTo>
                  <a:lnTo>
                    <a:pt x="28" y="151"/>
                  </a:lnTo>
                  <a:lnTo>
                    <a:pt x="25" y="150"/>
                  </a:lnTo>
                  <a:lnTo>
                    <a:pt x="25" y="150"/>
                  </a:lnTo>
                  <a:lnTo>
                    <a:pt x="24" y="147"/>
                  </a:lnTo>
                  <a:lnTo>
                    <a:pt x="25" y="143"/>
                  </a:lnTo>
                  <a:lnTo>
                    <a:pt x="40" y="128"/>
                  </a:lnTo>
                  <a:lnTo>
                    <a:pt x="40" y="128"/>
                  </a:lnTo>
                  <a:lnTo>
                    <a:pt x="40" y="128"/>
                  </a:lnTo>
                  <a:lnTo>
                    <a:pt x="44" y="127"/>
                  </a:lnTo>
                  <a:lnTo>
                    <a:pt x="44" y="127"/>
                  </a:lnTo>
                  <a:close/>
                  <a:moveTo>
                    <a:pt x="4" y="84"/>
                  </a:moveTo>
                  <a:lnTo>
                    <a:pt x="4" y="84"/>
                  </a:lnTo>
                  <a:lnTo>
                    <a:pt x="25" y="84"/>
                  </a:lnTo>
                  <a:lnTo>
                    <a:pt x="25" y="84"/>
                  </a:lnTo>
                  <a:lnTo>
                    <a:pt x="29" y="85"/>
                  </a:lnTo>
                  <a:lnTo>
                    <a:pt x="31" y="88"/>
                  </a:lnTo>
                  <a:lnTo>
                    <a:pt x="31" y="88"/>
                  </a:lnTo>
                  <a:lnTo>
                    <a:pt x="29" y="91"/>
                  </a:lnTo>
                  <a:lnTo>
                    <a:pt x="25" y="92"/>
                  </a:lnTo>
                  <a:lnTo>
                    <a:pt x="4" y="92"/>
                  </a:lnTo>
                  <a:lnTo>
                    <a:pt x="4" y="92"/>
                  </a:lnTo>
                  <a:lnTo>
                    <a:pt x="1" y="91"/>
                  </a:lnTo>
                  <a:lnTo>
                    <a:pt x="0" y="88"/>
                  </a:lnTo>
                  <a:lnTo>
                    <a:pt x="0" y="88"/>
                  </a:lnTo>
                  <a:lnTo>
                    <a:pt x="1" y="85"/>
                  </a:lnTo>
                  <a:lnTo>
                    <a:pt x="4" y="84"/>
                  </a:lnTo>
                  <a:lnTo>
                    <a:pt x="4" y="84"/>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177"/>
            <p:cNvSpPr>
              <a:spLocks noEditPoints="1"/>
            </p:cNvSpPr>
            <p:nvPr/>
          </p:nvSpPr>
          <p:spPr bwMode="auto">
            <a:xfrm>
              <a:off x="6146800" y="1639963"/>
              <a:ext cx="419100" cy="606425"/>
            </a:xfrm>
            <a:custGeom>
              <a:avLst/>
              <a:gdLst>
                <a:gd name="T0" fmla="*/ 132 w 264"/>
                <a:gd name="T1" fmla="*/ 7 h 382"/>
                <a:gd name="T2" fmla="*/ 140 w 264"/>
                <a:gd name="T3" fmla="*/ 126 h 382"/>
                <a:gd name="T4" fmla="*/ 156 w 264"/>
                <a:gd name="T5" fmla="*/ 128 h 382"/>
                <a:gd name="T6" fmla="*/ 186 w 264"/>
                <a:gd name="T7" fmla="*/ 142 h 382"/>
                <a:gd name="T8" fmla="*/ 206 w 264"/>
                <a:gd name="T9" fmla="*/ 166 h 382"/>
                <a:gd name="T10" fmla="*/ 218 w 264"/>
                <a:gd name="T11" fmla="*/ 196 h 382"/>
                <a:gd name="T12" fmla="*/ 220 w 264"/>
                <a:gd name="T13" fmla="*/ 212 h 382"/>
                <a:gd name="T14" fmla="*/ 220 w 264"/>
                <a:gd name="T15" fmla="*/ 222 h 382"/>
                <a:gd name="T16" fmla="*/ 215 w 264"/>
                <a:gd name="T17" fmla="*/ 239 h 382"/>
                <a:gd name="T18" fmla="*/ 210 w 264"/>
                <a:gd name="T19" fmla="*/ 254 h 382"/>
                <a:gd name="T20" fmla="*/ 194 w 264"/>
                <a:gd name="T21" fmla="*/ 275 h 382"/>
                <a:gd name="T22" fmla="*/ 174 w 264"/>
                <a:gd name="T23" fmla="*/ 290 h 382"/>
                <a:gd name="T24" fmla="*/ 159 w 264"/>
                <a:gd name="T25" fmla="*/ 296 h 382"/>
                <a:gd name="T26" fmla="*/ 141 w 264"/>
                <a:gd name="T27" fmla="*/ 300 h 382"/>
                <a:gd name="T28" fmla="*/ 132 w 264"/>
                <a:gd name="T29" fmla="*/ 300 h 382"/>
                <a:gd name="T30" fmla="*/ 132 w 264"/>
                <a:gd name="T31" fmla="*/ 327 h 382"/>
                <a:gd name="T32" fmla="*/ 144 w 264"/>
                <a:gd name="T33" fmla="*/ 333 h 382"/>
                <a:gd name="T34" fmla="*/ 149 w 264"/>
                <a:gd name="T35" fmla="*/ 345 h 382"/>
                <a:gd name="T36" fmla="*/ 148 w 264"/>
                <a:gd name="T37" fmla="*/ 353 h 382"/>
                <a:gd name="T38" fmla="*/ 138 w 264"/>
                <a:gd name="T39" fmla="*/ 363 h 382"/>
                <a:gd name="T40" fmla="*/ 132 w 264"/>
                <a:gd name="T41" fmla="*/ 382 h 382"/>
                <a:gd name="T42" fmla="*/ 228 w 264"/>
                <a:gd name="T43" fmla="*/ 361 h 382"/>
                <a:gd name="T44" fmla="*/ 228 w 264"/>
                <a:gd name="T45" fmla="*/ 357 h 382"/>
                <a:gd name="T46" fmla="*/ 221 w 264"/>
                <a:gd name="T47" fmla="*/ 349 h 382"/>
                <a:gd name="T48" fmla="*/ 201 w 264"/>
                <a:gd name="T49" fmla="*/ 340 h 382"/>
                <a:gd name="T50" fmla="*/ 182 w 264"/>
                <a:gd name="T51" fmla="*/ 336 h 382"/>
                <a:gd name="T52" fmla="*/ 214 w 264"/>
                <a:gd name="T53" fmla="*/ 315 h 382"/>
                <a:gd name="T54" fmla="*/ 241 w 264"/>
                <a:gd name="T55" fmla="*/ 287 h 382"/>
                <a:gd name="T56" fmla="*/ 257 w 264"/>
                <a:gd name="T57" fmla="*/ 253 h 382"/>
                <a:gd name="T58" fmla="*/ 264 w 264"/>
                <a:gd name="T59" fmla="*/ 212 h 382"/>
                <a:gd name="T60" fmla="*/ 263 w 264"/>
                <a:gd name="T61" fmla="*/ 200 h 382"/>
                <a:gd name="T62" fmla="*/ 259 w 264"/>
                <a:gd name="T63" fmla="*/ 177 h 382"/>
                <a:gd name="T64" fmla="*/ 251 w 264"/>
                <a:gd name="T65" fmla="*/ 156 h 382"/>
                <a:gd name="T66" fmla="*/ 240 w 264"/>
                <a:gd name="T67" fmla="*/ 137 h 382"/>
                <a:gd name="T68" fmla="*/ 225 w 264"/>
                <a:gd name="T69" fmla="*/ 119 h 382"/>
                <a:gd name="T70" fmla="*/ 207 w 264"/>
                <a:gd name="T71" fmla="*/ 104 h 382"/>
                <a:gd name="T72" fmla="*/ 187 w 264"/>
                <a:gd name="T73" fmla="*/ 93 h 382"/>
                <a:gd name="T74" fmla="*/ 165 w 264"/>
                <a:gd name="T75" fmla="*/ 85 h 382"/>
                <a:gd name="T76" fmla="*/ 174 w 264"/>
                <a:gd name="T77" fmla="*/ 20 h 382"/>
                <a:gd name="T78" fmla="*/ 111 w 264"/>
                <a:gd name="T79" fmla="*/ 0 h 382"/>
                <a:gd name="T80" fmla="*/ 118 w 264"/>
                <a:gd name="T81" fmla="*/ 195 h 382"/>
                <a:gd name="T82" fmla="*/ 132 w 264"/>
                <a:gd name="T83" fmla="*/ 7 h 382"/>
                <a:gd name="T84" fmla="*/ 132 w 264"/>
                <a:gd name="T85" fmla="*/ 300 h 382"/>
                <a:gd name="T86" fmla="*/ 118 w 264"/>
                <a:gd name="T87" fmla="*/ 299 h 382"/>
                <a:gd name="T88" fmla="*/ 92 w 264"/>
                <a:gd name="T89" fmla="*/ 291 h 382"/>
                <a:gd name="T90" fmla="*/ 119 w 264"/>
                <a:gd name="T91" fmla="*/ 284 h 382"/>
                <a:gd name="T92" fmla="*/ 58 w 264"/>
                <a:gd name="T93" fmla="*/ 260 h 382"/>
                <a:gd name="T94" fmla="*/ 0 w 264"/>
                <a:gd name="T95" fmla="*/ 260 h 382"/>
                <a:gd name="T96" fmla="*/ 22 w 264"/>
                <a:gd name="T97" fmla="*/ 284 h 382"/>
                <a:gd name="T98" fmla="*/ 34 w 264"/>
                <a:gd name="T99" fmla="*/ 300 h 382"/>
                <a:gd name="T100" fmla="*/ 65 w 264"/>
                <a:gd name="T101" fmla="*/ 326 h 382"/>
                <a:gd name="T102" fmla="*/ 83 w 264"/>
                <a:gd name="T103" fmla="*/ 336 h 382"/>
                <a:gd name="T104" fmla="*/ 49 w 264"/>
                <a:gd name="T105" fmla="*/ 345 h 382"/>
                <a:gd name="T106" fmla="*/ 39 w 264"/>
                <a:gd name="T107" fmla="*/ 353 h 382"/>
                <a:gd name="T108" fmla="*/ 35 w 264"/>
                <a:gd name="T109" fmla="*/ 361 h 382"/>
                <a:gd name="T110" fmla="*/ 132 w 264"/>
                <a:gd name="T111" fmla="*/ 382 h 382"/>
                <a:gd name="T112" fmla="*/ 132 w 264"/>
                <a:gd name="T113" fmla="*/ 364 h 382"/>
                <a:gd name="T114" fmla="*/ 119 w 264"/>
                <a:gd name="T115" fmla="*/ 359 h 382"/>
                <a:gd name="T116" fmla="*/ 114 w 264"/>
                <a:gd name="T117" fmla="*/ 345 h 382"/>
                <a:gd name="T118" fmla="*/ 115 w 264"/>
                <a:gd name="T119" fmla="*/ 338 h 382"/>
                <a:gd name="T120" fmla="*/ 125 w 264"/>
                <a:gd name="T121" fmla="*/ 329 h 382"/>
                <a:gd name="T122" fmla="*/ 132 w 264"/>
                <a:gd name="T123"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4" h="382">
                  <a:moveTo>
                    <a:pt x="174" y="20"/>
                  </a:moveTo>
                  <a:lnTo>
                    <a:pt x="132" y="7"/>
                  </a:lnTo>
                  <a:lnTo>
                    <a:pt x="132" y="151"/>
                  </a:lnTo>
                  <a:lnTo>
                    <a:pt x="140" y="126"/>
                  </a:lnTo>
                  <a:lnTo>
                    <a:pt x="140" y="126"/>
                  </a:lnTo>
                  <a:lnTo>
                    <a:pt x="156" y="128"/>
                  </a:lnTo>
                  <a:lnTo>
                    <a:pt x="172" y="134"/>
                  </a:lnTo>
                  <a:lnTo>
                    <a:pt x="186" y="142"/>
                  </a:lnTo>
                  <a:lnTo>
                    <a:pt x="197" y="153"/>
                  </a:lnTo>
                  <a:lnTo>
                    <a:pt x="206" y="166"/>
                  </a:lnTo>
                  <a:lnTo>
                    <a:pt x="214" y="180"/>
                  </a:lnTo>
                  <a:lnTo>
                    <a:pt x="218" y="196"/>
                  </a:lnTo>
                  <a:lnTo>
                    <a:pt x="220" y="204"/>
                  </a:lnTo>
                  <a:lnTo>
                    <a:pt x="220" y="212"/>
                  </a:lnTo>
                  <a:lnTo>
                    <a:pt x="220" y="212"/>
                  </a:lnTo>
                  <a:lnTo>
                    <a:pt x="220" y="222"/>
                  </a:lnTo>
                  <a:lnTo>
                    <a:pt x="218" y="230"/>
                  </a:lnTo>
                  <a:lnTo>
                    <a:pt x="215" y="239"/>
                  </a:lnTo>
                  <a:lnTo>
                    <a:pt x="213" y="246"/>
                  </a:lnTo>
                  <a:lnTo>
                    <a:pt x="210" y="254"/>
                  </a:lnTo>
                  <a:lnTo>
                    <a:pt x="205" y="262"/>
                  </a:lnTo>
                  <a:lnTo>
                    <a:pt x="194" y="275"/>
                  </a:lnTo>
                  <a:lnTo>
                    <a:pt x="182" y="286"/>
                  </a:lnTo>
                  <a:lnTo>
                    <a:pt x="174" y="290"/>
                  </a:lnTo>
                  <a:lnTo>
                    <a:pt x="167" y="294"/>
                  </a:lnTo>
                  <a:lnTo>
                    <a:pt x="159" y="296"/>
                  </a:lnTo>
                  <a:lnTo>
                    <a:pt x="150" y="299"/>
                  </a:lnTo>
                  <a:lnTo>
                    <a:pt x="141" y="300"/>
                  </a:lnTo>
                  <a:lnTo>
                    <a:pt x="132" y="300"/>
                  </a:lnTo>
                  <a:lnTo>
                    <a:pt x="132" y="300"/>
                  </a:lnTo>
                  <a:lnTo>
                    <a:pt x="132" y="327"/>
                  </a:lnTo>
                  <a:lnTo>
                    <a:pt x="132" y="327"/>
                  </a:lnTo>
                  <a:lnTo>
                    <a:pt x="138" y="329"/>
                  </a:lnTo>
                  <a:lnTo>
                    <a:pt x="144" y="333"/>
                  </a:lnTo>
                  <a:lnTo>
                    <a:pt x="148" y="338"/>
                  </a:lnTo>
                  <a:lnTo>
                    <a:pt x="149" y="345"/>
                  </a:lnTo>
                  <a:lnTo>
                    <a:pt x="149" y="345"/>
                  </a:lnTo>
                  <a:lnTo>
                    <a:pt x="148" y="353"/>
                  </a:lnTo>
                  <a:lnTo>
                    <a:pt x="144" y="359"/>
                  </a:lnTo>
                  <a:lnTo>
                    <a:pt x="138" y="363"/>
                  </a:lnTo>
                  <a:lnTo>
                    <a:pt x="132" y="364"/>
                  </a:lnTo>
                  <a:lnTo>
                    <a:pt x="132" y="382"/>
                  </a:lnTo>
                  <a:lnTo>
                    <a:pt x="228" y="382"/>
                  </a:lnTo>
                  <a:lnTo>
                    <a:pt x="228" y="361"/>
                  </a:lnTo>
                  <a:lnTo>
                    <a:pt x="228" y="361"/>
                  </a:lnTo>
                  <a:lnTo>
                    <a:pt x="228" y="357"/>
                  </a:lnTo>
                  <a:lnTo>
                    <a:pt x="225" y="353"/>
                  </a:lnTo>
                  <a:lnTo>
                    <a:pt x="221" y="349"/>
                  </a:lnTo>
                  <a:lnTo>
                    <a:pt x="215" y="345"/>
                  </a:lnTo>
                  <a:lnTo>
                    <a:pt x="201" y="340"/>
                  </a:lnTo>
                  <a:lnTo>
                    <a:pt x="182" y="336"/>
                  </a:lnTo>
                  <a:lnTo>
                    <a:pt x="182" y="336"/>
                  </a:lnTo>
                  <a:lnTo>
                    <a:pt x="199" y="326"/>
                  </a:lnTo>
                  <a:lnTo>
                    <a:pt x="214" y="315"/>
                  </a:lnTo>
                  <a:lnTo>
                    <a:pt x="229" y="302"/>
                  </a:lnTo>
                  <a:lnTo>
                    <a:pt x="241" y="287"/>
                  </a:lnTo>
                  <a:lnTo>
                    <a:pt x="251" y="271"/>
                  </a:lnTo>
                  <a:lnTo>
                    <a:pt x="257" y="253"/>
                  </a:lnTo>
                  <a:lnTo>
                    <a:pt x="263" y="233"/>
                  </a:lnTo>
                  <a:lnTo>
                    <a:pt x="264" y="212"/>
                  </a:lnTo>
                  <a:lnTo>
                    <a:pt x="264" y="212"/>
                  </a:lnTo>
                  <a:lnTo>
                    <a:pt x="263" y="200"/>
                  </a:lnTo>
                  <a:lnTo>
                    <a:pt x="262" y="189"/>
                  </a:lnTo>
                  <a:lnTo>
                    <a:pt x="259" y="177"/>
                  </a:lnTo>
                  <a:lnTo>
                    <a:pt x="256" y="166"/>
                  </a:lnTo>
                  <a:lnTo>
                    <a:pt x="251" y="156"/>
                  </a:lnTo>
                  <a:lnTo>
                    <a:pt x="245" y="146"/>
                  </a:lnTo>
                  <a:lnTo>
                    <a:pt x="240" y="137"/>
                  </a:lnTo>
                  <a:lnTo>
                    <a:pt x="232" y="127"/>
                  </a:lnTo>
                  <a:lnTo>
                    <a:pt x="225" y="119"/>
                  </a:lnTo>
                  <a:lnTo>
                    <a:pt x="215" y="111"/>
                  </a:lnTo>
                  <a:lnTo>
                    <a:pt x="207" y="104"/>
                  </a:lnTo>
                  <a:lnTo>
                    <a:pt x="198" y="99"/>
                  </a:lnTo>
                  <a:lnTo>
                    <a:pt x="187" y="93"/>
                  </a:lnTo>
                  <a:lnTo>
                    <a:pt x="176" y="88"/>
                  </a:lnTo>
                  <a:lnTo>
                    <a:pt x="165" y="85"/>
                  </a:lnTo>
                  <a:lnTo>
                    <a:pt x="153" y="82"/>
                  </a:lnTo>
                  <a:lnTo>
                    <a:pt x="174" y="20"/>
                  </a:lnTo>
                  <a:close/>
                  <a:moveTo>
                    <a:pt x="132" y="7"/>
                  </a:moveTo>
                  <a:lnTo>
                    <a:pt x="111" y="0"/>
                  </a:lnTo>
                  <a:lnTo>
                    <a:pt x="56" y="174"/>
                  </a:lnTo>
                  <a:lnTo>
                    <a:pt x="118" y="195"/>
                  </a:lnTo>
                  <a:lnTo>
                    <a:pt x="132" y="151"/>
                  </a:lnTo>
                  <a:lnTo>
                    <a:pt x="132" y="7"/>
                  </a:lnTo>
                  <a:lnTo>
                    <a:pt x="132" y="7"/>
                  </a:lnTo>
                  <a:close/>
                  <a:moveTo>
                    <a:pt x="132" y="300"/>
                  </a:moveTo>
                  <a:lnTo>
                    <a:pt x="132" y="300"/>
                  </a:lnTo>
                  <a:lnTo>
                    <a:pt x="118" y="299"/>
                  </a:lnTo>
                  <a:lnTo>
                    <a:pt x="104" y="296"/>
                  </a:lnTo>
                  <a:lnTo>
                    <a:pt x="92" y="291"/>
                  </a:lnTo>
                  <a:lnTo>
                    <a:pt x="80" y="284"/>
                  </a:lnTo>
                  <a:lnTo>
                    <a:pt x="119" y="284"/>
                  </a:lnTo>
                  <a:lnTo>
                    <a:pt x="119" y="260"/>
                  </a:lnTo>
                  <a:lnTo>
                    <a:pt x="58" y="260"/>
                  </a:lnTo>
                  <a:lnTo>
                    <a:pt x="10" y="260"/>
                  </a:lnTo>
                  <a:lnTo>
                    <a:pt x="0" y="260"/>
                  </a:lnTo>
                  <a:lnTo>
                    <a:pt x="0" y="284"/>
                  </a:lnTo>
                  <a:lnTo>
                    <a:pt x="22" y="284"/>
                  </a:lnTo>
                  <a:lnTo>
                    <a:pt x="22" y="284"/>
                  </a:lnTo>
                  <a:lnTo>
                    <a:pt x="34" y="300"/>
                  </a:lnTo>
                  <a:lnTo>
                    <a:pt x="48" y="314"/>
                  </a:lnTo>
                  <a:lnTo>
                    <a:pt x="65" y="326"/>
                  </a:lnTo>
                  <a:lnTo>
                    <a:pt x="83" y="336"/>
                  </a:lnTo>
                  <a:lnTo>
                    <a:pt x="83" y="336"/>
                  </a:lnTo>
                  <a:lnTo>
                    <a:pt x="64" y="340"/>
                  </a:lnTo>
                  <a:lnTo>
                    <a:pt x="49" y="345"/>
                  </a:lnTo>
                  <a:lnTo>
                    <a:pt x="44" y="349"/>
                  </a:lnTo>
                  <a:lnTo>
                    <a:pt x="39" y="353"/>
                  </a:lnTo>
                  <a:lnTo>
                    <a:pt x="37" y="357"/>
                  </a:lnTo>
                  <a:lnTo>
                    <a:pt x="35" y="361"/>
                  </a:lnTo>
                  <a:lnTo>
                    <a:pt x="35" y="382"/>
                  </a:lnTo>
                  <a:lnTo>
                    <a:pt x="132" y="382"/>
                  </a:lnTo>
                  <a:lnTo>
                    <a:pt x="132" y="364"/>
                  </a:lnTo>
                  <a:lnTo>
                    <a:pt x="132" y="364"/>
                  </a:lnTo>
                  <a:lnTo>
                    <a:pt x="125" y="363"/>
                  </a:lnTo>
                  <a:lnTo>
                    <a:pt x="119" y="359"/>
                  </a:lnTo>
                  <a:lnTo>
                    <a:pt x="115" y="353"/>
                  </a:lnTo>
                  <a:lnTo>
                    <a:pt x="114" y="345"/>
                  </a:lnTo>
                  <a:lnTo>
                    <a:pt x="114" y="345"/>
                  </a:lnTo>
                  <a:lnTo>
                    <a:pt x="115" y="338"/>
                  </a:lnTo>
                  <a:lnTo>
                    <a:pt x="119" y="333"/>
                  </a:lnTo>
                  <a:lnTo>
                    <a:pt x="125" y="329"/>
                  </a:lnTo>
                  <a:lnTo>
                    <a:pt x="132" y="327"/>
                  </a:lnTo>
                  <a:lnTo>
                    <a:pt x="132" y="300"/>
                  </a:ln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51" name="组合 197"/>
            <p:cNvGrpSpPr/>
            <p:nvPr/>
          </p:nvGrpSpPr>
          <p:grpSpPr>
            <a:xfrm>
              <a:off x="6486525" y="1555825"/>
              <a:ext cx="363538" cy="220663"/>
              <a:chOff x="3143251" y="1577975"/>
              <a:chExt cx="363538" cy="220663"/>
            </a:xfrm>
            <a:solidFill>
              <a:schemeClr val="accent4"/>
            </a:solidFill>
          </p:grpSpPr>
          <p:sp>
            <p:nvSpPr>
              <p:cNvPr id="69" name="Freeform 178"/>
              <p:cNvSpPr>
                <a:spLocks noEditPoints="1"/>
              </p:cNvSpPr>
              <p:nvPr/>
            </p:nvSpPr>
            <p:spPr bwMode="auto">
              <a:xfrm>
                <a:off x="3143251" y="1577975"/>
                <a:ext cx="215900" cy="212725"/>
              </a:xfrm>
              <a:custGeom>
                <a:avLst/>
                <a:gdLst>
                  <a:gd name="T0" fmla="*/ 68 w 136"/>
                  <a:gd name="T1" fmla="*/ 0 h 134"/>
                  <a:gd name="T2" fmla="*/ 94 w 136"/>
                  <a:gd name="T3" fmla="*/ 4 h 134"/>
                  <a:gd name="T4" fmla="*/ 106 w 136"/>
                  <a:gd name="T5" fmla="*/ 11 h 134"/>
                  <a:gd name="T6" fmla="*/ 125 w 136"/>
                  <a:gd name="T7" fmla="*/ 28 h 134"/>
                  <a:gd name="T8" fmla="*/ 134 w 136"/>
                  <a:gd name="T9" fmla="*/ 53 h 134"/>
                  <a:gd name="T10" fmla="*/ 134 w 136"/>
                  <a:gd name="T11" fmla="*/ 79 h 134"/>
                  <a:gd name="T12" fmla="*/ 131 w 136"/>
                  <a:gd name="T13" fmla="*/ 92 h 134"/>
                  <a:gd name="T14" fmla="*/ 121 w 136"/>
                  <a:gd name="T15" fmla="*/ 110 h 134"/>
                  <a:gd name="T16" fmla="*/ 106 w 136"/>
                  <a:gd name="T17" fmla="*/ 123 h 134"/>
                  <a:gd name="T18" fmla="*/ 88 w 136"/>
                  <a:gd name="T19" fmla="*/ 131 h 134"/>
                  <a:gd name="T20" fmla="*/ 68 w 136"/>
                  <a:gd name="T21" fmla="*/ 134 h 134"/>
                  <a:gd name="T22" fmla="*/ 68 w 136"/>
                  <a:gd name="T23" fmla="*/ 122 h 134"/>
                  <a:gd name="T24" fmla="*/ 84 w 136"/>
                  <a:gd name="T25" fmla="*/ 119 h 134"/>
                  <a:gd name="T26" fmla="*/ 99 w 136"/>
                  <a:gd name="T27" fmla="*/ 112 h 134"/>
                  <a:gd name="T28" fmla="*/ 111 w 136"/>
                  <a:gd name="T29" fmla="*/ 102 h 134"/>
                  <a:gd name="T30" fmla="*/ 119 w 136"/>
                  <a:gd name="T31" fmla="*/ 87 h 134"/>
                  <a:gd name="T32" fmla="*/ 119 w 136"/>
                  <a:gd name="T33" fmla="*/ 87 h 134"/>
                  <a:gd name="T34" fmla="*/ 123 w 136"/>
                  <a:gd name="T35" fmla="*/ 66 h 134"/>
                  <a:gd name="T36" fmla="*/ 119 w 136"/>
                  <a:gd name="T37" fmla="*/ 45 h 134"/>
                  <a:gd name="T38" fmla="*/ 107 w 136"/>
                  <a:gd name="T39" fmla="*/ 28 h 134"/>
                  <a:gd name="T40" fmla="*/ 88 w 136"/>
                  <a:gd name="T41" fmla="*/ 16 h 134"/>
                  <a:gd name="T42" fmla="*/ 79 w 136"/>
                  <a:gd name="T43" fmla="*/ 14 h 134"/>
                  <a:gd name="T44" fmla="*/ 68 w 136"/>
                  <a:gd name="T45" fmla="*/ 0 h 134"/>
                  <a:gd name="T46" fmla="*/ 6 w 136"/>
                  <a:gd name="T47" fmla="*/ 42 h 134"/>
                  <a:gd name="T48" fmla="*/ 16 w 136"/>
                  <a:gd name="T49" fmla="*/ 24 h 134"/>
                  <a:gd name="T50" fmla="*/ 31 w 136"/>
                  <a:gd name="T51" fmla="*/ 11 h 134"/>
                  <a:gd name="T52" fmla="*/ 49 w 136"/>
                  <a:gd name="T53" fmla="*/ 3 h 134"/>
                  <a:gd name="T54" fmla="*/ 68 w 136"/>
                  <a:gd name="T55" fmla="*/ 0 h 134"/>
                  <a:gd name="T56" fmla="*/ 68 w 136"/>
                  <a:gd name="T57" fmla="*/ 12 h 134"/>
                  <a:gd name="T58" fmla="*/ 52 w 136"/>
                  <a:gd name="T59" fmla="*/ 15 h 134"/>
                  <a:gd name="T60" fmla="*/ 38 w 136"/>
                  <a:gd name="T61" fmla="*/ 22 h 134"/>
                  <a:gd name="T62" fmla="*/ 26 w 136"/>
                  <a:gd name="T63" fmla="*/ 33 h 134"/>
                  <a:gd name="T64" fmla="*/ 18 w 136"/>
                  <a:gd name="T65" fmla="*/ 46 h 134"/>
                  <a:gd name="T66" fmla="*/ 14 w 136"/>
                  <a:gd name="T67" fmla="*/ 57 h 134"/>
                  <a:gd name="T68" fmla="*/ 15 w 136"/>
                  <a:gd name="T69" fmla="*/ 79 h 134"/>
                  <a:gd name="T70" fmla="*/ 23 w 136"/>
                  <a:gd name="T71" fmla="*/ 98 h 134"/>
                  <a:gd name="T72" fmla="*/ 38 w 136"/>
                  <a:gd name="T73" fmla="*/ 112 h 134"/>
                  <a:gd name="T74" fmla="*/ 48 w 136"/>
                  <a:gd name="T75" fmla="*/ 118 h 134"/>
                  <a:gd name="T76" fmla="*/ 68 w 136"/>
                  <a:gd name="T77" fmla="*/ 122 h 134"/>
                  <a:gd name="T78" fmla="*/ 68 w 136"/>
                  <a:gd name="T79" fmla="*/ 134 h 134"/>
                  <a:gd name="T80" fmla="*/ 43 w 136"/>
                  <a:gd name="T81" fmla="*/ 130 h 134"/>
                  <a:gd name="T82" fmla="*/ 31 w 136"/>
                  <a:gd name="T83" fmla="*/ 123 h 134"/>
                  <a:gd name="T84" fmla="*/ 12 w 136"/>
                  <a:gd name="T85" fmla="*/ 104 h 134"/>
                  <a:gd name="T86" fmla="*/ 3 w 136"/>
                  <a:gd name="T87" fmla="*/ 81 h 134"/>
                  <a:gd name="T88" fmla="*/ 1 w 136"/>
                  <a:gd name="T89" fmla="*/ 56 h 134"/>
                  <a:gd name="T90" fmla="*/ 6 w 136"/>
                  <a:gd name="T9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6" h="134">
                    <a:moveTo>
                      <a:pt x="68" y="0"/>
                    </a:moveTo>
                    <a:lnTo>
                      <a:pt x="68" y="0"/>
                    </a:lnTo>
                    <a:lnTo>
                      <a:pt x="81" y="0"/>
                    </a:lnTo>
                    <a:lnTo>
                      <a:pt x="94" y="4"/>
                    </a:lnTo>
                    <a:lnTo>
                      <a:pt x="94" y="4"/>
                    </a:lnTo>
                    <a:lnTo>
                      <a:pt x="106" y="11"/>
                    </a:lnTo>
                    <a:lnTo>
                      <a:pt x="115" y="19"/>
                    </a:lnTo>
                    <a:lnTo>
                      <a:pt x="125" y="28"/>
                    </a:lnTo>
                    <a:lnTo>
                      <a:pt x="130" y="41"/>
                    </a:lnTo>
                    <a:lnTo>
                      <a:pt x="134" y="53"/>
                    </a:lnTo>
                    <a:lnTo>
                      <a:pt x="136" y="65"/>
                    </a:lnTo>
                    <a:lnTo>
                      <a:pt x="134" y="79"/>
                    </a:lnTo>
                    <a:lnTo>
                      <a:pt x="131" y="92"/>
                    </a:lnTo>
                    <a:lnTo>
                      <a:pt x="131" y="92"/>
                    </a:lnTo>
                    <a:lnTo>
                      <a:pt x="126" y="102"/>
                    </a:lnTo>
                    <a:lnTo>
                      <a:pt x="121" y="110"/>
                    </a:lnTo>
                    <a:lnTo>
                      <a:pt x="114" y="116"/>
                    </a:lnTo>
                    <a:lnTo>
                      <a:pt x="106" y="123"/>
                    </a:lnTo>
                    <a:lnTo>
                      <a:pt x="98" y="129"/>
                    </a:lnTo>
                    <a:lnTo>
                      <a:pt x="88" y="131"/>
                    </a:lnTo>
                    <a:lnTo>
                      <a:pt x="79" y="134"/>
                    </a:lnTo>
                    <a:lnTo>
                      <a:pt x="68" y="134"/>
                    </a:lnTo>
                    <a:lnTo>
                      <a:pt x="68" y="122"/>
                    </a:lnTo>
                    <a:lnTo>
                      <a:pt x="68" y="122"/>
                    </a:lnTo>
                    <a:lnTo>
                      <a:pt x="76" y="122"/>
                    </a:lnTo>
                    <a:lnTo>
                      <a:pt x="84" y="119"/>
                    </a:lnTo>
                    <a:lnTo>
                      <a:pt x="92" y="116"/>
                    </a:lnTo>
                    <a:lnTo>
                      <a:pt x="99" y="112"/>
                    </a:lnTo>
                    <a:lnTo>
                      <a:pt x="104" y="108"/>
                    </a:lnTo>
                    <a:lnTo>
                      <a:pt x="111" y="102"/>
                    </a:lnTo>
                    <a:lnTo>
                      <a:pt x="115" y="95"/>
                    </a:lnTo>
                    <a:lnTo>
                      <a:pt x="119" y="87"/>
                    </a:lnTo>
                    <a:lnTo>
                      <a:pt x="119" y="87"/>
                    </a:lnTo>
                    <a:lnTo>
                      <a:pt x="119" y="87"/>
                    </a:lnTo>
                    <a:lnTo>
                      <a:pt x="122" y="77"/>
                    </a:lnTo>
                    <a:lnTo>
                      <a:pt x="123" y="66"/>
                    </a:lnTo>
                    <a:lnTo>
                      <a:pt x="122" y="56"/>
                    </a:lnTo>
                    <a:lnTo>
                      <a:pt x="119" y="45"/>
                    </a:lnTo>
                    <a:lnTo>
                      <a:pt x="114" y="37"/>
                    </a:lnTo>
                    <a:lnTo>
                      <a:pt x="107" y="28"/>
                    </a:lnTo>
                    <a:lnTo>
                      <a:pt x="99" y="22"/>
                    </a:lnTo>
                    <a:lnTo>
                      <a:pt x="88" y="16"/>
                    </a:lnTo>
                    <a:lnTo>
                      <a:pt x="88" y="16"/>
                    </a:lnTo>
                    <a:lnTo>
                      <a:pt x="79" y="14"/>
                    </a:lnTo>
                    <a:lnTo>
                      <a:pt x="68" y="12"/>
                    </a:lnTo>
                    <a:lnTo>
                      <a:pt x="68" y="0"/>
                    </a:lnTo>
                    <a:close/>
                    <a:moveTo>
                      <a:pt x="6" y="42"/>
                    </a:moveTo>
                    <a:lnTo>
                      <a:pt x="6" y="42"/>
                    </a:lnTo>
                    <a:lnTo>
                      <a:pt x="10" y="33"/>
                    </a:lnTo>
                    <a:lnTo>
                      <a:pt x="16" y="24"/>
                    </a:lnTo>
                    <a:lnTo>
                      <a:pt x="23" y="16"/>
                    </a:lnTo>
                    <a:lnTo>
                      <a:pt x="31" y="11"/>
                    </a:lnTo>
                    <a:lnTo>
                      <a:pt x="39" y="5"/>
                    </a:lnTo>
                    <a:lnTo>
                      <a:pt x="49" y="3"/>
                    </a:lnTo>
                    <a:lnTo>
                      <a:pt x="58" y="0"/>
                    </a:lnTo>
                    <a:lnTo>
                      <a:pt x="68" y="0"/>
                    </a:lnTo>
                    <a:lnTo>
                      <a:pt x="68" y="12"/>
                    </a:lnTo>
                    <a:lnTo>
                      <a:pt x="68" y="12"/>
                    </a:lnTo>
                    <a:lnTo>
                      <a:pt x="60" y="12"/>
                    </a:lnTo>
                    <a:lnTo>
                      <a:pt x="52" y="15"/>
                    </a:lnTo>
                    <a:lnTo>
                      <a:pt x="45" y="18"/>
                    </a:lnTo>
                    <a:lnTo>
                      <a:pt x="38" y="22"/>
                    </a:lnTo>
                    <a:lnTo>
                      <a:pt x="31" y="26"/>
                    </a:lnTo>
                    <a:lnTo>
                      <a:pt x="26" y="33"/>
                    </a:lnTo>
                    <a:lnTo>
                      <a:pt x="20" y="39"/>
                    </a:lnTo>
                    <a:lnTo>
                      <a:pt x="18" y="46"/>
                    </a:lnTo>
                    <a:lnTo>
                      <a:pt x="18" y="46"/>
                    </a:lnTo>
                    <a:lnTo>
                      <a:pt x="14" y="57"/>
                    </a:lnTo>
                    <a:lnTo>
                      <a:pt x="14" y="68"/>
                    </a:lnTo>
                    <a:lnTo>
                      <a:pt x="15" y="79"/>
                    </a:lnTo>
                    <a:lnTo>
                      <a:pt x="18" y="88"/>
                    </a:lnTo>
                    <a:lnTo>
                      <a:pt x="23" y="98"/>
                    </a:lnTo>
                    <a:lnTo>
                      <a:pt x="30" y="106"/>
                    </a:lnTo>
                    <a:lnTo>
                      <a:pt x="38" y="112"/>
                    </a:lnTo>
                    <a:lnTo>
                      <a:pt x="48" y="118"/>
                    </a:lnTo>
                    <a:lnTo>
                      <a:pt x="48" y="118"/>
                    </a:lnTo>
                    <a:lnTo>
                      <a:pt x="58" y="121"/>
                    </a:lnTo>
                    <a:lnTo>
                      <a:pt x="68" y="122"/>
                    </a:lnTo>
                    <a:lnTo>
                      <a:pt x="68" y="134"/>
                    </a:lnTo>
                    <a:lnTo>
                      <a:pt x="68" y="134"/>
                    </a:lnTo>
                    <a:lnTo>
                      <a:pt x="56" y="133"/>
                    </a:lnTo>
                    <a:lnTo>
                      <a:pt x="43" y="130"/>
                    </a:lnTo>
                    <a:lnTo>
                      <a:pt x="43" y="130"/>
                    </a:lnTo>
                    <a:lnTo>
                      <a:pt x="31" y="123"/>
                    </a:lnTo>
                    <a:lnTo>
                      <a:pt x="20" y="115"/>
                    </a:lnTo>
                    <a:lnTo>
                      <a:pt x="12" y="104"/>
                    </a:lnTo>
                    <a:lnTo>
                      <a:pt x="6" y="93"/>
                    </a:lnTo>
                    <a:lnTo>
                      <a:pt x="3" y="81"/>
                    </a:lnTo>
                    <a:lnTo>
                      <a:pt x="0" y="68"/>
                    </a:lnTo>
                    <a:lnTo>
                      <a:pt x="1" y="56"/>
                    </a:lnTo>
                    <a:lnTo>
                      <a:pt x="6" y="42"/>
                    </a:lnTo>
                    <a:lnTo>
                      <a:pt x="6"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179"/>
              <p:cNvSpPr>
                <a:spLocks/>
              </p:cNvSpPr>
              <p:nvPr/>
            </p:nvSpPr>
            <p:spPr bwMode="auto">
              <a:xfrm>
                <a:off x="3335338" y="1706563"/>
                <a:ext cx="106363" cy="65088"/>
              </a:xfrm>
              <a:custGeom>
                <a:avLst/>
                <a:gdLst>
                  <a:gd name="T0" fmla="*/ 61 w 67"/>
                  <a:gd name="T1" fmla="*/ 41 h 41"/>
                  <a:gd name="T2" fmla="*/ 67 w 67"/>
                  <a:gd name="T3" fmla="*/ 25 h 41"/>
                  <a:gd name="T4" fmla="*/ 6 w 67"/>
                  <a:gd name="T5" fmla="*/ 0 h 41"/>
                  <a:gd name="T6" fmla="*/ 0 w 67"/>
                  <a:gd name="T7" fmla="*/ 17 h 41"/>
                  <a:gd name="T8" fmla="*/ 61 w 67"/>
                  <a:gd name="T9" fmla="*/ 41 h 41"/>
                </a:gdLst>
                <a:ahLst/>
                <a:cxnLst>
                  <a:cxn ang="0">
                    <a:pos x="T0" y="T1"/>
                  </a:cxn>
                  <a:cxn ang="0">
                    <a:pos x="T2" y="T3"/>
                  </a:cxn>
                  <a:cxn ang="0">
                    <a:pos x="T4" y="T5"/>
                  </a:cxn>
                  <a:cxn ang="0">
                    <a:pos x="T6" y="T7"/>
                  </a:cxn>
                  <a:cxn ang="0">
                    <a:pos x="T8" y="T9"/>
                  </a:cxn>
                </a:cxnLst>
                <a:rect l="0" t="0" r="r" b="b"/>
                <a:pathLst>
                  <a:path w="67" h="41">
                    <a:moveTo>
                      <a:pt x="61" y="41"/>
                    </a:moveTo>
                    <a:lnTo>
                      <a:pt x="67" y="25"/>
                    </a:lnTo>
                    <a:lnTo>
                      <a:pt x="6" y="0"/>
                    </a:lnTo>
                    <a:lnTo>
                      <a:pt x="0" y="17"/>
                    </a:lnTo>
                    <a:lnTo>
                      <a:pt x="61"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180"/>
              <p:cNvSpPr>
                <a:spLocks/>
              </p:cNvSpPr>
              <p:nvPr/>
            </p:nvSpPr>
            <p:spPr bwMode="auto">
              <a:xfrm>
                <a:off x="3368676" y="1717675"/>
                <a:ext cx="138113" cy="80963"/>
              </a:xfrm>
              <a:custGeom>
                <a:avLst/>
                <a:gdLst>
                  <a:gd name="T0" fmla="*/ 67 w 87"/>
                  <a:gd name="T1" fmla="*/ 51 h 51"/>
                  <a:gd name="T2" fmla="*/ 67 w 87"/>
                  <a:gd name="T3" fmla="*/ 51 h 51"/>
                  <a:gd name="T4" fmla="*/ 73 w 87"/>
                  <a:gd name="T5" fmla="*/ 51 h 51"/>
                  <a:gd name="T6" fmla="*/ 79 w 87"/>
                  <a:gd name="T7" fmla="*/ 51 h 51"/>
                  <a:gd name="T8" fmla="*/ 83 w 87"/>
                  <a:gd name="T9" fmla="*/ 47 h 51"/>
                  <a:gd name="T10" fmla="*/ 86 w 87"/>
                  <a:gd name="T11" fmla="*/ 43 h 51"/>
                  <a:gd name="T12" fmla="*/ 86 w 87"/>
                  <a:gd name="T13" fmla="*/ 43 h 51"/>
                  <a:gd name="T14" fmla="*/ 87 w 87"/>
                  <a:gd name="T15" fmla="*/ 37 h 51"/>
                  <a:gd name="T16" fmla="*/ 86 w 87"/>
                  <a:gd name="T17" fmla="*/ 31 h 51"/>
                  <a:gd name="T18" fmla="*/ 83 w 87"/>
                  <a:gd name="T19" fmla="*/ 27 h 51"/>
                  <a:gd name="T20" fmla="*/ 78 w 87"/>
                  <a:gd name="T21" fmla="*/ 24 h 51"/>
                  <a:gd name="T22" fmla="*/ 21 w 87"/>
                  <a:gd name="T23" fmla="*/ 1 h 51"/>
                  <a:gd name="T24" fmla="*/ 21 w 87"/>
                  <a:gd name="T25" fmla="*/ 1 h 51"/>
                  <a:gd name="T26" fmla="*/ 15 w 87"/>
                  <a:gd name="T27" fmla="*/ 0 h 51"/>
                  <a:gd name="T28" fmla="*/ 10 w 87"/>
                  <a:gd name="T29" fmla="*/ 1 h 51"/>
                  <a:gd name="T30" fmla="*/ 4 w 87"/>
                  <a:gd name="T31" fmla="*/ 4 h 51"/>
                  <a:gd name="T32" fmla="*/ 2 w 87"/>
                  <a:gd name="T33" fmla="*/ 10 h 51"/>
                  <a:gd name="T34" fmla="*/ 2 w 87"/>
                  <a:gd name="T35" fmla="*/ 10 h 51"/>
                  <a:gd name="T36" fmla="*/ 0 w 87"/>
                  <a:gd name="T37" fmla="*/ 15 h 51"/>
                  <a:gd name="T38" fmla="*/ 2 w 87"/>
                  <a:gd name="T39" fmla="*/ 20 h 51"/>
                  <a:gd name="T40" fmla="*/ 4 w 87"/>
                  <a:gd name="T41" fmla="*/ 24 h 51"/>
                  <a:gd name="T42" fmla="*/ 10 w 87"/>
                  <a:gd name="T43" fmla="*/ 28 h 51"/>
                  <a:gd name="T44" fmla="*/ 67 w 87"/>
                  <a:gd name="T4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51">
                    <a:moveTo>
                      <a:pt x="67" y="51"/>
                    </a:moveTo>
                    <a:lnTo>
                      <a:pt x="67" y="51"/>
                    </a:lnTo>
                    <a:lnTo>
                      <a:pt x="73" y="51"/>
                    </a:lnTo>
                    <a:lnTo>
                      <a:pt x="79" y="51"/>
                    </a:lnTo>
                    <a:lnTo>
                      <a:pt x="83" y="47"/>
                    </a:lnTo>
                    <a:lnTo>
                      <a:pt x="86" y="43"/>
                    </a:lnTo>
                    <a:lnTo>
                      <a:pt x="86" y="43"/>
                    </a:lnTo>
                    <a:lnTo>
                      <a:pt x="87" y="37"/>
                    </a:lnTo>
                    <a:lnTo>
                      <a:pt x="86" y="31"/>
                    </a:lnTo>
                    <a:lnTo>
                      <a:pt x="83" y="27"/>
                    </a:lnTo>
                    <a:lnTo>
                      <a:pt x="78" y="24"/>
                    </a:lnTo>
                    <a:lnTo>
                      <a:pt x="21" y="1"/>
                    </a:lnTo>
                    <a:lnTo>
                      <a:pt x="21" y="1"/>
                    </a:lnTo>
                    <a:lnTo>
                      <a:pt x="15" y="0"/>
                    </a:lnTo>
                    <a:lnTo>
                      <a:pt x="10" y="1"/>
                    </a:lnTo>
                    <a:lnTo>
                      <a:pt x="4" y="4"/>
                    </a:lnTo>
                    <a:lnTo>
                      <a:pt x="2" y="10"/>
                    </a:lnTo>
                    <a:lnTo>
                      <a:pt x="2" y="10"/>
                    </a:lnTo>
                    <a:lnTo>
                      <a:pt x="0" y="15"/>
                    </a:lnTo>
                    <a:lnTo>
                      <a:pt x="2" y="20"/>
                    </a:lnTo>
                    <a:lnTo>
                      <a:pt x="4" y="24"/>
                    </a:lnTo>
                    <a:lnTo>
                      <a:pt x="10" y="28"/>
                    </a:lnTo>
                    <a:lnTo>
                      <a:pt x="67"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2" name="Freeform 181"/>
            <p:cNvSpPr>
              <a:spLocks noEditPoints="1"/>
            </p:cNvSpPr>
            <p:nvPr/>
          </p:nvSpPr>
          <p:spPr bwMode="auto">
            <a:xfrm>
              <a:off x="6499225" y="2838525"/>
              <a:ext cx="436563" cy="155575"/>
            </a:xfrm>
            <a:custGeom>
              <a:avLst/>
              <a:gdLst>
                <a:gd name="T0" fmla="*/ 239 w 275"/>
                <a:gd name="T1" fmla="*/ 40 h 98"/>
                <a:gd name="T2" fmla="*/ 258 w 275"/>
                <a:gd name="T3" fmla="*/ 65 h 98"/>
                <a:gd name="T4" fmla="*/ 239 w 275"/>
                <a:gd name="T5" fmla="*/ 88 h 98"/>
                <a:gd name="T6" fmla="*/ 275 w 275"/>
                <a:gd name="T7" fmla="*/ 78 h 98"/>
                <a:gd name="T8" fmla="*/ 239 w 275"/>
                <a:gd name="T9" fmla="*/ 40 h 98"/>
                <a:gd name="T10" fmla="*/ 118 w 275"/>
                <a:gd name="T11" fmla="*/ 15 h 98"/>
                <a:gd name="T12" fmla="*/ 111 w 275"/>
                <a:gd name="T13" fmla="*/ 11 h 98"/>
                <a:gd name="T14" fmla="*/ 84 w 275"/>
                <a:gd name="T15" fmla="*/ 8 h 98"/>
                <a:gd name="T16" fmla="*/ 107 w 275"/>
                <a:gd name="T17" fmla="*/ 14 h 98"/>
                <a:gd name="T18" fmla="*/ 113 w 275"/>
                <a:gd name="T19" fmla="*/ 17 h 98"/>
                <a:gd name="T20" fmla="*/ 113 w 275"/>
                <a:gd name="T21" fmla="*/ 22 h 98"/>
                <a:gd name="T22" fmla="*/ 110 w 275"/>
                <a:gd name="T23" fmla="*/ 36 h 98"/>
                <a:gd name="T24" fmla="*/ 109 w 275"/>
                <a:gd name="T25" fmla="*/ 33 h 98"/>
                <a:gd name="T26" fmla="*/ 84 w 275"/>
                <a:gd name="T27" fmla="*/ 26 h 98"/>
                <a:gd name="T28" fmla="*/ 99 w 275"/>
                <a:gd name="T29" fmla="*/ 76 h 98"/>
                <a:gd name="T30" fmla="*/ 103 w 275"/>
                <a:gd name="T31" fmla="*/ 76 h 98"/>
                <a:gd name="T32" fmla="*/ 228 w 275"/>
                <a:gd name="T33" fmla="*/ 98 h 98"/>
                <a:gd name="T34" fmla="*/ 239 w 275"/>
                <a:gd name="T35" fmla="*/ 88 h 98"/>
                <a:gd name="T36" fmla="*/ 228 w 275"/>
                <a:gd name="T37" fmla="*/ 94 h 98"/>
                <a:gd name="T38" fmla="*/ 225 w 275"/>
                <a:gd name="T39" fmla="*/ 92 h 98"/>
                <a:gd name="T40" fmla="*/ 220 w 275"/>
                <a:gd name="T41" fmla="*/ 90 h 98"/>
                <a:gd name="T42" fmla="*/ 218 w 275"/>
                <a:gd name="T43" fmla="*/ 83 h 98"/>
                <a:gd name="T44" fmla="*/ 220 w 275"/>
                <a:gd name="T45" fmla="*/ 80 h 98"/>
                <a:gd name="T46" fmla="*/ 224 w 275"/>
                <a:gd name="T47" fmla="*/ 76 h 98"/>
                <a:gd name="T48" fmla="*/ 226 w 275"/>
                <a:gd name="T49" fmla="*/ 76 h 98"/>
                <a:gd name="T50" fmla="*/ 222 w 275"/>
                <a:gd name="T51" fmla="*/ 72 h 98"/>
                <a:gd name="T52" fmla="*/ 221 w 275"/>
                <a:gd name="T53" fmla="*/ 67 h 98"/>
                <a:gd name="T54" fmla="*/ 222 w 275"/>
                <a:gd name="T55" fmla="*/ 64 h 98"/>
                <a:gd name="T56" fmla="*/ 226 w 275"/>
                <a:gd name="T57" fmla="*/ 60 h 98"/>
                <a:gd name="T58" fmla="*/ 230 w 275"/>
                <a:gd name="T59" fmla="*/ 60 h 98"/>
                <a:gd name="T60" fmla="*/ 225 w 275"/>
                <a:gd name="T61" fmla="*/ 56 h 98"/>
                <a:gd name="T62" fmla="*/ 225 w 275"/>
                <a:gd name="T63" fmla="*/ 49 h 98"/>
                <a:gd name="T64" fmla="*/ 226 w 275"/>
                <a:gd name="T65" fmla="*/ 46 h 98"/>
                <a:gd name="T66" fmla="*/ 232 w 275"/>
                <a:gd name="T67" fmla="*/ 42 h 98"/>
                <a:gd name="T68" fmla="*/ 237 w 275"/>
                <a:gd name="T69" fmla="*/ 44 h 98"/>
                <a:gd name="T70" fmla="*/ 239 w 275"/>
                <a:gd name="T71" fmla="*/ 40 h 98"/>
                <a:gd name="T72" fmla="*/ 63 w 275"/>
                <a:gd name="T73" fmla="*/ 0 h 98"/>
                <a:gd name="T74" fmla="*/ 60 w 275"/>
                <a:gd name="T75" fmla="*/ 0 h 98"/>
                <a:gd name="T76" fmla="*/ 54 w 275"/>
                <a:gd name="T77" fmla="*/ 3 h 98"/>
                <a:gd name="T78" fmla="*/ 33 w 275"/>
                <a:gd name="T79" fmla="*/ 2 h 98"/>
                <a:gd name="T80" fmla="*/ 27 w 275"/>
                <a:gd name="T81" fmla="*/ 0 h 98"/>
                <a:gd name="T82" fmla="*/ 18 w 275"/>
                <a:gd name="T83" fmla="*/ 3 h 98"/>
                <a:gd name="T84" fmla="*/ 8 w 275"/>
                <a:gd name="T85" fmla="*/ 8 h 98"/>
                <a:gd name="T86" fmla="*/ 3 w 275"/>
                <a:gd name="T87" fmla="*/ 18 h 98"/>
                <a:gd name="T88" fmla="*/ 2 w 275"/>
                <a:gd name="T89" fmla="*/ 22 h 98"/>
                <a:gd name="T90" fmla="*/ 2 w 275"/>
                <a:gd name="T91" fmla="*/ 33 h 98"/>
                <a:gd name="T92" fmla="*/ 6 w 275"/>
                <a:gd name="T93" fmla="*/ 44 h 98"/>
                <a:gd name="T94" fmla="*/ 12 w 275"/>
                <a:gd name="T95" fmla="*/ 50 h 98"/>
                <a:gd name="T96" fmla="*/ 23 w 275"/>
                <a:gd name="T97" fmla="*/ 54 h 98"/>
                <a:gd name="T98" fmla="*/ 50 w 275"/>
                <a:gd name="T99" fmla="*/ 23 h 98"/>
                <a:gd name="T100" fmla="*/ 42 w 275"/>
                <a:gd name="T101" fmla="*/ 59 h 98"/>
                <a:gd name="T102" fmla="*/ 45 w 275"/>
                <a:gd name="T103" fmla="*/ 64 h 98"/>
                <a:gd name="T104" fmla="*/ 49 w 275"/>
                <a:gd name="T105" fmla="*/ 67 h 98"/>
                <a:gd name="T106" fmla="*/ 84 w 275"/>
                <a:gd name="T107" fmla="*/ 26 h 98"/>
                <a:gd name="T108" fmla="*/ 61 w 275"/>
                <a:gd name="T109" fmla="*/ 22 h 98"/>
                <a:gd name="T110" fmla="*/ 54 w 275"/>
                <a:gd name="T111" fmla="*/ 25 h 98"/>
                <a:gd name="T112" fmla="*/ 57 w 275"/>
                <a:gd name="T113" fmla="*/ 11 h 98"/>
                <a:gd name="T114" fmla="*/ 60 w 275"/>
                <a:gd name="T115" fmla="*/ 7 h 98"/>
                <a:gd name="T116" fmla="*/ 65 w 275"/>
                <a:gd name="T117" fmla="*/ 6 h 98"/>
                <a:gd name="T118" fmla="*/ 84 w 275"/>
                <a:gd name="T119" fmla="*/ 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98">
                  <a:moveTo>
                    <a:pt x="240" y="40"/>
                  </a:moveTo>
                  <a:lnTo>
                    <a:pt x="239" y="40"/>
                  </a:lnTo>
                  <a:lnTo>
                    <a:pt x="239" y="44"/>
                  </a:lnTo>
                  <a:lnTo>
                    <a:pt x="258" y="65"/>
                  </a:lnTo>
                  <a:lnTo>
                    <a:pt x="255" y="82"/>
                  </a:lnTo>
                  <a:lnTo>
                    <a:pt x="239" y="88"/>
                  </a:lnTo>
                  <a:lnTo>
                    <a:pt x="239" y="94"/>
                  </a:lnTo>
                  <a:lnTo>
                    <a:pt x="275" y="78"/>
                  </a:lnTo>
                  <a:lnTo>
                    <a:pt x="240" y="40"/>
                  </a:lnTo>
                  <a:close/>
                  <a:moveTo>
                    <a:pt x="239" y="40"/>
                  </a:moveTo>
                  <a:lnTo>
                    <a:pt x="118" y="15"/>
                  </a:lnTo>
                  <a:lnTo>
                    <a:pt x="118" y="15"/>
                  </a:lnTo>
                  <a:lnTo>
                    <a:pt x="115" y="13"/>
                  </a:lnTo>
                  <a:lnTo>
                    <a:pt x="111" y="11"/>
                  </a:lnTo>
                  <a:lnTo>
                    <a:pt x="84" y="4"/>
                  </a:lnTo>
                  <a:lnTo>
                    <a:pt x="84" y="8"/>
                  </a:lnTo>
                  <a:lnTo>
                    <a:pt x="107" y="14"/>
                  </a:lnTo>
                  <a:lnTo>
                    <a:pt x="107" y="14"/>
                  </a:lnTo>
                  <a:lnTo>
                    <a:pt x="110" y="15"/>
                  </a:lnTo>
                  <a:lnTo>
                    <a:pt x="113" y="17"/>
                  </a:lnTo>
                  <a:lnTo>
                    <a:pt x="113" y="19"/>
                  </a:lnTo>
                  <a:lnTo>
                    <a:pt x="113" y="22"/>
                  </a:lnTo>
                  <a:lnTo>
                    <a:pt x="110" y="36"/>
                  </a:lnTo>
                  <a:lnTo>
                    <a:pt x="110" y="36"/>
                  </a:lnTo>
                  <a:lnTo>
                    <a:pt x="110" y="36"/>
                  </a:lnTo>
                  <a:lnTo>
                    <a:pt x="109" y="33"/>
                  </a:lnTo>
                  <a:lnTo>
                    <a:pt x="105" y="30"/>
                  </a:lnTo>
                  <a:lnTo>
                    <a:pt x="84" y="26"/>
                  </a:lnTo>
                  <a:lnTo>
                    <a:pt x="84" y="73"/>
                  </a:lnTo>
                  <a:lnTo>
                    <a:pt x="99" y="76"/>
                  </a:lnTo>
                  <a:lnTo>
                    <a:pt x="99" y="76"/>
                  </a:lnTo>
                  <a:lnTo>
                    <a:pt x="103" y="76"/>
                  </a:lnTo>
                  <a:lnTo>
                    <a:pt x="106" y="73"/>
                  </a:lnTo>
                  <a:lnTo>
                    <a:pt x="228" y="98"/>
                  </a:lnTo>
                  <a:lnTo>
                    <a:pt x="239" y="94"/>
                  </a:lnTo>
                  <a:lnTo>
                    <a:pt x="239" y="88"/>
                  </a:lnTo>
                  <a:lnTo>
                    <a:pt x="228" y="94"/>
                  </a:lnTo>
                  <a:lnTo>
                    <a:pt x="228" y="94"/>
                  </a:lnTo>
                  <a:lnTo>
                    <a:pt x="225" y="92"/>
                  </a:lnTo>
                  <a:lnTo>
                    <a:pt x="225" y="92"/>
                  </a:lnTo>
                  <a:lnTo>
                    <a:pt x="222" y="91"/>
                  </a:lnTo>
                  <a:lnTo>
                    <a:pt x="220" y="90"/>
                  </a:lnTo>
                  <a:lnTo>
                    <a:pt x="218" y="86"/>
                  </a:lnTo>
                  <a:lnTo>
                    <a:pt x="218" y="83"/>
                  </a:lnTo>
                  <a:lnTo>
                    <a:pt x="218" y="83"/>
                  </a:lnTo>
                  <a:lnTo>
                    <a:pt x="220" y="80"/>
                  </a:lnTo>
                  <a:lnTo>
                    <a:pt x="221" y="78"/>
                  </a:lnTo>
                  <a:lnTo>
                    <a:pt x="224" y="76"/>
                  </a:lnTo>
                  <a:lnTo>
                    <a:pt x="226" y="76"/>
                  </a:lnTo>
                  <a:lnTo>
                    <a:pt x="226" y="76"/>
                  </a:lnTo>
                  <a:lnTo>
                    <a:pt x="224" y="75"/>
                  </a:lnTo>
                  <a:lnTo>
                    <a:pt x="222" y="72"/>
                  </a:lnTo>
                  <a:lnTo>
                    <a:pt x="221" y="69"/>
                  </a:lnTo>
                  <a:lnTo>
                    <a:pt x="221" y="67"/>
                  </a:lnTo>
                  <a:lnTo>
                    <a:pt x="221" y="67"/>
                  </a:lnTo>
                  <a:lnTo>
                    <a:pt x="222" y="64"/>
                  </a:lnTo>
                  <a:lnTo>
                    <a:pt x="225" y="61"/>
                  </a:lnTo>
                  <a:lnTo>
                    <a:pt x="226" y="60"/>
                  </a:lnTo>
                  <a:lnTo>
                    <a:pt x="230" y="60"/>
                  </a:lnTo>
                  <a:lnTo>
                    <a:pt x="230" y="60"/>
                  </a:lnTo>
                  <a:lnTo>
                    <a:pt x="228" y="57"/>
                  </a:lnTo>
                  <a:lnTo>
                    <a:pt x="225" y="56"/>
                  </a:lnTo>
                  <a:lnTo>
                    <a:pt x="225" y="53"/>
                  </a:lnTo>
                  <a:lnTo>
                    <a:pt x="225" y="49"/>
                  </a:lnTo>
                  <a:lnTo>
                    <a:pt x="225" y="49"/>
                  </a:lnTo>
                  <a:lnTo>
                    <a:pt x="226" y="46"/>
                  </a:lnTo>
                  <a:lnTo>
                    <a:pt x="229" y="44"/>
                  </a:lnTo>
                  <a:lnTo>
                    <a:pt x="232" y="42"/>
                  </a:lnTo>
                  <a:lnTo>
                    <a:pt x="235" y="42"/>
                  </a:lnTo>
                  <a:lnTo>
                    <a:pt x="237" y="44"/>
                  </a:lnTo>
                  <a:lnTo>
                    <a:pt x="239" y="44"/>
                  </a:lnTo>
                  <a:lnTo>
                    <a:pt x="239" y="40"/>
                  </a:lnTo>
                  <a:close/>
                  <a:moveTo>
                    <a:pt x="84" y="4"/>
                  </a:moveTo>
                  <a:lnTo>
                    <a:pt x="63" y="0"/>
                  </a:lnTo>
                  <a:lnTo>
                    <a:pt x="63" y="0"/>
                  </a:lnTo>
                  <a:lnTo>
                    <a:pt x="60" y="0"/>
                  </a:lnTo>
                  <a:lnTo>
                    <a:pt x="57" y="2"/>
                  </a:lnTo>
                  <a:lnTo>
                    <a:pt x="54" y="3"/>
                  </a:lnTo>
                  <a:lnTo>
                    <a:pt x="53" y="6"/>
                  </a:lnTo>
                  <a:lnTo>
                    <a:pt x="33" y="2"/>
                  </a:lnTo>
                  <a:lnTo>
                    <a:pt x="33" y="2"/>
                  </a:lnTo>
                  <a:lnTo>
                    <a:pt x="27" y="0"/>
                  </a:lnTo>
                  <a:lnTo>
                    <a:pt x="22" y="2"/>
                  </a:lnTo>
                  <a:lnTo>
                    <a:pt x="18" y="3"/>
                  </a:lnTo>
                  <a:lnTo>
                    <a:pt x="12" y="6"/>
                  </a:lnTo>
                  <a:lnTo>
                    <a:pt x="8" y="8"/>
                  </a:lnTo>
                  <a:lnTo>
                    <a:pt x="6" y="13"/>
                  </a:lnTo>
                  <a:lnTo>
                    <a:pt x="3" y="18"/>
                  </a:lnTo>
                  <a:lnTo>
                    <a:pt x="2" y="22"/>
                  </a:lnTo>
                  <a:lnTo>
                    <a:pt x="2" y="22"/>
                  </a:lnTo>
                  <a:lnTo>
                    <a:pt x="0" y="29"/>
                  </a:lnTo>
                  <a:lnTo>
                    <a:pt x="2" y="33"/>
                  </a:lnTo>
                  <a:lnTo>
                    <a:pt x="3" y="38"/>
                  </a:lnTo>
                  <a:lnTo>
                    <a:pt x="6" y="44"/>
                  </a:lnTo>
                  <a:lnTo>
                    <a:pt x="8" y="48"/>
                  </a:lnTo>
                  <a:lnTo>
                    <a:pt x="12" y="50"/>
                  </a:lnTo>
                  <a:lnTo>
                    <a:pt x="18" y="53"/>
                  </a:lnTo>
                  <a:lnTo>
                    <a:pt x="23" y="54"/>
                  </a:lnTo>
                  <a:lnTo>
                    <a:pt x="35" y="57"/>
                  </a:lnTo>
                  <a:lnTo>
                    <a:pt x="50" y="23"/>
                  </a:lnTo>
                  <a:lnTo>
                    <a:pt x="42" y="59"/>
                  </a:lnTo>
                  <a:lnTo>
                    <a:pt x="42" y="59"/>
                  </a:lnTo>
                  <a:lnTo>
                    <a:pt x="44" y="61"/>
                  </a:lnTo>
                  <a:lnTo>
                    <a:pt x="45" y="64"/>
                  </a:lnTo>
                  <a:lnTo>
                    <a:pt x="46" y="65"/>
                  </a:lnTo>
                  <a:lnTo>
                    <a:pt x="49" y="67"/>
                  </a:lnTo>
                  <a:lnTo>
                    <a:pt x="84" y="73"/>
                  </a:lnTo>
                  <a:lnTo>
                    <a:pt x="84" y="26"/>
                  </a:lnTo>
                  <a:lnTo>
                    <a:pt x="61" y="22"/>
                  </a:lnTo>
                  <a:lnTo>
                    <a:pt x="61" y="22"/>
                  </a:lnTo>
                  <a:lnTo>
                    <a:pt x="57" y="22"/>
                  </a:lnTo>
                  <a:lnTo>
                    <a:pt x="54" y="25"/>
                  </a:lnTo>
                  <a:lnTo>
                    <a:pt x="57" y="11"/>
                  </a:lnTo>
                  <a:lnTo>
                    <a:pt x="57" y="11"/>
                  </a:lnTo>
                  <a:lnTo>
                    <a:pt x="58" y="8"/>
                  </a:lnTo>
                  <a:lnTo>
                    <a:pt x="60" y="7"/>
                  </a:lnTo>
                  <a:lnTo>
                    <a:pt x="63" y="6"/>
                  </a:lnTo>
                  <a:lnTo>
                    <a:pt x="65" y="6"/>
                  </a:lnTo>
                  <a:lnTo>
                    <a:pt x="84" y="8"/>
                  </a:lnTo>
                  <a:lnTo>
                    <a:pt x="84" y="4"/>
                  </a:ln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53" name="组合 205"/>
            <p:cNvGrpSpPr/>
            <p:nvPr/>
          </p:nvGrpSpPr>
          <p:grpSpPr>
            <a:xfrm>
              <a:off x="4859337" y="3230638"/>
              <a:ext cx="247651" cy="312737"/>
              <a:chOff x="1516063" y="3252788"/>
              <a:chExt cx="247651" cy="312737"/>
            </a:xfrm>
            <a:solidFill>
              <a:schemeClr val="accent4"/>
            </a:solidFill>
          </p:grpSpPr>
          <p:sp>
            <p:nvSpPr>
              <p:cNvPr id="66" name="Freeform 182"/>
              <p:cNvSpPr>
                <a:spLocks/>
              </p:cNvSpPr>
              <p:nvPr/>
            </p:nvSpPr>
            <p:spPr bwMode="auto">
              <a:xfrm>
                <a:off x="1527176" y="3263900"/>
                <a:ext cx="236538" cy="301625"/>
              </a:xfrm>
              <a:custGeom>
                <a:avLst/>
                <a:gdLst>
                  <a:gd name="T0" fmla="*/ 0 w 149"/>
                  <a:gd name="T1" fmla="*/ 33 h 190"/>
                  <a:gd name="T2" fmla="*/ 7 w 149"/>
                  <a:gd name="T3" fmla="*/ 28 h 190"/>
                  <a:gd name="T4" fmla="*/ 96 w 149"/>
                  <a:gd name="T5" fmla="*/ 171 h 190"/>
                  <a:gd name="T6" fmla="*/ 96 w 149"/>
                  <a:gd name="T7" fmla="*/ 171 h 190"/>
                  <a:gd name="T8" fmla="*/ 99 w 149"/>
                  <a:gd name="T9" fmla="*/ 176 h 190"/>
                  <a:gd name="T10" fmla="*/ 101 w 149"/>
                  <a:gd name="T11" fmla="*/ 178 h 190"/>
                  <a:gd name="T12" fmla="*/ 105 w 149"/>
                  <a:gd name="T13" fmla="*/ 180 h 190"/>
                  <a:gd name="T14" fmla="*/ 109 w 149"/>
                  <a:gd name="T15" fmla="*/ 181 h 190"/>
                  <a:gd name="T16" fmla="*/ 114 w 149"/>
                  <a:gd name="T17" fmla="*/ 181 h 190"/>
                  <a:gd name="T18" fmla="*/ 119 w 149"/>
                  <a:gd name="T19" fmla="*/ 181 h 190"/>
                  <a:gd name="T20" fmla="*/ 123 w 149"/>
                  <a:gd name="T21" fmla="*/ 180 h 190"/>
                  <a:gd name="T22" fmla="*/ 127 w 149"/>
                  <a:gd name="T23" fmla="*/ 177 h 190"/>
                  <a:gd name="T24" fmla="*/ 127 w 149"/>
                  <a:gd name="T25" fmla="*/ 177 h 190"/>
                  <a:gd name="T26" fmla="*/ 131 w 149"/>
                  <a:gd name="T27" fmla="*/ 174 h 190"/>
                  <a:gd name="T28" fmla="*/ 135 w 149"/>
                  <a:gd name="T29" fmla="*/ 171 h 190"/>
                  <a:gd name="T30" fmla="*/ 137 w 149"/>
                  <a:gd name="T31" fmla="*/ 167 h 190"/>
                  <a:gd name="T32" fmla="*/ 138 w 149"/>
                  <a:gd name="T33" fmla="*/ 163 h 190"/>
                  <a:gd name="T34" fmla="*/ 139 w 149"/>
                  <a:gd name="T35" fmla="*/ 159 h 190"/>
                  <a:gd name="T36" fmla="*/ 139 w 149"/>
                  <a:gd name="T37" fmla="*/ 155 h 190"/>
                  <a:gd name="T38" fmla="*/ 138 w 149"/>
                  <a:gd name="T39" fmla="*/ 150 h 190"/>
                  <a:gd name="T40" fmla="*/ 137 w 149"/>
                  <a:gd name="T41" fmla="*/ 146 h 190"/>
                  <a:gd name="T42" fmla="*/ 49 w 149"/>
                  <a:gd name="T43" fmla="*/ 4 h 190"/>
                  <a:gd name="T44" fmla="*/ 54 w 149"/>
                  <a:gd name="T45" fmla="*/ 0 h 190"/>
                  <a:gd name="T46" fmla="*/ 145 w 149"/>
                  <a:gd name="T47" fmla="*/ 144 h 190"/>
                  <a:gd name="T48" fmla="*/ 145 w 149"/>
                  <a:gd name="T49" fmla="*/ 144 h 190"/>
                  <a:gd name="T50" fmla="*/ 147 w 149"/>
                  <a:gd name="T51" fmla="*/ 150 h 190"/>
                  <a:gd name="T52" fmla="*/ 149 w 149"/>
                  <a:gd name="T53" fmla="*/ 155 h 190"/>
                  <a:gd name="T54" fmla="*/ 149 w 149"/>
                  <a:gd name="T55" fmla="*/ 161 h 190"/>
                  <a:gd name="T56" fmla="*/ 147 w 149"/>
                  <a:gd name="T57" fmla="*/ 166 h 190"/>
                  <a:gd name="T58" fmla="*/ 145 w 149"/>
                  <a:gd name="T59" fmla="*/ 171 h 190"/>
                  <a:gd name="T60" fmla="*/ 142 w 149"/>
                  <a:gd name="T61" fmla="*/ 177 h 190"/>
                  <a:gd name="T62" fmla="*/ 138 w 149"/>
                  <a:gd name="T63" fmla="*/ 181 h 190"/>
                  <a:gd name="T64" fmla="*/ 133 w 149"/>
                  <a:gd name="T65" fmla="*/ 185 h 190"/>
                  <a:gd name="T66" fmla="*/ 133 w 149"/>
                  <a:gd name="T67" fmla="*/ 185 h 190"/>
                  <a:gd name="T68" fmla="*/ 127 w 149"/>
                  <a:gd name="T69" fmla="*/ 188 h 190"/>
                  <a:gd name="T70" fmla="*/ 120 w 149"/>
                  <a:gd name="T71" fmla="*/ 190 h 190"/>
                  <a:gd name="T72" fmla="*/ 115 w 149"/>
                  <a:gd name="T73" fmla="*/ 190 h 190"/>
                  <a:gd name="T74" fmla="*/ 108 w 149"/>
                  <a:gd name="T75" fmla="*/ 190 h 190"/>
                  <a:gd name="T76" fmla="*/ 103 w 149"/>
                  <a:gd name="T77" fmla="*/ 189 h 190"/>
                  <a:gd name="T78" fmla="*/ 97 w 149"/>
                  <a:gd name="T79" fmla="*/ 186 h 190"/>
                  <a:gd name="T80" fmla="*/ 93 w 149"/>
                  <a:gd name="T81" fmla="*/ 182 h 190"/>
                  <a:gd name="T82" fmla="*/ 91 w 149"/>
                  <a:gd name="T83" fmla="*/ 178 h 190"/>
                  <a:gd name="T84" fmla="*/ 0 w 149"/>
                  <a:gd name="T85" fmla="*/ 3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190">
                    <a:moveTo>
                      <a:pt x="0" y="33"/>
                    </a:moveTo>
                    <a:lnTo>
                      <a:pt x="7" y="28"/>
                    </a:lnTo>
                    <a:lnTo>
                      <a:pt x="96" y="171"/>
                    </a:lnTo>
                    <a:lnTo>
                      <a:pt x="96" y="171"/>
                    </a:lnTo>
                    <a:lnTo>
                      <a:pt x="99" y="176"/>
                    </a:lnTo>
                    <a:lnTo>
                      <a:pt x="101" y="178"/>
                    </a:lnTo>
                    <a:lnTo>
                      <a:pt x="105" y="180"/>
                    </a:lnTo>
                    <a:lnTo>
                      <a:pt x="109" y="181"/>
                    </a:lnTo>
                    <a:lnTo>
                      <a:pt x="114" y="181"/>
                    </a:lnTo>
                    <a:lnTo>
                      <a:pt x="119" y="181"/>
                    </a:lnTo>
                    <a:lnTo>
                      <a:pt x="123" y="180"/>
                    </a:lnTo>
                    <a:lnTo>
                      <a:pt x="127" y="177"/>
                    </a:lnTo>
                    <a:lnTo>
                      <a:pt x="127" y="177"/>
                    </a:lnTo>
                    <a:lnTo>
                      <a:pt x="131" y="174"/>
                    </a:lnTo>
                    <a:lnTo>
                      <a:pt x="135" y="171"/>
                    </a:lnTo>
                    <a:lnTo>
                      <a:pt x="137" y="167"/>
                    </a:lnTo>
                    <a:lnTo>
                      <a:pt x="138" y="163"/>
                    </a:lnTo>
                    <a:lnTo>
                      <a:pt x="139" y="159"/>
                    </a:lnTo>
                    <a:lnTo>
                      <a:pt x="139" y="155"/>
                    </a:lnTo>
                    <a:lnTo>
                      <a:pt x="138" y="150"/>
                    </a:lnTo>
                    <a:lnTo>
                      <a:pt x="137" y="146"/>
                    </a:lnTo>
                    <a:lnTo>
                      <a:pt x="49" y="4"/>
                    </a:lnTo>
                    <a:lnTo>
                      <a:pt x="54" y="0"/>
                    </a:lnTo>
                    <a:lnTo>
                      <a:pt x="145" y="144"/>
                    </a:lnTo>
                    <a:lnTo>
                      <a:pt x="145" y="144"/>
                    </a:lnTo>
                    <a:lnTo>
                      <a:pt x="147" y="150"/>
                    </a:lnTo>
                    <a:lnTo>
                      <a:pt x="149" y="155"/>
                    </a:lnTo>
                    <a:lnTo>
                      <a:pt x="149" y="161"/>
                    </a:lnTo>
                    <a:lnTo>
                      <a:pt x="147" y="166"/>
                    </a:lnTo>
                    <a:lnTo>
                      <a:pt x="145" y="171"/>
                    </a:lnTo>
                    <a:lnTo>
                      <a:pt x="142" y="177"/>
                    </a:lnTo>
                    <a:lnTo>
                      <a:pt x="138" y="181"/>
                    </a:lnTo>
                    <a:lnTo>
                      <a:pt x="133" y="185"/>
                    </a:lnTo>
                    <a:lnTo>
                      <a:pt x="133" y="185"/>
                    </a:lnTo>
                    <a:lnTo>
                      <a:pt x="127" y="188"/>
                    </a:lnTo>
                    <a:lnTo>
                      <a:pt x="120" y="190"/>
                    </a:lnTo>
                    <a:lnTo>
                      <a:pt x="115" y="190"/>
                    </a:lnTo>
                    <a:lnTo>
                      <a:pt x="108" y="190"/>
                    </a:lnTo>
                    <a:lnTo>
                      <a:pt x="103" y="189"/>
                    </a:lnTo>
                    <a:lnTo>
                      <a:pt x="97" y="186"/>
                    </a:lnTo>
                    <a:lnTo>
                      <a:pt x="93" y="182"/>
                    </a:lnTo>
                    <a:lnTo>
                      <a:pt x="91" y="178"/>
                    </a:lnTo>
                    <a:lnTo>
                      <a:pt x="0"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183"/>
              <p:cNvSpPr>
                <a:spLocks/>
              </p:cNvSpPr>
              <p:nvPr/>
            </p:nvSpPr>
            <p:spPr bwMode="auto">
              <a:xfrm>
                <a:off x="1516063" y="3252788"/>
                <a:ext cx="114300" cy="79375"/>
              </a:xfrm>
              <a:custGeom>
                <a:avLst/>
                <a:gdLst>
                  <a:gd name="T0" fmla="*/ 0 w 72"/>
                  <a:gd name="T1" fmla="*/ 47 h 50"/>
                  <a:gd name="T2" fmla="*/ 0 w 72"/>
                  <a:gd name="T3" fmla="*/ 47 h 50"/>
                  <a:gd name="T4" fmla="*/ 1 w 72"/>
                  <a:gd name="T5" fmla="*/ 49 h 50"/>
                  <a:gd name="T6" fmla="*/ 4 w 72"/>
                  <a:gd name="T7" fmla="*/ 50 h 50"/>
                  <a:gd name="T8" fmla="*/ 5 w 72"/>
                  <a:gd name="T9" fmla="*/ 50 h 50"/>
                  <a:gd name="T10" fmla="*/ 8 w 72"/>
                  <a:gd name="T11" fmla="*/ 49 h 50"/>
                  <a:gd name="T12" fmla="*/ 69 w 72"/>
                  <a:gd name="T13" fmla="*/ 11 h 50"/>
                  <a:gd name="T14" fmla="*/ 69 w 72"/>
                  <a:gd name="T15" fmla="*/ 11 h 50"/>
                  <a:gd name="T16" fmla="*/ 70 w 72"/>
                  <a:gd name="T17" fmla="*/ 9 h 50"/>
                  <a:gd name="T18" fmla="*/ 72 w 72"/>
                  <a:gd name="T19" fmla="*/ 8 h 50"/>
                  <a:gd name="T20" fmla="*/ 72 w 72"/>
                  <a:gd name="T21" fmla="*/ 5 h 50"/>
                  <a:gd name="T22" fmla="*/ 70 w 72"/>
                  <a:gd name="T23" fmla="*/ 2 h 50"/>
                  <a:gd name="T24" fmla="*/ 70 w 72"/>
                  <a:gd name="T25" fmla="*/ 2 h 50"/>
                  <a:gd name="T26" fmla="*/ 69 w 72"/>
                  <a:gd name="T27" fmla="*/ 1 h 50"/>
                  <a:gd name="T28" fmla="*/ 68 w 72"/>
                  <a:gd name="T29" fmla="*/ 0 h 50"/>
                  <a:gd name="T30" fmla="*/ 65 w 72"/>
                  <a:gd name="T31" fmla="*/ 0 h 50"/>
                  <a:gd name="T32" fmla="*/ 64 w 72"/>
                  <a:gd name="T33" fmla="*/ 1 h 50"/>
                  <a:gd name="T34" fmla="*/ 1 w 72"/>
                  <a:gd name="T35" fmla="*/ 39 h 50"/>
                  <a:gd name="T36" fmla="*/ 1 w 72"/>
                  <a:gd name="T37" fmla="*/ 39 h 50"/>
                  <a:gd name="T38" fmla="*/ 0 w 72"/>
                  <a:gd name="T39" fmla="*/ 40 h 50"/>
                  <a:gd name="T40" fmla="*/ 0 w 72"/>
                  <a:gd name="T41" fmla="*/ 43 h 50"/>
                  <a:gd name="T42" fmla="*/ 0 w 72"/>
                  <a:gd name="T43" fmla="*/ 44 h 50"/>
                  <a:gd name="T44" fmla="*/ 0 w 72"/>
                  <a:gd name="T45" fmla="*/ 47 h 50"/>
                  <a:gd name="T46" fmla="*/ 0 w 72"/>
                  <a:gd name="T47"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50">
                    <a:moveTo>
                      <a:pt x="0" y="47"/>
                    </a:moveTo>
                    <a:lnTo>
                      <a:pt x="0" y="47"/>
                    </a:lnTo>
                    <a:lnTo>
                      <a:pt x="1" y="49"/>
                    </a:lnTo>
                    <a:lnTo>
                      <a:pt x="4" y="50"/>
                    </a:lnTo>
                    <a:lnTo>
                      <a:pt x="5" y="50"/>
                    </a:lnTo>
                    <a:lnTo>
                      <a:pt x="8" y="49"/>
                    </a:lnTo>
                    <a:lnTo>
                      <a:pt x="69" y="11"/>
                    </a:lnTo>
                    <a:lnTo>
                      <a:pt x="69" y="11"/>
                    </a:lnTo>
                    <a:lnTo>
                      <a:pt x="70" y="9"/>
                    </a:lnTo>
                    <a:lnTo>
                      <a:pt x="72" y="8"/>
                    </a:lnTo>
                    <a:lnTo>
                      <a:pt x="72" y="5"/>
                    </a:lnTo>
                    <a:lnTo>
                      <a:pt x="70" y="2"/>
                    </a:lnTo>
                    <a:lnTo>
                      <a:pt x="70" y="2"/>
                    </a:lnTo>
                    <a:lnTo>
                      <a:pt x="69" y="1"/>
                    </a:lnTo>
                    <a:lnTo>
                      <a:pt x="68" y="0"/>
                    </a:lnTo>
                    <a:lnTo>
                      <a:pt x="65" y="0"/>
                    </a:lnTo>
                    <a:lnTo>
                      <a:pt x="64" y="1"/>
                    </a:lnTo>
                    <a:lnTo>
                      <a:pt x="1" y="39"/>
                    </a:lnTo>
                    <a:lnTo>
                      <a:pt x="1" y="39"/>
                    </a:lnTo>
                    <a:lnTo>
                      <a:pt x="0" y="40"/>
                    </a:lnTo>
                    <a:lnTo>
                      <a:pt x="0" y="43"/>
                    </a:lnTo>
                    <a:lnTo>
                      <a:pt x="0" y="44"/>
                    </a:lnTo>
                    <a:lnTo>
                      <a:pt x="0" y="47"/>
                    </a:lnTo>
                    <a:lnTo>
                      <a:pt x="0"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184"/>
              <p:cNvSpPr>
                <a:spLocks/>
              </p:cNvSpPr>
              <p:nvPr/>
            </p:nvSpPr>
            <p:spPr bwMode="auto">
              <a:xfrm>
                <a:off x="1560513" y="3316288"/>
                <a:ext cx="161925" cy="219075"/>
              </a:xfrm>
              <a:custGeom>
                <a:avLst/>
                <a:gdLst>
                  <a:gd name="T0" fmla="*/ 0 w 102"/>
                  <a:gd name="T1" fmla="*/ 6 h 138"/>
                  <a:gd name="T2" fmla="*/ 9 w 102"/>
                  <a:gd name="T3" fmla="*/ 0 h 138"/>
                  <a:gd name="T4" fmla="*/ 88 w 102"/>
                  <a:gd name="T5" fmla="*/ 128 h 138"/>
                  <a:gd name="T6" fmla="*/ 88 w 102"/>
                  <a:gd name="T7" fmla="*/ 128 h 138"/>
                  <a:gd name="T8" fmla="*/ 91 w 102"/>
                  <a:gd name="T9" fmla="*/ 132 h 138"/>
                  <a:gd name="T10" fmla="*/ 94 w 102"/>
                  <a:gd name="T11" fmla="*/ 133 h 138"/>
                  <a:gd name="T12" fmla="*/ 98 w 102"/>
                  <a:gd name="T13" fmla="*/ 134 h 138"/>
                  <a:gd name="T14" fmla="*/ 102 w 102"/>
                  <a:gd name="T15" fmla="*/ 136 h 138"/>
                  <a:gd name="T16" fmla="*/ 102 w 102"/>
                  <a:gd name="T17" fmla="*/ 136 h 138"/>
                  <a:gd name="T18" fmla="*/ 101 w 102"/>
                  <a:gd name="T19" fmla="*/ 136 h 138"/>
                  <a:gd name="T20" fmla="*/ 101 w 102"/>
                  <a:gd name="T21" fmla="*/ 136 h 138"/>
                  <a:gd name="T22" fmla="*/ 95 w 102"/>
                  <a:gd name="T23" fmla="*/ 138 h 138"/>
                  <a:gd name="T24" fmla="*/ 88 w 102"/>
                  <a:gd name="T25" fmla="*/ 138 h 138"/>
                  <a:gd name="T26" fmla="*/ 83 w 102"/>
                  <a:gd name="T27" fmla="*/ 136 h 138"/>
                  <a:gd name="T28" fmla="*/ 79 w 102"/>
                  <a:gd name="T29" fmla="*/ 132 h 138"/>
                  <a:gd name="T30" fmla="*/ 0 w 102"/>
                  <a:gd name="T31" fmla="*/ 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138">
                    <a:moveTo>
                      <a:pt x="0" y="6"/>
                    </a:moveTo>
                    <a:lnTo>
                      <a:pt x="9" y="0"/>
                    </a:lnTo>
                    <a:lnTo>
                      <a:pt x="88" y="128"/>
                    </a:lnTo>
                    <a:lnTo>
                      <a:pt x="88" y="128"/>
                    </a:lnTo>
                    <a:lnTo>
                      <a:pt x="91" y="132"/>
                    </a:lnTo>
                    <a:lnTo>
                      <a:pt x="94" y="133"/>
                    </a:lnTo>
                    <a:lnTo>
                      <a:pt x="98" y="134"/>
                    </a:lnTo>
                    <a:lnTo>
                      <a:pt x="102" y="136"/>
                    </a:lnTo>
                    <a:lnTo>
                      <a:pt x="102" y="136"/>
                    </a:lnTo>
                    <a:lnTo>
                      <a:pt x="101" y="136"/>
                    </a:lnTo>
                    <a:lnTo>
                      <a:pt x="101" y="136"/>
                    </a:lnTo>
                    <a:lnTo>
                      <a:pt x="95" y="138"/>
                    </a:lnTo>
                    <a:lnTo>
                      <a:pt x="88" y="138"/>
                    </a:lnTo>
                    <a:lnTo>
                      <a:pt x="83" y="136"/>
                    </a:lnTo>
                    <a:lnTo>
                      <a:pt x="79" y="132"/>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4" name="Freeform 185"/>
            <p:cNvSpPr>
              <a:spLocks noEditPoints="1"/>
            </p:cNvSpPr>
            <p:nvPr/>
          </p:nvSpPr>
          <p:spPr bwMode="auto">
            <a:xfrm>
              <a:off x="5237162" y="2022550"/>
              <a:ext cx="200025" cy="153988"/>
            </a:xfrm>
            <a:custGeom>
              <a:avLst/>
              <a:gdLst>
                <a:gd name="T0" fmla="*/ 124 w 126"/>
                <a:gd name="T1" fmla="*/ 38 h 97"/>
                <a:gd name="T2" fmla="*/ 105 w 126"/>
                <a:gd name="T3" fmla="*/ 15 h 97"/>
                <a:gd name="T4" fmla="*/ 99 w 126"/>
                <a:gd name="T5" fmla="*/ 34 h 97"/>
                <a:gd name="T6" fmla="*/ 111 w 126"/>
                <a:gd name="T7" fmla="*/ 39 h 97"/>
                <a:gd name="T8" fmla="*/ 113 w 126"/>
                <a:gd name="T9" fmla="*/ 55 h 97"/>
                <a:gd name="T10" fmla="*/ 99 w 126"/>
                <a:gd name="T11" fmla="*/ 63 h 97"/>
                <a:gd name="T12" fmla="*/ 113 w 126"/>
                <a:gd name="T13" fmla="*/ 72 h 97"/>
                <a:gd name="T14" fmla="*/ 125 w 126"/>
                <a:gd name="T15" fmla="*/ 58 h 97"/>
                <a:gd name="T16" fmla="*/ 99 w 126"/>
                <a:gd name="T17" fmla="*/ 12 h 97"/>
                <a:gd name="T18" fmla="*/ 40 w 126"/>
                <a:gd name="T19" fmla="*/ 1 h 97"/>
                <a:gd name="T20" fmla="*/ 42 w 126"/>
                <a:gd name="T21" fmla="*/ 5 h 97"/>
                <a:gd name="T22" fmla="*/ 46 w 126"/>
                <a:gd name="T23" fmla="*/ 13 h 97"/>
                <a:gd name="T24" fmla="*/ 40 w 126"/>
                <a:gd name="T25" fmla="*/ 20 h 97"/>
                <a:gd name="T26" fmla="*/ 40 w 126"/>
                <a:gd name="T27" fmla="*/ 84 h 97"/>
                <a:gd name="T28" fmla="*/ 59 w 126"/>
                <a:gd name="T29" fmla="*/ 82 h 97"/>
                <a:gd name="T30" fmla="*/ 79 w 126"/>
                <a:gd name="T31" fmla="*/ 76 h 97"/>
                <a:gd name="T32" fmla="*/ 99 w 126"/>
                <a:gd name="T33" fmla="*/ 63 h 97"/>
                <a:gd name="T34" fmla="*/ 92 w 126"/>
                <a:gd name="T35" fmla="*/ 62 h 97"/>
                <a:gd name="T36" fmla="*/ 86 w 126"/>
                <a:gd name="T37" fmla="*/ 42 h 97"/>
                <a:gd name="T38" fmla="*/ 95 w 126"/>
                <a:gd name="T39" fmla="*/ 35 h 97"/>
                <a:gd name="T40" fmla="*/ 40 w 126"/>
                <a:gd name="T41" fmla="*/ 1 h 97"/>
                <a:gd name="T42" fmla="*/ 33 w 126"/>
                <a:gd name="T43" fmla="*/ 9 h 97"/>
                <a:gd name="T44" fmla="*/ 40 w 126"/>
                <a:gd name="T45" fmla="*/ 1 h 97"/>
                <a:gd name="T46" fmla="*/ 40 w 126"/>
                <a:gd name="T47" fmla="*/ 96 h 97"/>
                <a:gd name="T48" fmla="*/ 38 w 126"/>
                <a:gd name="T49" fmla="*/ 85 h 97"/>
                <a:gd name="T50" fmla="*/ 33 w 126"/>
                <a:gd name="T51" fmla="*/ 97 h 97"/>
                <a:gd name="T52" fmla="*/ 37 w 126"/>
                <a:gd name="T53" fmla="*/ 72 h 97"/>
                <a:gd name="T54" fmla="*/ 33 w 126"/>
                <a:gd name="T55" fmla="*/ 32 h 97"/>
                <a:gd name="T56" fmla="*/ 33 w 126"/>
                <a:gd name="T57" fmla="*/ 15 h 97"/>
                <a:gd name="T58" fmla="*/ 36 w 126"/>
                <a:gd name="T59" fmla="*/ 19 h 97"/>
                <a:gd name="T60" fmla="*/ 33 w 126"/>
                <a:gd name="T61" fmla="*/ 3 h 97"/>
                <a:gd name="T62" fmla="*/ 27 w 126"/>
                <a:gd name="T63" fmla="*/ 20 h 97"/>
                <a:gd name="T64" fmla="*/ 33 w 126"/>
                <a:gd name="T65" fmla="*/ 15 h 97"/>
                <a:gd name="T66" fmla="*/ 33 w 126"/>
                <a:gd name="T67" fmla="*/ 3 h 97"/>
                <a:gd name="T68" fmla="*/ 27 w 126"/>
                <a:gd name="T69" fmla="*/ 97 h 97"/>
                <a:gd name="T70" fmla="*/ 27 w 126"/>
                <a:gd name="T71" fmla="*/ 92 h 97"/>
                <a:gd name="T72" fmla="*/ 33 w 126"/>
                <a:gd name="T73" fmla="*/ 32 h 97"/>
                <a:gd name="T74" fmla="*/ 23 w 126"/>
                <a:gd name="T75" fmla="*/ 69 h 97"/>
                <a:gd name="T76" fmla="*/ 27 w 126"/>
                <a:gd name="T77" fmla="*/ 59 h 97"/>
                <a:gd name="T78" fmla="*/ 26 w 126"/>
                <a:gd name="T79" fmla="*/ 47 h 97"/>
                <a:gd name="T80" fmla="*/ 23 w 126"/>
                <a:gd name="T81" fmla="*/ 39 h 97"/>
                <a:gd name="T82" fmla="*/ 33 w 126"/>
                <a:gd name="T83" fmla="*/ 32 h 97"/>
                <a:gd name="T84" fmla="*/ 17 w 126"/>
                <a:gd name="T85" fmla="*/ 11 h 97"/>
                <a:gd name="T86" fmla="*/ 2 w 126"/>
                <a:gd name="T87" fmla="*/ 40 h 97"/>
                <a:gd name="T88" fmla="*/ 8 w 126"/>
                <a:gd name="T89" fmla="*/ 88 h 97"/>
                <a:gd name="T90" fmla="*/ 23 w 126"/>
                <a:gd name="T91" fmla="*/ 97 h 97"/>
                <a:gd name="T92" fmla="*/ 22 w 126"/>
                <a:gd name="T93" fmla="*/ 91 h 97"/>
                <a:gd name="T94" fmla="*/ 17 w 126"/>
                <a:gd name="T95" fmla="*/ 74 h 97"/>
                <a:gd name="T96" fmla="*/ 23 w 126"/>
                <a:gd name="T97" fmla="*/ 65 h 97"/>
                <a:gd name="T98" fmla="*/ 13 w 126"/>
                <a:gd name="T99" fmla="*/ 65 h 97"/>
                <a:gd name="T100" fmla="*/ 7 w 126"/>
                <a:gd name="T101" fmla="*/ 54 h 97"/>
                <a:gd name="T102" fmla="*/ 14 w 126"/>
                <a:gd name="T103" fmla="*/ 43 h 97"/>
                <a:gd name="T104" fmla="*/ 23 w 126"/>
                <a:gd name="T105" fmla="*/ 39 h 97"/>
                <a:gd name="T106" fmla="*/ 14 w 126"/>
                <a:gd name="T107" fmla="*/ 32 h 97"/>
                <a:gd name="T108" fmla="*/ 14 w 126"/>
                <a:gd name="T109"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6" h="97">
                  <a:moveTo>
                    <a:pt x="126" y="53"/>
                  </a:moveTo>
                  <a:lnTo>
                    <a:pt x="126" y="53"/>
                  </a:lnTo>
                  <a:lnTo>
                    <a:pt x="126" y="45"/>
                  </a:lnTo>
                  <a:lnTo>
                    <a:pt x="124" y="38"/>
                  </a:lnTo>
                  <a:lnTo>
                    <a:pt x="121" y="31"/>
                  </a:lnTo>
                  <a:lnTo>
                    <a:pt x="117" y="24"/>
                  </a:lnTo>
                  <a:lnTo>
                    <a:pt x="109" y="17"/>
                  </a:lnTo>
                  <a:lnTo>
                    <a:pt x="105" y="15"/>
                  </a:lnTo>
                  <a:lnTo>
                    <a:pt x="105" y="15"/>
                  </a:lnTo>
                  <a:lnTo>
                    <a:pt x="99" y="12"/>
                  </a:lnTo>
                  <a:lnTo>
                    <a:pt x="99" y="34"/>
                  </a:lnTo>
                  <a:lnTo>
                    <a:pt x="99" y="34"/>
                  </a:lnTo>
                  <a:lnTo>
                    <a:pt x="103" y="35"/>
                  </a:lnTo>
                  <a:lnTo>
                    <a:pt x="106" y="36"/>
                  </a:lnTo>
                  <a:lnTo>
                    <a:pt x="106" y="36"/>
                  </a:lnTo>
                  <a:lnTo>
                    <a:pt x="111" y="39"/>
                  </a:lnTo>
                  <a:lnTo>
                    <a:pt x="114" y="45"/>
                  </a:lnTo>
                  <a:lnTo>
                    <a:pt x="114" y="50"/>
                  </a:lnTo>
                  <a:lnTo>
                    <a:pt x="113" y="55"/>
                  </a:lnTo>
                  <a:lnTo>
                    <a:pt x="113" y="55"/>
                  </a:lnTo>
                  <a:lnTo>
                    <a:pt x="110" y="59"/>
                  </a:lnTo>
                  <a:lnTo>
                    <a:pt x="107" y="62"/>
                  </a:lnTo>
                  <a:lnTo>
                    <a:pt x="103" y="63"/>
                  </a:lnTo>
                  <a:lnTo>
                    <a:pt x="99" y="63"/>
                  </a:lnTo>
                  <a:lnTo>
                    <a:pt x="99" y="76"/>
                  </a:lnTo>
                  <a:lnTo>
                    <a:pt x="99" y="76"/>
                  </a:lnTo>
                  <a:lnTo>
                    <a:pt x="109" y="74"/>
                  </a:lnTo>
                  <a:lnTo>
                    <a:pt x="113" y="72"/>
                  </a:lnTo>
                  <a:lnTo>
                    <a:pt x="117" y="70"/>
                  </a:lnTo>
                  <a:lnTo>
                    <a:pt x="121" y="68"/>
                  </a:lnTo>
                  <a:lnTo>
                    <a:pt x="122" y="63"/>
                  </a:lnTo>
                  <a:lnTo>
                    <a:pt x="125" y="58"/>
                  </a:lnTo>
                  <a:lnTo>
                    <a:pt x="126" y="53"/>
                  </a:lnTo>
                  <a:lnTo>
                    <a:pt x="126" y="53"/>
                  </a:lnTo>
                  <a:close/>
                  <a:moveTo>
                    <a:pt x="99" y="12"/>
                  </a:moveTo>
                  <a:lnTo>
                    <a:pt x="99" y="12"/>
                  </a:lnTo>
                  <a:lnTo>
                    <a:pt x="82" y="5"/>
                  </a:lnTo>
                  <a:lnTo>
                    <a:pt x="65" y="1"/>
                  </a:lnTo>
                  <a:lnTo>
                    <a:pt x="52" y="0"/>
                  </a:lnTo>
                  <a:lnTo>
                    <a:pt x="40" y="1"/>
                  </a:lnTo>
                  <a:lnTo>
                    <a:pt x="40" y="5"/>
                  </a:lnTo>
                  <a:lnTo>
                    <a:pt x="40" y="5"/>
                  </a:lnTo>
                  <a:lnTo>
                    <a:pt x="42" y="5"/>
                  </a:lnTo>
                  <a:lnTo>
                    <a:pt x="42" y="5"/>
                  </a:lnTo>
                  <a:lnTo>
                    <a:pt x="42" y="5"/>
                  </a:lnTo>
                  <a:lnTo>
                    <a:pt x="45" y="8"/>
                  </a:lnTo>
                  <a:lnTo>
                    <a:pt x="46" y="11"/>
                  </a:lnTo>
                  <a:lnTo>
                    <a:pt x="46" y="13"/>
                  </a:lnTo>
                  <a:lnTo>
                    <a:pt x="46" y="16"/>
                  </a:lnTo>
                  <a:lnTo>
                    <a:pt x="46" y="16"/>
                  </a:lnTo>
                  <a:lnTo>
                    <a:pt x="44" y="19"/>
                  </a:lnTo>
                  <a:lnTo>
                    <a:pt x="40" y="20"/>
                  </a:lnTo>
                  <a:lnTo>
                    <a:pt x="40" y="76"/>
                  </a:lnTo>
                  <a:lnTo>
                    <a:pt x="40" y="76"/>
                  </a:lnTo>
                  <a:lnTo>
                    <a:pt x="40" y="80"/>
                  </a:lnTo>
                  <a:lnTo>
                    <a:pt x="40" y="84"/>
                  </a:lnTo>
                  <a:lnTo>
                    <a:pt x="40" y="96"/>
                  </a:lnTo>
                  <a:lnTo>
                    <a:pt x="40" y="96"/>
                  </a:lnTo>
                  <a:lnTo>
                    <a:pt x="49" y="91"/>
                  </a:lnTo>
                  <a:lnTo>
                    <a:pt x="59" y="82"/>
                  </a:lnTo>
                  <a:lnTo>
                    <a:pt x="69" y="77"/>
                  </a:lnTo>
                  <a:lnTo>
                    <a:pt x="73" y="76"/>
                  </a:lnTo>
                  <a:lnTo>
                    <a:pt x="79" y="76"/>
                  </a:lnTo>
                  <a:lnTo>
                    <a:pt x="79" y="76"/>
                  </a:lnTo>
                  <a:lnTo>
                    <a:pt x="90" y="76"/>
                  </a:lnTo>
                  <a:lnTo>
                    <a:pt x="99" y="76"/>
                  </a:lnTo>
                  <a:lnTo>
                    <a:pt x="99" y="63"/>
                  </a:lnTo>
                  <a:lnTo>
                    <a:pt x="99" y="63"/>
                  </a:lnTo>
                  <a:lnTo>
                    <a:pt x="97" y="63"/>
                  </a:lnTo>
                  <a:lnTo>
                    <a:pt x="92" y="62"/>
                  </a:lnTo>
                  <a:lnTo>
                    <a:pt x="92" y="62"/>
                  </a:lnTo>
                  <a:lnTo>
                    <a:pt x="92" y="62"/>
                  </a:lnTo>
                  <a:lnTo>
                    <a:pt x="88" y="59"/>
                  </a:lnTo>
                  <a:lnTo>
                    <a:pt x="86" y="54"/>
                  </a:lnTo>
                  <a:lnTo>
                    <a:pt x="84" y="49"/>
                  </a:lnTo>
                  <a:lnTo>
                    <a:pt x="86" y="42"/>
                  </a:lnTo>
                  <a:lnTo>
                    <a:pt x="86" y="42"/>
                  </a:lnTo>
                  <a:lnTo>
                    <a:pt x="88" y="39"/>
                  </a:lnTo>
                  <a:lnTo>
                    <a:pt x="91" y="36"/>
                  </a:lnTo>
                  <a:lnTo>
                    <a:pt x="95" y="35"/>
                  </a:lnTo>
                  <a:lnTo>
                    <a:pt x="99" y="34"/>
                  </a:lnTo>
                  <a:lnTo>
                    <a:pt x="99" y="12"/>
                  </a:lnTo>
                  <a:close/>
                  <a:moveTo>
                    <a:pt x="40" y="1"/>
                  </a:moveTo>
                  <a:lnTo>
                    <a:pt x="40" y="1"/>
                  </a:lnTo>
                  <a:lnTo>
                    <a:pt x="33" y="3"/>
                  </a:lnTo>
                  <a:lnTo>
                    <a:pt x="33" y="11"/>
                  </a:lnTo>
                  <a:lnTo>
                    <a:pt x="33" y="11"/>
                  </a:lnTo>
                  <a:lnTo>
                    <a:pt x="33" y="9"/>
                  </a:lnTo>
                  <a:lnTo>
                    <a:pt x="33" y="9"/>
                  </a:lnTo>
                  <a:lnTo>
                    <a:pt x="36" y="7"/>
                  </a:lnTo>
                  <a:lnTo>
                    <a:pt x="40" y="5"/>
                  </a:lnTo>
                  <a:lnTo>
                    <a:pt x="40" y="1"/>
                  </a:lnTo>
                  <a:lnTo>
                    <a:pt x="40" y="1"/>
                  </a:lnTo>
                  <a:close/>
                  <a:moveTo>
                    <a:pt x="33" y="97"/>
                  </a:moveTo>
                  <a:lnTo>
                    <a:pt x="33" y="97"/>
                  </a:lnTo>
                  <a:lnTo>
                    <a:pt x="40" y="96"/>
                  </a:lnTo>
                  <a:lnTo>
                    <a:pt x="40" y="84"/>
                  </a:lnTo>
                  <a:lnTo>
                    <a:pt x="40" y="84"/>
                  </a:lnTo>
                  <a:lnTo>
                    <a:pt x="38" y="85"/>
                  </a:lnTo>
                  <a:lnTo>
                    <a:pt x="38" y="85"/>
                  </a:lnTo>
                  <a:lnTo>
                    <a:pt x="36" y="89"/>
                  </a:lnTo>
                  <a:lnTo>
                    <a:pt x="33" y="92"/>
                  </a:lnTo>
                  <a:lnTo>
                    <a:pt x="33" y="97"/>
                  </a:lnTo>
                  <a:lnTo>
                    <a:pt x="33" y="97"/>
                  </a:lnTo>
                  <a:close/>
                  <a:moveTo>
                    <a:pt x="40" y="20"/>
                  </a:moveTo>
                  <a:lnTo>
                    <a:pt x="40" y="76"/>
                  </a:lnTo>
                  <a:lnTo>
                    <a:pt x="40" y="76"/>
                  </a:lnTo>
                  <a:lnTo>
                    <a:pt x="37" y="72"/>
                  </a:lnTo>
                  <a:lnTo>
                    <a:pt x="33" y="69"/>
                  </a:lnTo>
                  <a:lnTo>
                    <a:pt x="33" y="69"/>
                  </a:lnTo>
                  <a:lnTo>
                    <a:pt x="33" y="69"/>
                  </a:lnTo>
                  <a:lnTo>
                    <a:pt x="33" y="32"/>
                  </a:lnTo>
                  <a:lnTo>
                    <a:pt x="33" y="32"/>
                  </a:lnTo>
                  <a:lnTo>
                    <a:pt x="33" y="30"/>
                  </a:lnTo>
                  <a:lnTo>
                    <a:pt x="33" y="26"/>
                  </a:lnTo>
                  <a:lnTo>
                    <a:pt x="33" y="15"/>
                  </a:lnTo>
                  <a:lnTo>
                    <a:pt x="33" y="15"/>
                  </a:lnTo>
                  <a:lnTo>
                    <a:pt x="34" y="17"/>
                  </a:lnTo>
                  <a:lnTo>
                    <a:pt x="36" y="19"/>
                  </a:lnTo>
                  <a:lnTo>
                    <a:pt x="36" y="19"/>
                  </a:lnTo>
                  <a:lnTo>
                    <a:pt x="40" y="20"/>
                  </a:lnTo>
                  <a:lnTo>
                    <a:pt x="40" y="20"/>
                  </a:lnTo>
                  <a:close/>
                  <a:moveTo>
                    <a:pt x="33" y="3"/>
                  </a:moveTo>
                  <a:lnTo>
                    <a:pt x="33" y="3"/>
                  </a:lnTo>
                  <a:lnTo>
                    <a:pt x="23" y="7"/>
                  </a:lnTo>
                  <a:lnTo>
                    <a:pt x="23" y="19"/>
                  </a:lnTo>
                  <a:lnTo>
                    <a:pt x="23" y="19"/>
                  </a:lnTo>
                  <a:lnTo>
                    <a:pt x="27" y="20"/>
                  </a:lnTo>
                  <a:lnTo>
                    <a:pt x="27" y="20"/>
                  </a:lnTo>
                  <a:lnTo>
                    <a:pt x="30" y="23"/>
                  </a:lnTo>
                  <a:lnTo>
                    <a:pt x="33" y="26"/>
                  </a:lnTo>
                  <a:lnTo>
                    <a:pt x="33" y="15"/>
                  </a:lnTo>
                  <a:lnTo>
                    <a:pt x="33" y="15"/>
                  </a:lnTo>
                  <a:lnTo>
                    <a:pt x="32" y="13"/>
                  </a:lnTo>
                  <a:lnTo>
                    <a:pt x="33" y="11"/>
                  </a:lnTo>
                  <a:lnTo>
                    <a:pt x="33" y="3"/>
                  </a:lnTo>
                  <a:lnTo>
                    <a:pt x="33" y="3"/>
                  </a:lnTo>
                  <a:close/>
                  <a:moveTo>
                    <a:pt x="23" y="97"/>
                  </a:moveTo>
                  <a:lnTo>
                    <a:pt x="23" y="97"/>
                  </a:lnTo>
                  <a:lnTo>
                    <a:pt x="27" y="97"/>
                  </a:lnTo>
                  <a:lnTo>
                    <a:pt x="33" y="97"/>
                  </a:lnTo>
                  <a:lnTo>
                    <a:pt x="33" y="92"/>
                  </a:lnTo>
                  <a:lnTo>
                    <a:pt x="33" y="92"/>
                  </a:lnTo>
                  <a:lnTo>
                    <a:pt x="27" y="92"/>
                  </a:lnTo>
                  <a:lnTo>
                    <a:pt x="23" y="91"/>
                  </a:lnTo>
                  <a:lnTo>
                    <a:pt x="23" y="97"/>
                  </a:lnTo>
                  <a:lnTo>
                    <a:pt x="23" y="97"/>
                  </a:lnTo>
                  <a:close/>
                  <a:moveTo>
                    <a:pt x="33" y="32"/>
                  </a:moveTo>
                  <a:lnTo>
                    <a:pt x="33" y="69"/>
                  </a:lnTo>
                  <a:lnTo>
                    <a:pt x="33" y="69"/>
                  </a:lnTo>
                  <a:lnTo>
                    <a:pt x="27" y="68"/>
                  </a:lnTo>
                  <a:lnTo>
                    <a:pt x="23" y="69"/>
                  </a:lnTo>
                  <a:lnTo>
                    <a:pt x="23" y="65"/>
                  </a:lnTo>
                  <a:lnTo>
                    <a:pt x="23" y="65"/>
                  </a:lnTo>
                  <a:lnTo>
                    <a:pt x="26" y="62"/>
                  </a:lnTo>
                  <a:lnTo>
                    <a:pt x="27" y="59"/>
                  </a:lnTo>
                  <a:lnTo>
                    <a:pt x="27" y="59"/>
                  </a:lnTo>
                  <a:lnTo>
                    <a:pt x="29" y="55"/>
                  </a:lnTo>
                  <a:lnTo>
                    <a:pt x="29" y="50"/>
                  </a:lnTo>
                  <a:lnTo>
                    <a:pt x="26" y="47"/>
                  </a:lnTo>
                  <a:lnTo>
                    <a:pt x="23" y="45"/>
                  </a:lnTo>
                  <a:lnTo>
                    <a:pt x="23" y="43"/>
                  </a:lnTo>
                  <a:lnTo>
                    <a:pt x="23" y="39"/>
                  </a:lnTo>
                  <a:lnTo>
                    <a:pt x="23" y="39"/>
                  </a:lnTo>
                  <a:lnTo>
                    <a:pt x="27" y="38"/>
                  </a:lnTo>
                  <a:lnTo>
                    <a:pt x="32" y="34"/>
                  </a:lnTo>
                  <a:lnTo>
                    <a:pt x="32" y="34"/>
                  </a:lnTo>
                  <a:lnTo>
                    <a:pt x="33" y="32"/>
                  </a:lnTo>
                  <a:lnTo>
                    <a:pt x="33" y="32"/>
                  </a:lnTo>
                  <a:close/>
                  <a:moveTo>
                    <a:pt x="23" y="7"/>
                  </a:moveTo>
                  <a:lnTo>
                    <a:pt x="23" y="7"/>
                  </a:lnTo>
                  <a:lnTo>
                    <a:pt x="17" y="11"/>
                  </a:lnTo>
                  <a:lnTo>
                    <a:pt x="13" y="16"/>
                  </a:lnTo>
                  <a:lnTo>
                    <a:pt x="8" y="21"/>
                  </a:lnTo>
                  <a:lnTo>
                    <a:pt x="6" y="27"/>
                  </a:lnTo>
                  <a:lnTo>
                    <a:pt x="2" y="40"/>
                  </a:lnTo>
                  <a:lnTo>
                    <a:pt x="0" y="54"/>
                  </a:lnTo>
                  <a:lnTo>
                    <a:pt x="2" y="66"/>
                  </a:lnTo>
                  <a:lnTo>
                    <a:pt x="4" y="78"/>
                  </a:lnTo>
                  <a:lnTo>
                    <a:pt x="8" y="88"/>
                  </a:lnTo>
                  <a:lnTo>
                    <a:pt x="13" y="91"/>
                  </a:lnTo>
                  <a:lnTo>
                    <a:pt x="15" y="93"/>
                  </a:lnTo>
                  <a:lnTo>
                    <a:pt x="15" y="93"/>
                  </a:lnTo>
                  <a:lnTo>
                    <a:pt x="23" y="97"/>
                  </a:lnTo>
                  <a:lnTo>
                    <a:pt x="23" y="91"/>
                  </a:lnTo>
                  <a:lnTo>
                    <a:pt x="22" y="91"/>
                  </a:lnTo>
                  <a:lnTo>
                    <a:pt x="22" y="91"/>
                  </a:lnTo>
                  <a:lnTo>
                    <a:pt x="22" y="91"/>
                  </a:lnTo>
                  <a:lnTo>
                    <a:pt x="18" y="88"/>
                  </a:lnTo>
                  <a:lnTo>
                    <a:pt x="17" y="84"/>
                  </a:lnTo>
                  <a:lnTo>
                    <a:pt x="15" y="80"/>
                  </a:lnTo>
                  <a:lnTo>
                    <a:pt x="17" y="74"/>
                  </a:lnTo>
                  <a:lnTo>
                    <a:pt x="17" y="74"/>
                  </a:lnTo>
                  <a:lnTo>
                    <a:pt x="19" y="72"/>
                  </a:lnTo>
                  <a:lnTo>
                    <a:pt x="23" y="69"/>
                  </a:lnTo>
                  <a:lnTo>
                    <a:pt x="23" y="65"/>
                  </a:lnTo>
                  <a:lnTo>
                    <a:pt x="23" y="65"/>
                  </a:lnTo>
                  <a:lnTo>
                    <a:pt x="18" y="66"/>
                  </a:lnTo>
                  <a:lnTo>
                    <a:pt x="13" y="65"/>
                  </a:lnTo>
                  <a:lnTo>
                    <a:pt x="13" y="65"/>
                  </a:lnTo>
                  <a:lnTo>
                    <a:pt x="13" y="65"/>
                  </a:lnTo>
                  <a:lnTo>
                    <a:pt x="10" y="62"/>
                  </a:lnTo>
                  <a:lnTo>
                    <a:pt x="7" y="58"/>
                  </a:lnTo>
                  <a:lnTo>
                    <a:pt x="7" y="54"/>
                  </a:lnTo>
                  <a:lnTo>
                    <a:pt x="8" y="49"/>
                  </a:lnTo>
                  <a:lnTo>
                    <a:pt x="8" y="49"/>
                  </a:lnTo>
                  <a:lnTo>
                    <a:pt x="11" y="46"/>
                  </a:lnTo>
                  <a:lnTo>
                    <a:pt x="14" y="43"/>
                  </a:lnTo>
                  <a:lnTo>
                    <a:pt x="18" y="43"/>
                  </a:lnTo>
                  <a:lnTo>
                    <a:pt x="23" y="43"/>
                  </a:lnTo>
                  <a:lnTo>
                    <a:pt x="23" y="39"/>
                  </a:lnTo>
                  <a:lnTo>
                    <a:pt x="23" y="39"/>
                  </a:lnTo>
                  <a:lnTo>
                    <a:pt x="18" y="38"/>
                  </a:lnTo>
                  <a:lnTo>
                    <a:pt x="18" y="38"/>
                  </a:lnTo>
                  <a:lnTo>
                    <a:pt x="15" y="35"/>
                  </a:lnTo>
                  <a:lnTo>
                    <a:pt x="14" y="32"/>
                  </a:lnTo>
                  <a:lnTo>
                    <a:pt x="13" y="28"/>
                  </a:lnTo>
                  <a:lnTo>
                    <a:pt x="14" y="24"/>
                  </a:lnTo>
                  <a:lnTo>
                    <a:pt x="14" y="24"/>
                  </a:lnTo>
                  <a:lnTo>
                    <a:pt x="14" y="24"/>
                  </a:lnTo>
                  <a:lnTo>
                    <a:pt x="18" y="20"/>
                  </a:lnTo>
                  <a:lnTo>
                    <a:pt x="23" y="19"/>
                  </a:lnTo>
                  <a:lnTo>
                    <a:pt x="23" y="7"/>
                  </a:ln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55" name="组合 199"/>
            <p:cNvGrpSpPr/>
            <p:nvPr/>
          </p:nvGrpSpPr>
          <p:grpSpPr>
            <a:xfrm>
              <a:off x="7008812" y="3078238"/>
              <a:ext cx="265113" cy="334963"/>
              <a:chOff x="3665538" y="3100388"/>
              <a:chExt cx="265113" cy="334963"/>
            </a:xfrm>
            <a:solidFill>
              <a:schemeClr val="accent5"/>
            </a:solidFill>
          </p:grpSpPr>
          <p:sp>
            <p:nvSpPr>
              <p:cNvPr id="63" name="Freeform 186"/>
              <p:cNvSpPr>
                <a:spLocks/>
              </p:cNvSpPr>
              <p:nvPr/>
            </p:nvSpPr>
            <p:spPr bwMode="auto">
              <a:xfrm>
                <a:off x="3665538" y="3109913"/>
                <a:ext cx="252413" cy="325438"/>
              </a:xfrm>
              <a:custGeom>
                <a:avLst/>
                <a:gdLst>
                  <a:gd name="T0" fmla="*/ 159 w 159"/>
                  <a:gd name="T1" fmla="*/ 36 h 205"/>
                  <a:gd name="T2" fmla="*/ 151 w 159"/>
                  <a:gd name="T3" fmla="*/ 32 h 205"/>
                  <a:gd name="T4" fmla="*/ 56 w 159"/>
                  <a:gd name="T5" fmla="*/ 185 h 205"/>
                  <a:gd name="T6" fmla="*/ 56 w 159"/>
                  <a:gd name="T7" fmla="*/ 185 h 205"/>
                  <a:gd name="T8" fmla="*/ 53 w 159"/>
                  <a:gd name="T9" fmla="*/ 189 h 205"/>
                  <a:gd name="T10" fmla="*/ 50 w 159"/>
                  <a:gd name="T11" fmla="*/ 191 h 205"/>
                  <a:gd name="T12" fmla="*/ 46 w 159"/>
                  <a:gd name="T13" fmla="*/ 193 h 205"/>
                  <a:gd name="T14" fmla="*/ 41 w 159"/>
                  <a:gd name="T15" fmla="*/ 194 h 205"/>
                  <a:gd name="T16" fmla="*/ 37 w 159"/>
                  <a:gd name="T17" fmla="*/ 195 h 205"/>
                  <a:gd name="T18" fmla="*/ 31 w 159"/>
                  <a:gd name="T19" fmla="*/ 194 h 205"/>
                  <a:gd name="T20" fmla="*/ 27 w 159"/>
                  <a:gd name="T21" fmla="*/ 193 h 205"/>
                  <a:gd name="T22" fmla="*/ 22 w 159"/>
                  <a:gd name="T23" fmla="*/ 191 h 205"/>
                  <a:gd name="T24" fmla="*/ 22 w 159"/>
                  <a:gd name="T25" fmla="*/ 191 h 205"/>
                  <a:gd name="T26" fmla="*/ 18 w 159"/>
                  <a:gd name="T27" fmla="*/ 187 h 205"/>
                  <a:gd name="T28" fmla="*/ 15 w 159"/>
                  <a:gd name="T29" fmla="*/ 185 h 205"/>
                  <a:gd name="T30" fmla="*/ 12 w 159"/>
                  <a:gd name="T31" fmla="*/ 180 h 205"/>
                  <a:gd name="T32" fmla="*/ 10 w 159"/>
                  <a:gd name="T33" fmla="*/ 175 h 205"/>
                  <a:gd name="T34" fmla="*/ 10 w 159"/>
                  <a:gd name="T35" fmla="*/ 171 h 205"/>
                  <a:gd name="T36" fmla="*/ 10 w 159"/>
                  <a:gd name="T37" fmla="*/ 166 h 205"/>
                  <a:gd name="T38" fmla="*/ 11 w 159"/>
                  <a:gd name="T39" fmla="*/ 162 h 205"/>
                  <a:gd name="T40" fmla="*/ 12 w 159"/>
                  <a:gd name="T41" fmla="*/ 157 h 205"/>
                  <a:gd name="T42" fmla="*/ 107 w 159"/>
                  <a:gd name="T43" fmla="*/ 4 h 205"/>
                  <a:gd name="T44" fmla="*/ 100 w 159"/>
                  <a:gd name="T45" fmla="*/ 0 h 205"/>
                  <a:gd name="T46" fmla="*/ 4 w 159"/>
                  <a:gd name="T47" fmla="*/ 155 h 205"/>
                  <a:gd name="T48" fmla="*/ 4 w 159"/>
                  <a:gd name="T49" fmla="*/ 155 h 205"/>
                  <a:gd name="T50" fmla="*/ 2 w 159"/>
                  <a:gd name="T51" fmla="*/ 160 h 205"/>
                  <a:gd name="T52" fmla="*/ 0 w 159"/>
                  <a:gd name="T53" fmla="*/ 167 h 205"/>
                  <a:gd name="T54" fmla="*/ 0 w 159"/>
                  <a:gd name="T55" fmla="*/ 172 h 205"/>
                  <a:gd name="T56" fmla="*/ 2 w 159"/>
                  <a:gd name="T57" fmla="*/ 179 h 205"/>
                  <a:gd name="T58" fmla="*/ 3 w 159"/>
                  <a:gd name="T59" fmla="*/ 185 h 205"/>
                  <a:gd name="T60" fmla="*/ 7 w 159"/>
                  <a:gd name="T61" fmla="*/ 190 h 205"/>
                  <a:gd name="T62" fmla="*/ 11 w 159"/>
                  <a:gd name="T63" fmla="*/ 195 h 205"/>
                  <a:gd name="T64" fmla="*/ 16 w 159"/>
                  <a:gd name="T65" fmla="*/ 199 h 205"/>
                  <a:gd name="T66" fmla="*/ 16 w 159"/>
                  <a:gd name="T67" fmla="*/ 199 h 205"/>
                  <a:gd name="T68" fmla="*/ 23 w 159"/>
                  <a:gd name="T69" fmla="*/ 202 h 205"/>
                  <a:gd name="T70" fmla="*/ 30 w 159"/>
                  <a:gd name="T71" fmla="*/ 203 h 205"/>
                  <a:gd name="T72" fmla="*/ 35 w 159"/>
                  <a:gd name="T73" fmla="*/ 205 h 205"/>
                  <a:gd name="T74" fmla="*/ 42 w 159"/>
                  <a:gd name="T75" fmla="*/ 205 h 205"/>
                  <a:gd name="T76" fmla="*/ 48 w 159"/>
                  <a:gd name="T77" fmla="*/ 202 h 205"/>
                  <a:gd name="T78" fmla="*/ 53 w 159"/>
                  <a:gd name="T79" fmla="*/ 199 h 205"/>
                  <a:gd name="T80" fmla="*/ 58 w 159"/>
                  <a:gd name="T81" fmla="*/ 195 h 205"/>
                  <a:gd name="T82" fmla="*/ 62 w 159"/>
                  <a:gd name="T83" fmla="*/ 191 h 205"/>
                  <a:gd name="T84" fmla="*/ 159 w 159"/>
                  <a:gd name="T85" fmla="*/ 3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205">
                    <a:moveTo>
                      <a:pt x="159" y="36"/>
                    </a:moveTo>
                    <a:lnTo>
                      <a:pt x="151" y="32"/>
                    </a:lnTo>
                    <a:lnTo>
                      <a:pt x="56" y="185"/>
                    </a:lnTo>
                    <a:lnTo>
                      <a:pt x="56" y="185"/>
                    </a:lnTo>
                    <a:lnTo>
                      <a:pt x="53" y="189"/>
                    </a:lnTo>
                    <a:lnTo>
                      <a:pt x="50" y="191"/>
                    </a:lnTo>
                    <a:lnTo>
                      <a:pt x="46" y="193"/>
                    </a:lnTo>
                    <a:lnTo>
                      <a:pt x="41" y="194"/>
                    </a:lnTo>
                    <a:lnTo>
                      <a:pt x="37" y="195"/>
                    </a:lnTo>
                    <a:lnTo>
                      <a:pt x="31" y="194"/>
                    </a:lnTo>
                    <a:lnTo>
                      <a:pt x="27" y="193"/>
                    </a:lnTo>
                    <a:lnTo>
                      <a:pt x="22" y="191"/>
                    </a:lnTo>
                    <a:lnTo>
                      <a:pt x="22" y="191"/>
                    </a:lnTo>
                    <a:lnTo>
                      <a:pt x="18" y="187"/>
                    </a:lnTo>
                    <a:lnTo>
                      <a:pt x="15" y="185"/>
                    </a:lnTo>
                    <a:lnTo>
                      <a:pt x="12" y="180"/>
                    </a:lnTo>
                    <a:lnTo>
                      <a:pt x="10" y="175"/>
                    </a:lnTo>
                    <a:lnTo>
                      <a:pt x="10" y="171"/>
                    </a:lnTo>
                    <a:lnTo>
                      <a:pt x="10" y="166"/>
                    </a:lnTo>
                    <a:lnTo>
                      <a:pt x="11" y="162"/>
                    </a:lnTo>
                    <a:lnTo>
                      <a:pt x="12" y="157"/>
                    </a:lnTo>
                    <a:lnTo>
                      <a:pt x="107" y="4"/>
                    </a:lnTo>
                    <a:lnTo>
                      <a:pt x="100" y="0"/>
                    </a:lnTo>
                    <a:lnTo>
                      <a:pt x="4" y="155"/>
                    </a:lnTo>
                    <a:lnTo>
                      <a:pt x="4" y="155"/>
                    </a:lnTo>
                    <a:lnTo>
                      <a:pt x="2" y="160"/>
                    </a:lnTo>
                    <a:lnTo>
                      <a:pt x="0" y="167"/>
                    </a:lnTo>
                    <a:lnTo>
                      <a:pt x="0" y="172"/>
                    </a:lnTo>
                    <a:lnTo>
                      <a:pt x="2" y="179"/>
                    </a:lnTo>
                    <a:lnTo>
                      <a:pt x="3" y="185"/>
                    </a:lnTo>
                    <a:lnTo>
                      <a:pt x="7" y="190"/>
                    </a:lnTo>
                    <a:lnTo>
                      <a:pt x="11" y="195"/>
                    </a:lnTo>
                    <a:lnTo>
                      <a:pt x="16" y="199"/>
                    </a:lnTo>
                    <a:lnTo>
                      <a:pt x="16" y="199"/>
                    </a:lnTo>
                    <a:lnTo>
                      <a:pt x="23" y="202"/>
                    </a:lnTo>
                    <a:lnTo>
                      <a:pt x="30" y="203"/>
                    </a:lnTo>
                    <a:lnTo>
                      <a:pt x="35" y="205"/>
                    </a:lnTo>
                    <a:lnTo>
                      <a:pt x="42" y="205"/>
                    </a:lnTo>
                    <a:lnTo>
                      <a:pt x="48" y="202"/>
                    </a:lnTo>
                    <a:lnTo>
                      <a:pt x="53" y="199"/>
                    </a:lnTo>
                    <a:lnTo>
                      <a:pt x="58" y="195"/>
                    </a:lnTo>
                    <a:lnTo>
                      <a:pt x="62" y="191"/>
                    </a:lnTo>
                    <a:lnTo>
                      <a:pt x="159"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187"/>
              <p:cNvSpPr>
                <a:spLocks/>
              </p:cNvSpPr>
              <p:nvPr/>
            </p:nvSpPr>
            <p:spPr bwMode="auto">
              <a:xfrm>
                <a:off x="3808413" y="3100388"/>
                <a:ext cx="122238" cy="82550"/>
              </a:xfrm>
              <a:custGeom>
                <a:avLst/>
                <a:gdLst>
                  <a:gd name="T0" fmla="*/ 75 w 77"/>
                  <a:gd name="T1" fmla="*/ 50 h 52"/>
                  <a:gd name="T2" fmla="*/ 75 w 77"/>
                  <a:gd name="T3" fmla="*/ 50 h 52"/>
                  <a:gd name="T4" fmla="*/ 74 w 77"/>
                  <a:gd name="T5" fmla="*/ 51 h 52"/>
                  <a:gd name="T6" fmla="*/ 71 w 77"/>
                  <a:gd name="T7" fmla="*/ 52 h 52"/>
                  <a:gd name="T8" fmla="*/ 69 w 77"/>
                  <a:gd name="T9" fmla="*/ 52 h 52"/>
                  <a:gd name="T10" fmla="*/ 67 w 77"/>
                  <a:gd name="T11" fmla="*/ 51 h 52"/>
                  <a:gd name="T12" fmla="*/ 2 w 77"/>
                  <a:gd name="T13" fmla="*/ 12 h 52"/>
                  <a:gd name="T14" fmla="*/ 2 w 77"/>
                  <a:gd name="T15" fmla="*/ 12 h 52"/>
                  <a:gd name="T16" fmla="*/ 0 w 77"/>
                  <a:gd name="T17" fmla="*/ 9 h 52"/>
                  <a:gd name="T18" fmla="*/ 0 w 77"/>
                  <a:gd name="T19" fmla="*/ 8 h 52"/>
                  <a:gd name="T20" fmla="*/ 0 w 77"/>
                  <a:gd name="T21" fmla="*/ 5 h 52"/>
                  <a:gd name="T22" fmla="*/ 0 w 77"/>
                  <a:gd name="T23" fmla="*/ 2 h 52"/>
                  <a:gd name="T24" fmla="*/ 0 w 77"/>
                  <a:gd name="T25" fmla="*/ 2 h 52"/>
                  <a:gd name="T26" fmla="*/ 1 w 77"/>
                  <a:gd name="T27" fmla="*/ 1 h 52"/>
                  <a:gd name="T28" fmla="*/ 4 w 77"/>
                  <a:gd name="T29" fmla="*/ 0 h 52"/>
                  <a:gd name="T30" fmla="*/ 6 w 77"/>
                  <a:gd name="T31" fmla="*/ 0 h 52"/>
                  <a:gd name="T32" fmla="*/ 8 w 77"/>
                  <a:gd name="T33" fmla="*/ 1 h 52"/>
                  <a:gd name="T34" fmla="*/ 74 w 77"/>
                  <a:gd name="T35" fmla="*/ 42 h 52"/>
                  <a:gd name="T36" fmla="*/ 74 w 77"/>
                  <a:gd name="T37" fmla="*/ 42 h 52"/>
                  <a:gd name="T38" fmla="*/ 75 w 77"/>
                  <a:gd name="T39" fmla="*/ 43 h 52"/>
                  <a:gd name="T40" fmla="*/ 77 w 77"/>
                  <a:gd name="T41" fmla="*/ 46 h 52"/>
                  <a:gd name="T42" fmla="*/ 77 w 77"/>
                  <a:gd name="T43" fmla="*/ 47 h 52"/>
                  <a:gd name="T44" fmla="*/ 75 w 77"/>
                  <a:gd name="T45" fmla="*/ 50 h 52"/>
                  <a:gd name="T46" fmla="*/ 75 w 77"/>
                  <a:gd name="T47"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52">
                    <a:moveTo>
                      <a:pt x="75" y="50"/>
                    </a:moveTo>
                    <a:lnTo>
                      <a:pt x="75" y="50"/>
                    </a:lnTo>
                    <a:lnTo>
                      <a:pt x="74" y="51"/>
                    </a:lnTo>
                    <a:lnTo>
                      <a:pt x="71" y="52"/>
                    </a:lnTo>
                    <a:lnTo>
                      <a:pt x="69" y="52"/>
                    </a:lnTo>
                    <a:lnTo>
                      <a:pt x="67" y="51"/>
                    </a:lnTo>
                    <a:lnTo>
                      <a:pt x="2" y="12"/>
                    </a:lnTo>
                    <a:lnTo>
                      <a:pt x="2" y="12"/>
                    </a:lnTo>
                    <a:lnTo>
                      <a:pt x="0" y="9"/>
                    </a:lnTo>
                    <a:lnTo>
                      <a:pt x="0" y="8"/>
                    </a:lnTo>
                    <a:lnTo>
                      <a:pt x="0" y="5"/>
                    </a:lnTo>
                    <a:lnTo>
                      <a:pt x="0" y="2"/>
                    </a:lnTo>
                    <a:lnTo>
                      <a:pt x="0" y="2"/>
                    </a:lnTo>
                    <a:lnTo>
                      <a:pt x="1" y="1"/>
                    </a:lnTo>
                    <a:lnTo>
                      <a:pt x="4" y="0"/>
                    </a:lnTo>
                    <a:lnTo>
                      <a:pt x="6" y="0"/>
                    </a:lnTo>
                    <a:lnTo>
                      <a:pt x="8" y="1"/>
                    </a:lnTo>
                    <a:lnTo>
                      <a:pt x="74" y="42"/>
                    </a:lnTo>
                    <a:lnTo>
                      <a:pt x="74" y="42"/>
                    </a:lnTo>
                    <a:lnTo>
                      <a:pt x="75" y="43"/>
                    </a:lnTo>
                    <a:lnTo>
                      <a:pt x="77" y="46"/>
                    </a:lnTo>
                    <a:lnTo>
                      <a:pt x="77" y="47"/>
                    </a:lnTo>
                    <a:lnTo>
                      <a:pt x="75" y="50"/>
                    </a:lnTo>
                    <a:lnTo>
                      <a:pt x="75"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188"/>
              <p:cNvSpPr>
                <a:spLocks/>
              </p:cNvSpPr>
              <p:nvPr/>
            </p:nvSpPr>
            <p:spPr bwMode="auto">
              <a:xfrm>
                <a:off x="3708401" y="3168650"/>
                <a:ext cx="173038" cy="234950"/>
              </a:xfrm>
              <a:custGeom>
                <a:avLst/>
                <a:gdLst>
                  <a:gd name="T0" fmla="*/ 109 w 109"/>
                  <a:gd name="T1" fmla="*/ 5 h 148"/>
                  <a:gd name="T2" fmla="*/ 99 w 109"/>
                  <a:gd name="T3" fmla="*/ 0 h 148"/>
                  <a:gd name="T4" fmla="*/ 15 w 109"/>
                  <a:gd name="T5" fmla="*/ 137 h 148"/>
                  <a:gd name="T6" fmla="*/ 15 w 109"/>
                  <a:gd name="T7" fmla="*/ 137 h 148"/>
                  <a:gd name="T8" fmla="*/ 12 w 109"/>
                  <a:gd name="T9" fmla="*/ 139 h 148"/>
                  <a:gd name="T10" fmla="*/ 8 w 109"/>
                  <a:gd name="T11" fmla="*/ 142 h 148"/>
                  <a:gd name="T12" fmla="*/ 4 w 109"/>
                  <a:gd name="T13" fmla="*/ 143 h 148"/>
                  <a:gd name="T14" fmla="*/ 0 w 109"/>
                  <a:gd name="T15" fmla="*/ 143 h 148"/>
                  <a:gd name="T16" fmla="*/ 0 w 109"/>
                  <a:gd name="T17" fmla="*/ 143 h 148"/>
                  <a:gd name="T18" fmla="*/ 0 w 109"/>
                  <a:gd name="T19" fmla="*/ 145 h 148"/>
                  <a:gd name="T20" fmla="*/ 0 w 109"/>
                  <a:gd name="T21" fmla="*/ 145 h 148"/>
                  <a:gd name="T22" fmla="*/ 7 w 109"/>
                  <a:gd name="T23" fmla="*/ 148 h 148"/>
                  <a:gd name="T24" fmla="*/ 14 w 109"/>
                  <a:gd name="T25" fmla="*/ 148 h 148"/>
                  <a:gd name="T26" fmla="*/ 21 w 109"/>
                  <a:gd name="T27" fmla="*/ 145 h 148"/>
                  <a:gd name="T28" fmla="*/ 25 w 109"/>
                  <a:gd name="T29" fmla="*/ 141 h 148"/>
                  <a:gd name="T30" fmla="*/ 109 w 109"/>
                  <a:gd name="T31"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48">
                    <a:moveTo>
                      <a:pt x="109" y="5"/>
                    </a:moveTo>
                    <a:lnTo>
                      <a:pt x="99" y="0"/>
                    </a:lnTo>
                    <a:lnTo>
                      <a:pt x="15" y="137"/>
                    </a:lnTo>
                    <a:lnTo>
                      <a:pt x="15" y="137"/>
                    </a:lnTo>
                    <a:lnTo>
                      <a:pt x="12" y="139"/>
                    </a:lnTo>
                    <a:lnTo>
                      <a:pt x="8" y="142"/>
                    </a:lnTo>
                    <a:lnTo>
                      <a:pt x="4" y="143"/>
                    </a:lnTo>
                    <a:lnTo>
                      <a:pt x="0" y="143"/>
                    </a:lnTo>
                    <a:lnTo>
                      <a:pt x="0" y="143"/>
                    </a:lnTo>
                    <a:lnTo>
                      <a:pt x="0" y="145"/>
                    </a:lnTo>
                    <a:lnTo>
                      <a:pt x="0" y="145"/>
                    </a:lnTo>
                    <a:lnTo>
                      <a:pt x="7" y="148"/>
                    </a:lnTo>
                    <a:lnTo>
                      <a:pt x="14" y="148"/>
                    </a:lnTo>
                    <a:lnTo>
                      <a:pt x="21" y="145"/>
                    </a:lnTo>
                    <a:lnTo>
                      <a:pt x="25" y="141"/>
                    </a:lnTo>
                    <a:lnTo>
                      <a:pt x="10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6" name="Freeform 189"/>
            <p:cNvSpPr>
              <a:spLocks noEditPoints="1"/>
            </p:cNvSpPr>
            <p:nvPr/>
          </p:nvSpPr>
          <p:spPr bwMode="auto">
            <a:xfrm>
              <a:off x="5710237" y="4694313"/>
              <a:ext cx="217488" cy="233363"/>
            </a:xfrm>
            <a:custGeom>
              <a:avLst/>
              <a:gdLst>
                <a:gd name="T0" fmla="*/ 107 w 137"/>
                <a:gd name="T1" fmla="*/ 68 h 147"/>
                <a:gd name="T2" fmla="*/ 103 w 137"/>
                <a:gd name="T3" fmla="*/ 51 h 147"/>
                <a:gd name="T4" fmla="*/ 103 w 137"/>
                <a:gd name="T5" fmla="*/ 99 h 147"/>
                <a:gd name="T6" fmla="*/ 117 w 137"/>
                <a:gd name="T7" fmla="*/ 111 h 147"/>
                <a:gd name="T8" fmla="*/ 115 w 137"/>
                <a:gd name="T9" fmla="*/ 118 h 147"/>
                <a:gd name="T10" fmla="*/ 103 w 137"/>
                <a:gd name="T11" fmla="*/ 38 h 147"/>
                <a:gd name="T12" fmla="*/ 115 w 137"/>
                <a:gd name="T13" fmla="*/ 19 h 147"/>
                <a:gd name="T14" fmla="*/ 117 w 137"/>
                <a:gd name="T15" fmla="*/ 24 h 147"/>
                <a:gd name="T16" fmla="*/ 103 w 137"/>
                <a:gd name="T17" fmla="*/ 38 h 147"/>
                <a:gd name="T18" fmla="*/ 114 w 137"/>
                <a:gd name="T19" fmla="*/ 68 h 147"/>
                <a:gd name="T20" fmla="*/ 134 w 137"/>
                <a:gd name="T21" fmla="*/ 65 h 147"/>
                <a:gd name="T22" fmla="*/ 136 w 137"/>
                <a:gd name="T23" fmla="*/ 70 h 147"/>
                <a:gd name="T24" fmla="*/ 114 w 137"/>
                <a:gd name="T25" fmla="*/ 70 h 147"/>
                <a:gd name="T26" fmla="*/ 69 w 137"/>
                <a:gd name="T27" fmla="*/ 30 h 147"/>
                <a:gd name="T28" fmla="*/ 103 w 137"/>
                <a:gd name="T29" fmla="*/ 51 h 147"/>
                <a:gd name="T30" fmla="*/ 90 w 137"/>
                <a:gd name="T31" fmla="*/ 100 h 147"/>
                <a:gd name="T32" fmla="*/ 84 w 137"/>
                <a:gd name="T33" fmla="*/ 142 h 147"/>
                <a:gd name="T34" fmla="*/ 69 w 137"/>
                <a:gd name="T35" fmla="*/ 114 h 147"/>
                <a:gd name="T36" fmla="*/ 83 w 137"/>
                <a:gd name="T37" fmla="*/ 96 h 147"/>
                <a:gd name="T38" fmla="*/ 95 w 137"/>
                <a:gd name="T39" fmla="*/ 84 h 147"/>
                <a:gd name="T40" fmla="*/ 99 w 137"/>
                <a:gd name="T41" fmla="*/ 62 h 147"/>
                <a:gd name="T42" fmla="*/ 91 w 137"/>
                <a:gd name="T43" fmla="*/ 47 h 147"/>
                <a:gd name="T44" fmla="*/ 69 w 137"/>
                <a:gd name="T45" fmla="*/ 38 h 147"/>
                <a:gd name="T46" fmla="*/ 100 w 137"/>
                <a:gd name="T47" fmla="*/ 31 h 147"/>
                <a:gd name="T48" fmla="*/ 100 w 137"/>
                <a:gd name="T49" fmla="*/ 36 h 147"/>
                <a:gd name="T50" fmla="*/ 103 w 137"/>
                <a:gd name="T51" fmla="*/ 99 h 147"/>
                <a:gd name="T52" fmla="*/ 99 w 137"/>
                <a:gd name="T53" fmla="*/ 101 h 147"/>
                <a:gd name="T54" fmla="*/ 103 w 137"/>
                <a:gd name="T55" fmla="*/ 99 h 147"/>
                <a:gd name="T56" fmla="*/ 72 w 137"/>
                <a:gd name="T57" fmla="*/ 1 h 147"/>
                <a:gd name="T58" fmla="*/ 72 w 137"/>
                <a:gd name="T59" fmla="*/ 23 h 147"/>
                <a:gd name="T60" fmla="*/ 67 w 137"/>
                <a:gd name="T61" fmla="*/ 147 h 147"/>
                <a:gd name="T62" fmla="*/ 49 w 137"/>
                <a:gd name="T63" fmla="*/ 137 h 147"/>
                <a:gd name="T64" fmla="*/ 41 w 137"/>
                <a:gd name="T65" fmla="*/ 92 h 147"/>
                <a:gd name="T66" fmla="*/ 41 w 137"/>
                <a:gd name="T67" fmla="*/ 43 h 147"/>
                <a:gd name="T68" fmla="*/ 69 w 137"/>
                <a:gd name="T69" fmla="*/ 30 h 147"/>
                <a:gd name="T70" fmla="*/ 57 w 137"/>
                <a:gd name="T71" fmla="*/ 40 h 147"/>
                <a:gd name="T72" fmla="*/ 45 w 137"/>
                <a:gd name="T73" fmla="*/ 51 h 147"/>
                <a:gd name="T74" fmla="*/ 40 w 137"/>
                <a:gd name="T75" fmla="*/ 68 h 147"/>
                <a:gd name="T76" fmla="*/ 54 w 137"/>
                <a:gd name="T77" fmla="*/ 93 h 147"/>
                <a:gd name="T78" fmla="*/ 56 w 137"/>
                <a:gd name="T79" fmla="*/ 97 h 147"/>
                <a:gd name="T80" fmla="*/ 69 w 137"/>
                <a:gd name="T81" fmla="*/ 147 h 147"/>
                <a:gd name="T82" fmla="*/ 69 w 137"/>
                <a:gd name="T83" fmla="*/ 24 h 147"/>
                <a:gd name="T84" fmla="*/ 65 w 137"/>
                <a:gd name="T85" fmla="*/ 4 h 147"/>
                <a:gd name="T86" fmla="*/ 69 w 137"/>
                <a:gd name="T87" fmla="*/ 0 h 147"/>
                <a:gd name="T88" fmla="*/ 38 w 137"/>
                <a:gd name="T89" fmla="*/ 104 h 147"/>
                <a:gd name="T90" fmla="*/ 35 w 137"/>
                <a:gd name="T91" fmla="*/ 99 h 147"/>
                <a:gd name="T92" fmla="*/ 35 w 137"/>
                <a:gd name="T93" fmla="*/ 38 h 147"/>
                <a:gd name="T94" fmla="*/ 38 w 137"/>
                <a:gd name="T95" fmla="*/ 31 h 147"/>
                <a:gd name="T96" fmla="*/ 35 w 137"/>
                <a:gd name="T97" fmla="*/ 84 h 147"/>
                <a:gd name="T98" fmla="*/ 33 w 137"/>
                <a:gd name="T99" fmla="*/ 59 h 147"/>
                <a:gd name="T100" fmla="*/ 35 w 137"/>
                <a:gd name="T101" fmla="*/ 30 h 147"/>
                <a:gd name="T102" fmla="*/ 33 w 137"/>
                <a:gd name="T103" fmla="*/ 36 h 147"/>
                <a:gd name="T104" fmla="*/ 21 w 137"/>
                <a:gd name="T105" fmla="*/ 20 h 147"/>
                <a:gd name="T106" fmla="*/ 35 w 137"/>
                <a:gd name="T107" fmla="*/ 30 h 147"/>
                <a:gd name="T108" fmla="*/ 26 w 137"/>
                <a:gd name="T109" fmla="*/ 116 h 147"/>
                <a:gd name="T110" fmla="*/ 21 w 137"/>
                <a:gd name="T111" fmla="*/ 116 h 147"/>
                <a:gd name="T112" fmla="*/ 33 w 137"/>
                <a:gd name="T113" fmla="*/ 99 h 147"/>
                <a:gd name="T114" fmla="*/ 4 w 137"/>
                <a:gd name="T115" fmla="*/ 65 h 147"/>
                <a:gd name="T116" fmla="*/ 23 w 137"/>
                <a:gd name="T117" fmla="*/ 65 h 147"/>
                <a:gd name="T118" fmla="*/ 21 w 137"/>
                <a:gd name="T119" fmla="*/ 72 h 147"/>
                <a:gd name="T120" fmla="*/ 0 w 137"/>
                <a:gd name="T121" fmla="*/ 68 h 147"/>
                <a:gd name="T122" fmla="*/ 4 w 137"/>
                <a:gd name="T123" fmla="*/ 6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7">
                  <a:moveTo>
                    <a:pt x="103" y="51"/>
                  </a:moveTo>
                  <a:lnTo>
                    <a:pt x="103" y="51"/>
                  </a:lnTo>
                  <a:lnTo>
                    <a:pt x="106" y="59"/>
                  </a:lnTo>
                  <a:lnTo>
                    <a:pt x="107" y="68"/>
                  </a:lnTo>
                  <a:lnTo>
                    <a:pt x="107" y="68"/>
                  </a:lnTo>
                  <a:lnTo>
                    <a:pt x="106" y="77"/>
                  </a:lnTo>
                  <a:lnTo>
                    <a:pt x="103" y="84"/>
                  </a:lnTo>
                  <a:lnTo>
                    <a:pt x="103" y="51"/>
                  </a:lnTo>
                  <a:lnTo>
                    <a:pt x="103" y="51"/>
                  </a:lnTo>
                  <a:close/>
                  <a:moveTo>
                    <a:pt x="103" y="107"/>
                  </a:moveTo>
                  <a:lnTo>
                    <a:pt x="103" y="99"/>
                  </a:lnTo>
                  <a:lnTo>
                    <a:pt x="103" y="99"/>
                  </a:lnTo>
                  <a:lnTo>
                    <a:pt x="106" y="99"/>
                  </a:lnTo>
                  <a:lnTo>
                    <a:pt x="106" y="99"/>
                  </a:lnTo>
                  <a:lnTo>
                    <a:pt x="117" y="111"/>
                  </a:lnTo>
                  <a:lnTo>
                    <a:pt x="117" y="111"/>
                  </a:lnTo>
                  <a:lnTo>
                    <a:pt x="118" y="114"/>
                  </a:lnTo>
                  <a:lnTo>
                    <a:pt x="117" y="116"/>
                  </a:lnTo>
                  <a:lnTo>
                    <a:pt x="117" y="116"/>
                  </a:lnTo>
                  <a:lnTo>
                    <a:pt x="115" y="118"/>
                  </a:lnTo>
                  <a:lnTo>
                    <a:pt x="113" y="116"/>
                  </a:lnTo>
                  <a:lnTo>
                    <a:pt x="103" y="107"/>
                  </a:lnTo>
                  <a:lnTo>
                    <a:pt x="103" y="107"/>
                  </a:lnTo>
                  <a:close/>
                  <a:moveTo>
                    <a:pt x="103" y="38"/>
                  </a:moveTo>
                  <a:lnTo>
                    <a:pt x="103" y="28"/>
                  </a:lnTo>
                  <a:lnTo>
                    <a:pt x="113" y="20"/>
                  </a:lnTo>
                  <a:lnTo>
                    <a:pt x="113" y="20"/>
                  </a:lnTo>
                  <a:lnTo>
                    <a:pt x="115" y="19"/>
                  </a:lnTo>
                  <a:lnTo>
                    <a:pt x="117" y="20"/>
                  </a:lnTo>
                  <a:lnTo>
                    <a:pt x="117" y="20"/>
                  </a:lnTo>
                  <a:lnTo>
                    <a:pt x="118" y="23"/>
                  </a:lnTo>
                  <a:lnTo>
                    <a:pt x="117" y="24"/>
                  </a:lnTo>
                  <a:lnTo>
                    <a:pt x="106" y="36"/>
                  </a:lnTo>
                  <a:lnTo>
                    <a:pt x="106" y="36"/>
                  </a:lnTo>
                  <a:lnTo>
                    <a:pt x="106" y="36"/>
                  </a:lnTo>
                  <a:lnTo>
                    <a:pt x="103" y="38"/>
                  </a:lnTo>
                  <a:lnTo>
                    <a:pt x="103" y="38"/>
                  </a:lnTo>
                  <a:close/>
                  <a:moveTo>
                    <a:pt x="114" y="68"/>
                  </a:moveTo>
                  <a:lnTo>
                    <a:pt x="114" y="68"/>
                  </a:lnTo>
                  <a:lnTo>
                    <a:pt x="114" y="68"/>
                  </a:lnTo>
                  <a:lnTo>
                    <a:pt x="114" y="65"/>
                  </a:lnTo>
                  <a:lnTo>
                    <a:pt x="117" y="65"/>
                  </a:lnTo>
                  <a:lnTo>
                    <a:pt x="134" y="65"/>
                  </a:lnTo>
                  <a:lnTo>
                    <a:pt x="134" y="65"/>
                  </a:lnTo>
                  <a:lnTo>
                    <a:pt x="136" y="65"/>
                  </a:lnTo>
                  <a:lnTo>
                    <a:pt x="137" y="68"/>
                  </a:lnTo>
                  <a:lnTo>
                    <a:pt x="137" y="68"/>
                  </a:lnTo>
                  <a:lnTo>
                    <a:pt x="136" y="70"/>
                  </a:lnTo>
                  <a:lnTo>
                    <a:pt x="134" y="72"/>
                  </a:lnTo>
                  <a:lnTo>
                    <a:pt x="117" y="72"/>
                  </a:lnTo>
                  <a:lnTo>
                    <a:pt x="117" y="72"/>
                  </a:lnTo>
                  <a:lnTo>
                    <a:pt x="114" y="70"/>
                  </a:lnTo>
                  <a:lnTo>
                    <a:pt x="114" y="68"/>
                  </a:lnTo>
                  <a:lnTo>
                    <a:pt x="114" y="68"/>
                  </a:lnTo>
                  <a:close/>
                  <a:moveTo>
                    <a:pt x="69" y="30"/>
                  </a:moveTo>
                  <a:lnTo>
                    <a:pt x="69" y="30"/>
                  </a:lnTo>
                  <a:lnTo>
                    <a:pt x="80" y="32"/>
                  </a:lnTo>
                  <a:lnTo>
                    <a:pt x="90" y="36"/>
                  </a:lnTo>
                  <a:lnTo>
                    <a:pt x="98" y="43"/>
                  </a:lnTo>
                  <a:lnTo>
                    <a:pt x="103" y="51"/>
                  </a:lnTo>
                  <a:lnTo>
                    <a:pt x="103" y="84"/>
                  </a:lnTo>
                  <a:lnTo>
                    <a:pt x="103" y="84"/>
                  </a:lnTo>
                  <a:lnTo>
                    <a:pt x="98" y="93"/>
                  </a:lnTo>
                  <a:lnTo>
                    <a:pt x="90" y="100"/>
                  </a:lnTo>
                  <a:lnTo>
                    <a:pt x="90" y="130"/>
                  </a:lnTo>
                  <a:lnTo>
                    <a:pt x="90" y="130"/>
                  </a:lnTo>
                  <a:lnTo>
                    <a:pt x="88" y="137"/>
                  </a:lnTo>
                  <a:lnTo>
                    <a:pt x="84" y="142"/>
                  </a:lnTo>
                  <a:lnTo>
                    <a:pt x="79" y="146"/>
                  </a:lnTo>
                  <a:lnTo>
                    <a:pt x="71" y="147"/>
                  </a:lnTo>
                  <a:lnTo>
                    <a:pt x="69" y="147"/>
                  </a:lnTo>
                  <a:lnTo>
                    <a:pt x="69" y="114"/>
                  </a:lnTo>
                  <a:lnTo>
                    <a:pt x="82" y="114"/>
                  </a:lnTo>
                  <a:lnTo>
                    <a:pt x="82" y="97"/>
                  </a:lnTo>
                  <a:lnTo>
                    <a:pt x="82" y="97"/>
                  </a:lnTo>
                  <a:lnTo>
                    <a:pt x="83" y="96"/>
                  </a:lnTo>
                  <a:lnTo>
                    <a:pt x="84" y="95"/>
                  </a:lnTo>
                  <a:lnTo>
                    <a:pt x="84" y="95"/>
                  </a:lnTo>
                  <a:lnTo>
                    <a:pt x="91" y="89"/>
                  </a:lnTo>
                  <a:lnTo>
                    <a:pt x="95" y="84"/>
                  </a:lnTo>
                  <a:lnTo>
                    <a:pt x="98" y="76"/>
                  </a:lnTo>
                  <a:lnTo>
                    <a:pt x="99" y="68"/>
                  </a:lnTo>
                  <a:lnTo>
                    <a:pt x="99" y="68"/>
                  </a:lnTo>
                  <a:lnTo>
                    <a:pt x="99" y="62"/>
                  </a:lnTo>
                  <a:lnTo>
                    <a:pt x="96" y="57"/>
                  </a:lnTo>
                  <a:lnTo>
                    <a:pt x="94" y="51"/>
                  </a:lnTo>
                  <a:lnTo>
                    <a:pt x="91" y="47"/>
                  </a:lnTo>
                  <a:lnTo>
                    <a:pt x="91" y="47"/>
                  </a:lnTo>
                  <a:lnTo>
                    <a:pt x="86" y="43"/>
                  </a:lnTo>
                  <a:lnTo>
                    <a:pt x="82" y="40"/>
                  </a:lnTo>
                  <a:lnTo>
                    <a:pt x="75" y="39"/>
                  </a:lnTo>
                  <a:lnTo>
                    <a:pt x="69" y="38"/>
                  </a:lnTo>
                  <a:lnTo>
                    <a:pt x="69" y="30"/>
                  </a:lnTo>
                  <a:lnTo>
                    <a:pt x="69" y="30"/>
                  </a:lnTo>
                  <a:close/>
                  <a:moveTo>
                    <a:pt x="103" y="28"/>
                  </a:moveTo>
                  <a:lnTo>
                    <a:pt x="100" y="31"/>
                  </a:lnTo>
                  <a:lnTo>
                    <a:pt x="100" y="31"/>
                  </a:lnTo>
                  <a:lnTo>
                    <a:pt x="99" y="34"/>
                  </a:lnTo>
                  <a:lnTo>
                    <a:pt x="100" y="36"/>
                  </a:lnTo>
                  <a:lnTo>
                    <a:pt x="100" y="36"/>
                  </a:lnTo>
                  <a:lnTo>
                    <a:pt x="103" y="38"/>
                  </a:lnTo>
                  <a:lnTo>
                    <a:pt x="103" y="28"/>
                  </a:lnTo>
                  <a:lnTo>
                    <a:pt x="103" y="28"/>
                  </a:lnTo>
                  <a:close/>
                  <a:moveTo>
                    <a:pt x="103" y="99"/>
                  </a:moveTo>
                  <a:lnTo>
                    <a:pt x="103" y="99"/>
                  </a:lnTo>
                  <a:lnTo>
                    <a:pt x="100" y="99"/>
                  </a:lnTo>
                  <a:lnTo>
                    <a:pt x="100" y="99"/>
                  </a:lnTo>
                  <a:lnTo>
                    <a:pt x="99" y="101"/>
                  </a:lnTo>
                  <a:lnTo>
                    <a:pt x="100" y="104"/>
                  </a:lnTo>
                  <a:lnTo>
                    <a:pt x="103" y="107"/>
                  </a:lnTo>
                  <a:lnTo>
                    <a:pt x="103" y="99"/>
                  </a:lnTo>
                  <a:lnTo>
                    <a:pt x="103" y="99"/>
                  </a:lnTo>
                  <a:close/>
                  <a:moveTo>
                    <a:pt x="69" y="24"/>
                  </a:moveTo>
                  <a:lnTo>
                    <a:pt x="69" y="0"/>
                  </a:lnTo>
                  <a:lnTo>
                    <a:pt x="69" y="0"/>
                  </a:lnTo>
                  <a:lnTo>
                    <a:pt x="72" y="1"/>
                  </a:lnTo>
                  <a:lnTo>
                    <a:pt x="72" y="4"/>
                  </a:lnTo>
                  <a:lnTo>
                    <a:pt x="72" y="20"/>
                  </a:lnTo>
                  <a:lnTo>
                    <a:pt x="72" y="20"/>
                  </a:lnTo>
                  <a:lnTo>
                    <a:pt x="72" y="23"/>
                  </a:lnTo>
                  <a:lnTo>
                    <a:pt x="69" y="24"/>
                  </a:lnTo>
                  <a:lnTo>
                    <a:pt x="69" y="24"/>
                  </a:lnTo>
                  <a:close/>
                  <a:moveTo>
                    <a:pt x="69" y="147"/>
                  </a:moveTo>
                  <a:lnTo>
                    <a:pt x="67" y="147"/>
                  </a:lnTo>
                  <a:lnTo>
                    <a:pt x="67" y="147"/>
                  </a:lnTo>
                  <a:lnTo>
                    <a:pt x="60" y="146"/>
                  </a:lnTo>
                  <a:lnTo>
                    <a:pt x="53" y="142"/>
                  </a:lnTo>
                  <a:lnTo>
                    <a:pt x="49" y="137"/>
                  </a:lnTo>
                  <a:lnTo>
                    <a:pt x="48" y="130"/>
                  </a:lnTo>
                  <a:lnTo>
                    <a:pt x="48" y="99"/>
                  </a:lnTo>
                  <a:lnTo>
                    <a:pt x="48" y="99"/>
                  </a:lnTo>
                  <a:lnTo>
                    <a:pt x="41" y="92"/>
                  </a:lnTo>
                  <a:lnTo>
                    <a:pt x="35" y="84"/>
                  </a:lnTo>
                  <a:lnTo>
                    <a:pt x="35" y="51"/>
                  </a:lnTo>
                  <a:lnTo>
                    <a:pt x="35" y="51"/>
                  </a:lnTo>
                  <a:lnTo>
                    <a:pt x="41" y="43"/>
                  </a:lnTo>
                  <a:lnTo>
                    <a:pt x="49" y="36"/>
                  </a:lnTo>
                  <a:lnTo>
                    <a:pt x="59" y="32"/>
                  </a:lnTo>
                  <a:lnTo>
                    <a:pt x="64" y="31"/>
                  </a:lnTo>
                  <a:lnTo>
                    <a:pt x="69" y="30"/>
                  </a:lnTo>
                  <a:lnTo>
                    <a:pt x="69" y="38"/>
                  </a:lnTo>
                  <a:lnTo>
                    <a:pt x="69" y="38"/>
                  </a:lnTo>
                  <a:lnTo>
                    <a:pt x="64" y="39"/>
                  </a:lnTo>
                  <a:lnTo>
                    <a:pt x="57" y="40"/>
                  </a:lnTo>
                  <a:lnTo>
                    <a:pt x="53" y="43"/>
                  </a:lnTo>
                  <a:lnTo>
                    <a:pt x="48" y="47"/>
                  </a:lnTo>
                  <a:lnTo>
                    <a:pt x="48" y="47"/>
                  </a:lnTo>
                  <a:lnTo>
                    <a:pt x="45" y="51"/>
                  </a:lnTo>
                  <a:lnTo>
                    <a:pt x="42" y="57"/>
                  </a:lnTo>
                  <a:lnTo>
                    <a:pt x="40" y="62"/>
                  </a:lnTo>
                  <a:lnTo>
                    <a:pt x="40" y="68"/>
                  </a:lnTo>
                  <a:lnTo>
                    <a:pt x="40" y="68"/>
                  </a:lnTo>
                  <a:lnTo>
                    <a:pt x="41" y="76"/>
                  </a:lnTo>
                  <a:lnTo>
                    <a:pt x="44" y="82"/>
                  </a:lnTo>
                  <a:lnTo>
                    <a:pt x="48" y="89"/>
                  </a:lnTo>
                  <a:lnTo>
                    <a:pt x="54" y="93"/>
                  </a:lnTo>
                  <a:lnTo>
                    <a:pt x="54" y="93"/>
                  </a:lnTo>
                  <a:lnTo>
                    <a:pt x="54" y="93"/>
                  </a:lnTo>
                  <a:lnTo>
                    <a:pt x="56" y="95"/>
                  </a:lnTo>
                  <a:lnTo>
                    <a:pt x="56" y="97"/>
                  </a:lnTo>
                  <a:lnTo>
                    <a:pt x="56" y="114"/>
                  </a:lnTo>
                  <a:lnTo>
                    <a:pt x="69" y="114"/>
                  </a:lnTo>
                  <a:lnTo>
                    <a:pt x="69" y="147"/>
                  </a:lnTo>
                  <a:lnTo>
                    <a:pt x="69" y="147"/>
                  </a:lnTo>
                  <a:close/>
                  <a:moveTo>
                    <a:pt x="69" y="0"/>
                  </a:moveTo>
                  <a:lnTo>
                    <a:pt x="69" y="24"/>
                  </a:lnTo>
                  <a:lnTo>
                    <a:pt x="69" y="24"/>
                  </a:lnTo>
                  <a:lnTo>
                    <a:pt x="69" y="24"/>
                  </a:lnTo>
                  <a:lnTo>
                    <a:pt x="69" y="24"/>
                  </a:lnTo>
                  <a:lnTo>
                    <a:pt x="67" y="23"/>
                  </a:lnTo>
                  <a:lnTo>
                    <a:pt x="65" y="20"/>
                  </a:lnTo>
                  <a:lnTo>
                    <a:pt x="65" y="4"/>
                  </a:lnTo>
                  <a:lnTo>
                    <a:pt x="65" y="4"/>
                  </a:lnTo>
                  <a:lnTo>
                    <a:pt x="67" y="1"/>
                  </a:lnTo>
                  <a:lnTo>
                    <a:pt x="69" y="0"/>
                  </a:lnTo>
                  <a:lnTo>
                    <a:pt x="69" y="0"/>
                  </a:lnTo>
                  <a:lnTo>
                    <a:pt x="69" y="0"/>
                  </a:lnTo>
                  <a:close/>
                  <a:moveTo>
                    <a:pt x="35" y="107"/>
                  </a:moveTo>
                  <a:lnTo>
                    <a:pt x="38" y="104"/>
                  </a:lnTo>
                  <a:lnTo>
                    <a:pt x="38" y="104"/>
                  </a:lnTo>
                  <a:lnTo>
                    <a:pt x="38" y="101"/>
                  </a:lnTo>
                  <a:lnTo>
                    <a:pt x="38" y="99"/>
                  </a:lnTo>
                  <a:lnTo>
                    <a:pt x="38" y="99"/>
                  </a:lnTo>
                  <a:lnTo>
                    <a:pt x="35" y="99"/>
                  </a:lnTo>
                  <a:lnTo>
                    <a:pt x="35" y="107"/>
                  </a:lnTo>
                  <a:lnTo>
                    <a:pt x="35" y="107"/>
                  </a:lnTo>
                  <a:close/>
                  <a:moveTo>
                    <a:pt x="35" y="38"/>
                  </a:moveTo>
                  <a:lnTo>
                    <a:pt x="35" y="38"/>
                  </a:lnTo>
                  <a:lnTo>
                    <a:pt x="38" y="36"/>
                  </a:lnTo>
                  <a:lnTo>
                    <a:pt x="38" y="36"/>
                  </a:lnTo>
                  <a:lnTo>
                    <a:pt x="38" y="34"/>
                  </a:lnTo>
                  <a:lnTo>
                    <a:pt x="38" y="31"/>
                  </a:lnTo>
                  <a:lnTo>
                    <a:pt x="35" y="30"/>
                  </a:lnTo>
                  <a:lnTo>
                    <a:pt x="35" y="38"/>
                  </a:lnTo>
                  <a:close/>
                  <a:moveTo>
                    <a:pt x="35" y="84"/>
                  </a:moveTo>
                  <a:lnTo>
                    <a:pt x="35" y="84"/>
                  </a:lnTo>
                  <a:lnTo>
                    <a:pt x="33" y="76"/>
                  </a:lnTo>
                  <a:lnTo>
                    <a:pt x="31" y="68"/>
                  </a:lnTo>
                  <a:lnTo>
                    <a:pt x="31" y="68"/>
                  </a:lnTo>
                  <a:lnTo>
                    <a:pt x="33" y="59"/>
                  </a:lnTo>
                  <a:lnTo>
                    <a:pt x="35" y="51"/>
                  </a:lnTo>
                  <a:lnTo>
                    <a:pt x="35" y="84"/>
                  </a:lnTo>
                  <a:lnTo>
                    <a:pt x="35" y="84"/>
                  </a:lnTo>
                  <a:close/>
                  <a:moveTo>
                    <a:pt x="35" y="30"/>
                  </a:moveTo>
                  <a:lnTo>
                    <a:pt x="35" y="38"/>
                  </a:lnTo>
                  <a:lnTo>
                    <a:pt x="35" y="38"/>
                  </a:lnTo>
                  <a:lnTo>
                    <a:pt x="33" y="36"/>
                  </a:lnTo>
                  <a:lnTo>
                    <a:pt x="33" y="36"/>
                  </a:lnTo>
                  <a:lnTo>
                    <a:pt x="21" y="24"/>
                  </a:lnTo>
                  <a:lnTo>
                    <a:pt x="21" y="24"/>
                  </a:lnTo>
                  <a:lnTo>
                    <a:pt x="19" y="23"/>
                  </a:lnTo>
                  <a:lnTo>
                    <a:pt x="21" y="20"/>
                  </a:lnTo>
                  <a:lnTo>
                    <a:pt x="21" y="20"/>
                  </a:lnTo>
                  <a:lnTo>
                    <a:pt x="23" y="19"/>
                  </a:lnTo>
                  <a:lnTo>
                    <a:pt x="26" y="20"/>
                  </a:lnTo>
                  <a:lnTo>
                    <a:pt x="35" y="30"/>
                  </a:lnTo>
                  <a:lnTo>
                    <a:pt x="35" y="30"/>
                  </a:lnTo>
                  <a:close/>
                  <a:moveTo>
                    <a:pt x="35" y="99"/>
                  </a:moveTo>
                  <a:lnTo>
                    <a:pt x="35" y="107"/>
                  </a:lnTo>
                  <a:lnTo>
                    <a:pt x="26" y="116"/>
                  </a:lnTo>
                  <a:lnTo>
                    <a:pt x="26" y="116"/>
                  </a:lnTo>
                  <a:lnTo>
                    <a:pt x="23" y="118"/>
                  </a:lnTo>
                  <a:lnTo>
                    <a:pt x="21" y="116"/>
                  </a:lnTo>
                  <a:lnTo>
                    <a:pt x="21" y="116"/>
                  </a:lnTo>
                  <a:lnTo>
                    <a:pt x="19" y="114"/>
                  </a:lnTo>
                  <a:lnTo>
                    <a:pt x="21" y="111"/>
                  </a:lnTo>
                  <a:lnTo>
                    <a:pt x="33" y="99"/>
                  </a:lnTo>
                  <a:lnTo>
                    <a:pt x="33" y="99"/>
                  </a:lnTo>
                  <a:lnTo>
                    <a:pt x="33" y="99"/>
                  </a:lnTo>
                  <a:lnTo>
                    <a:pt x="35" y="99"/>
                  </a:lnTo>
                  <a:lnTo>
                    <a:pt x="35" y="99"/>
                  </a:lnTo>
                  <a:close/>
                  <a:moveTo>
                    <a:pt x="4" y="65"/>
                  </a:moveTo>
                  <a:lnTo>
                    <a:pt x="4" y="65"/>
                  </a:lnTo>
                  <a:lnTo>
                    <a:pt x="21" y="65"/>
                  </a:lnTo>
                  <a:lnTo>
                    <a:pt x="21" y="65"/>
                  </a:lnTo>
                  <a:lnTo>
                    <a:pt x="23" y="65"/>
                  </a:lnTo>
                  <a:lnTo>
                    <a:pt x="25" y="68"/>
                  </a:lnTo>
                  <a:lnTo>
                    <a:pt x="25" y="68"/>
                  </a:lnTo>
                  <a:lnTo>
                    <a:pt x="23" y="70"/>
                  </a:lnTo>
                  <a:lnTo>
                    <a:pt x="21" y="72"/>
                  </a:lnTo>
                  <a:lnTo>
                    <a:pt x="4" y="72"/>
                  </a:lnTo>
                  <a:lnTo>
                    <a:pt x="4" y="72"/>
                  </a:lnTo>
                  <a:lnTo>
                    <a:pt x="2" y="70"/>
                  </a:lnTo>
                  <a:lnTo>
                    <a:pt x="0" y="68"/>
                  </a:lnTo>
                  <a:lnTo>
                    <a:pt x="0" y="68"/>
                  </a:lnTo>
                  <a:lnTo>
                    <a:pt x="2" y="65"/>
                  </a:lnTo>
                  <a:lnTo>
                    <a:pt x="4" y="65"/>
                  </a:lnTo>
                  <a:lnTo>
                    <a:pt x="4" y="65"/>
                  </a:ln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nvGrpSpPr>
            <p:cNvPr id="57" name="组合 214"/>
            <p:cNvGrpSpPr/>
            <p:nvPr/>
          </p:nvGrpSpPr>
          <p:grpSpPr>
            <a:xfrm>
              <a:off x="6022975" y="2902025"/>
              <a:ext cx="160337" cy="255588"/>
              <a:chOff x="2679701" y="2924175"/>
              <a:chExt cx="160337" cy="255588"/>
            </a:xfrm>
            <a:solidFill>
              <a:schemeClr val="accent5"/>
            </a:solidFill>
          </p:grpSpPr>
          <p:sp>
            <p:nvSpPr>
              <p:cNvPr id="59" name="Freeform 190"/>
              <p:cNvSpPr>
                <a:spLocks/>
              </p:cNvSpPr>
              <p:nvPr/>
            </p:nvSpPr>
            <p:spPr bwMode="auto">
              <a:xfrm>
                <a:off x="2770188" y="3103563"/>
                <a:ext cx="57150" cy="57150"/>
              </a:xfrm>
              <a:custGeom>
                <a:avLst/>
                <a:gdLst>
                  <a:gd name="T0" fmla="*/ 0 w 36"/>
                  <a:gd name="T1" fmla="*/ 22 h 36"/>
                  <a:gd name="T2" fmla="*/ 0 w 36"/>
                  <a:gd name="T3" fmla="*/ 22 h 36"/>
                  <a:gd name="T4" fmla="*/ 2 w 36"/>
                  <a:gd name="T5" fmla="*/ 27 h 36"/>
                  <a:gd name="T6" fmla="*/ 8 w 36"/>
                  <a:gd name="T7" fmla="*/ 33 h 36"/>
                  <a:gd name="T8" fmla="*/ 13 w 36"/>
                  <a:gd name="T9" fmla="*/ 36 h 36"/>
                  <a:gd name="T10" fmla="*/ 21 w 36"/>
                  <a:gd name="T11" fmla="*/ 36 h 36"/>
                  <a:gd name="T12" fmla="*/ 21 w 36"/>
                  <a:gd name="T13" fmla="*/ 36 h 36"/>
                  <a:gd name="T14" fmla="*/ 28 w 36"/>
                  <a:gd name="T15" fmla="*/ 33 h 36"/>
                  <a:gd name="T16" fmla="*/ 32 w 36"/>
                  <a:gd name="T17" fmla="*/ 29 h 36"/>
                  <a:gd name="T18" fmla="*/ 35 w 36"/>
                  <a:gd name="T19" fmla="*/ 22 h 36"/>
                  <a:gd name="T20" fmla="*/ 36 w 36"/>
                  <a:gd name="T21" fmla="*/ 15 h 36"/>
                  <a:gd name="T22" fmla="*/ 36 w 36"/>
                  <a:gd name="T23" fmla="*/ 15 h 36"/>
                  <a:gd name="T24" fmla="*/ 33 w 36"/>
                  <a:gd name="T25" fmla="*/ 8 h 36"/>
                  <a:gd name="T26" fmla="*/ 28 w 36"/>
                  <a:gd name="T27" fmla="*/ 3 h 36"/>
                  <a:gd name="T28" fmla="*/ 21 w 36"/>
                  <a:gd name="T29" fmla="*/ 0 h 36"/>
                  <a:gd name="T30" fmla="*/ 14 w 36"/>
                  <a:gd name="T31" fmla="*/ 0 h 36"/>
                  <a:gd name="T32" fmla="*/ 14 w 36"/>
                  <a:gd name="T33" fmla="*/ 0 h 36"/>
                  <a:gd name="T34" fmla="*/ 8 w 36"/>
                  <a:gd name="T35" fmla="*/ 3 h 36"/>
                  <a:gd name="T36" fmla="*/ 4 w 36"/>
                  <a:gd name="T37" fmla="*/ 8 h 36"/>
                  <a:gd name="T38" fmla="*/ 1 w 36"/>
                  <a:gd name="T39" fmla="*/ 14 h 36"/>
                  <a:gd name="T40" fmla="*/ 0 w 36"/>
                  <a:gd name="T41" fmla="*/ 22 h 36"/>
                  <a:gd name="T42" fmla="*/ 0 w 36"/>
                  <a:gd name="T43" fmla="*/ 2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6">
                    <a:moveTo>
                      <a:pt x="0" y="22"/>
                    </a:moveTo>
                    <a:lnTo>
                      <a:pt x="0" y="22"/>
                    </a:lnTo>
                    <a:lnTo>
                      <a:pt x="2" y="27"/>
                    </a:lnTo>
                    <a:lnTo>
                      <a:pt x="8" y="33"/>
                    </a:lnTo>
                    <a:lnTo>
                      <a:pt x="13" y="36"/>
                    </a:lnTo>
                    <a:lnTo>
                      <a:pt x="21" y="36"/>
                    </a:lnTo>
                    <a:lnTo>
                      <a:pt x="21" y="36"/>
                    </a:lnTo>
                    <a:lnTo>
                      <a:pt x="28" y="33"/>
                    </a:lnTo>
                    <a:lnTo>
                      <a:pt x="32" y="29"/>
                    </a:lnTo>
                    <a:lnTo>
                      <a:pt x="35" y="22"/>
                    </a:lnTo>
                    <a:lnTo>
                      <a:pt x="36" y="15"/>
                    </a:lnTo>
                    <a:lnTo>
                      <a:pt x="36" y="15"/>
                    </a:lnTo>
                    <a:lnTo>
                      <a:pt x="33" y="8"/>
                    </a:lnTo>
                    <a:lnTo>
                      <a:pt x="28" y="3"/>
                    </a:lnTo>
                    <a:lnTo>
                      <a:pt x="21" y="0"/>
                    </a:lnTo>
                    <a:lnTo>
                      <a:pt x="14" y="0"/>
                    </a:lnTo>
                    <a:lnTo>
                      <a:pt x="14" y="0"/>
                    </a:lnTo>
                    <a:lnTo>
                      <a:pt x="8" y="3"/>
                    </a:lnTo>
                    <a:lnTo>
                      <a:pt x="4" y="8"/>
                    </a:lnTo>
                    <a:lnTo>
                      <a:pt x="1" y="14"/>
                    </a:lnTo>
                    <a:lnTo>
                      <a:pt x="0" y="22"/>
                    </a:lnTo>
                    <a:lnTo>
                      <a:pt x="0"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191"/>
              <p:cNvSpPr>
                <a:spLocks/>
              </p:cNvSpPr>
              <p:nvPr/>
            </p:nvSpPr>
            <p:spPr bwMode="auto">
              <a:xfrm>
                <a:off x="2786063" y="2924175"/>
                <a:ext cx="53975" cy="192088"/>
              </a:xfrm>
              <a:custGeom>
                <a:avLst/>
                <a:gdLst>
                  <a:gd name="T0" fmla="*/ 0 w 34"/>
                  <a:gd name="T1" fmla="*/ 121 h 121"/>
                  <a:gd name="T2" fmla="*/ 0 w 34"/>
                  <a:gd name="T3" fmla="*/ 121 h 121"/>
                  <a:gd name="T4" fmla="*/ 21 w 34"/>
                  <a:gd name="T5" fmla="*/ 17 h 121"/>
                  <a:gd name="T6" fmla="*/ 21 w 34"/>
                  <a:gd name="T7" fmla="*/ 17 h 121"/>
                  <a:gd name="T8" fmla="*/ 27 w 34"/>
                  <a:gd name="T9" fmla="*/ 9 h 121"/>
                  <a:gd name="T10" fmla="*/ 31 w 34"/>
                  <a:gd name="T11" fmla="*/ 2 h 121"/>
                  <a:gd name="T12" fmla="*/ 34 w 34"/>
                  <a:gd name="T13" fmla="*/ 0 h 121"/>
                  <a:gd name="T14" fmla="*/ 34 w 34"/>
                  <a:gd name="T15" fmla="*/ 0 h 121"/>
                  <a:gd name="T16" fmla="*/ 31 w 34"/>
                  <a:gd name="T17" fmla="*/ 19 h 121"/>
                  <a:gd name="T18" fmla="*/ 25 w 34"/>
                  <a:gd name="T19" fmla="*/ 61 h 121"/>
                  <a:gd name="T20" fmla="*/ 14 w 34"/>
                  <a:gd name="T21" fmla="*/ 121 h 121"/>
                  <a:gd name="T22" fmla="*/ 0 w 34"/>
                  <a:gd name="T23"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21">
                    <a:moveTo>
                      <a:pt x="0" y="121"/>
                    </a:moveTo>
                    <a:lnTo>
                      <a:pt x="0" y="121"/>
                    </a:lnTo>
                    <a:lnTo>
                      <a:pt x="21" y="17"/>
                    </a:lnTo>
                    <a:lnTo>
                      <a:pt x="21" y="17"/>
                    </a:lnTo>
                    <a:lnTo>
                      <a:pt x="27" y="9"/>
                    </a:lnTo>
                    <a:lnTo>
                      <a:pt x="31" y="2"/>
                    </a:lnTo>
                    <a:lnTo>
                      <a:pt x="34" y="0"/>
                    </a:lnTo>
                    <a:lnTo>
                      <a:pt x="34" y="0"/>
                    </a:lnTo>
                    <a:lnTo>
                      <a:pt x="31" y="19"/>
                    </a:lnTo>
                    <a:lnTo>
                      <a:pt x="25" y="61"/>
                    </a:lnTo>
                    <a:lnTo>
                      <a:pt x="14" y="121"/>
                    </a:lnTo>
                    <a:lnTo>
                      <a:pt x="0" y="1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192"/>
              <p:cNvSpPr>
                <a:spLocks/>
              </p:cNvSpPr>
              <p:nvPr/>
            </p:nvSpPr>
            <p:spPr bwMode="auto">
              <a:xfrm>
                <a:off x="2679701" y="2954338"/>
                <a:ext cx="123825" cy="166688"/>
              </a:xfrm>
              <a:custGeom>
                <a:avLst/>
                <a:gdLst>
                  <a:gd name="T0" fmla="*/ 77 w 78"/>
                  <a:gd name="T1" fmla="*/ 98 h 105"/>
                  <a:gd name="T2" fmla="*/ 19 w 78"/>
                  <a:gd name="T3" fmla="*/ 13 h 105"/>
                  <a:gd name="T4" fmla="*/ 0 w 78"/>
                  <a:gd name="T5" fmla="*/ 0 h 105"/>
                  <a:gd name="T6" fmla="*/ 8 w 78"/>
                  <a:gd name="T7" fmla="*/ 20 h 105"/>
                  <a:gd name="T8" fmla="*/ 66 w 78"/>
                  <a:gd name="T9" fmla="*/ 105 h 105"/>
                  <a:gd name="T10" fmla="*/ 78 w 78"/>
                  <a:gd name="T11" fmla="*/ 98 h 105"/>
                  <a:gd name="T12" fmla="*/ 77 w 78"/>
                  <a:gd name="T13" fmla="*/ 98 h 105"/>
                </a:gdLst>
                <a:ahLst/>
                <a:cxnLst>
                  <a:cxn ang="0">
                    <a:pos x="T0" y="T1"/>
                  </a:cxn>
                  <a:cxn ang="0">
                    <a:pos x="T2" y="T3"/>
                  </a:cxn>
                  <a:cxn ang="0">
                    <a:pos x="T4" y="T5"/>
                  </a:cxn>
                  <a:cxn ang="0">
                    <a:pos x="T6" y="T7"/>
                  </a:cxn>
                  <a:cxn ang="0">
                    <a:pos x="T8" y="T9"/>
                  </a:cxn>
                  <a:cxn ang="0">
                    <a:pos x="T10" y="T11"/>
                  </a:cxn>
                  <a:cxn ang="0">
                    <a:pos x="T12" y="T13"/>
                  </a:cxn>
                </a:cxnLst>
                <a:rect l="0" t="0" r="r" b="b"/>
                <a:pathLst>
                  <a:path w="78" h="105">
                    <a:moveTo>
                      <a:pt x="77" y="98"/>
                    </a:moveTo>
                    <a:lnTo>
                      <a:pt x="19" y="13"/>
                    </a:lnTo>
                    <a:lnTo>
                      <a:pt x="0" y="0"/>
                    </a:lnTo>
                    <a:lnTo>
                      <a:pt x="8" y="20"/>
                    </a:lnTo>
                    <a:lnTo>
                      <a:pt x="66" y="105"/>
                    </a:lnTo>
                    <a:lnTo>
                      <a:pt x="78" y="98"/>
                    </a:lnTo>
                    <a:lnTo>
                      <a:pt x="77" y="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193"/>
              <p:cNvSpPr>
                <a:spLocks/>
              </p:cNvSpPr>
              <p:nvPr/>
            </p:nvSpPr>
            <p:spPr bwMode="auto">
              <a:xfrm>
                <a:off x="2798763" y="3149600"/>
                <a:ext cx="14288" cy="30163"/>
              </a:xfrm>
              <a:custGeom>
                <a:avLst/>
                <a:gdLst>
                  <a:gd name="T0" fmla="*/ 7 w 9"/>
                  <a:gd name="T1" fmla="*/ 2 h 19"/>
                  <a:gd name="T2" fmla="*/ 7 w 9"/>
                  <a:gd name="T3" fmla="*/ 2 h 19"/>
                  <a:gd name="T4" fmla="*/ 6 w 9"/>
                  <a:gd name="T5" fmla="*/ 0 h 19"/>
                  <a:gd name="T6" fmla="*/ 3 w 9"/>
                  <a:gd name="T7" fmla="*/ 0 h 19"/>
                  <a:gd name="T8" fmla="*/ 3 w 9"/>
                  <a:gd name="T9" fmla="*/ 0 h 19"/>
                  <a:gd name="T10" fmla="*/ 0 w 9"/>
                  <a:gd name="T11" fmla="*/ 1 h 19"/>
                  <a:gd name="T12" fmla="*/ 0 w 9"/>
                  <a:gd name="T13" fmla="*/ 4 h 19"/>
                  <a:gd name="T14" fmla="*/ 3 w 9"/>
                  <a:gd name="T15" fmla="*/ 16 h 19"/>
                  <a:gd name="T16" fmla="*/ 3 w 9"/>
                  <a:gd name="T17" fmla="*/ 16 h 19"/>
                  <a:gd name="T18" fmla="*/ 3 w 9"/>
                  <a:gd name="T19" fmla="*/ 19 h 19"/>
                  <a:gd name="T20" fmla="*/ 6 w 9"/>
                  <a:gd name="T21" fmla="*/ 19 h 19"/>
                  <a:gd name="T22" fmla="*/ 6 w 9"/>
                  <a:gd name="T23" fmla="*/ 19 h 19"/>
                  <a:gd name="T24" fmla="*/ 9 w 9"/>
                  <a:gd name="T25" fmla="*/ 17 h 19"/>
                  <a:gd name="T26" fmla="*/ 9 w 9"/>
                  <a:gd name="T27" fmla="*/ 15 h 19"/>
                  <a:gd name="T28" fmla="*/ 7 w 9"/>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9">
                    <a:moveTo>
                      <a:pt x="7" y="2"/>
                    </a:moveTo>
                    <a:lnTo>
                      <a:pt x="7" y="2"/>
                    </a:lnTo>
                    <a:lnTo>
                      <a:pt x="6" y="0"/>
                    </a:lnTo>
                    <a:lnTo>
                      <a:pt x="3" y="0"/>
                    </a:lnTo>
                    <a:lnTo>
                      <a:pt x="3" y="0"/>
                    </a:lnTo>
                    <a:lnTo>
                      <a:pt x="0" y="1"/>
                    </a:lnTo>
                    <a:lnTo>
                      <a:pt x="0" y="4"/>
                    </a:lnTo>
                    <a:lnTo>
                      <a:pt x="3" y="16"/>
                    </a:lnTo>
                    <a:lnTo>
                      <a:pt x="3" y="16"/>
                    </a:lnTo>
                    <a:lnTo>
                      <a:pt x="3" y="19"/>
                    </a:lnTo>
                    <a:lnTo>
                      <a:pt x="6" y="19"/>
                    </a:lnTo>
                    <a:lnTo>
                      <a:pt x="6" y="19"/>
                    </a:lnTo>
                    <a:lnTo>
                      <a:pt x="9" y="17"/>
                    </a:lnTo>
                    <a:lnTo>
                      <a:pt x="9" y="15"/>
                    </a:lnTo>
                    <a:lnTo>
                      <a:pt x="7"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8" name="Freeform 194"/>
            <p:cNvSpPr>
              <a:spLocks noEditPoints="1"/>
            </p:cNvSpPr>
            <p:nvPr/>
          </p:nvSpPr>
          <p:spPr bwMode="auto">
            <a:xfrm>
              <a:off x="6005512" y="1592338"/>
              <a:ext cx="217488" cy="236538"/>
            </a:xfrm>
            <a:custGeom>
              <a:avLst/>
              <a:gdLst>
                <a:gd name="T0" fmla="*/ 105 w 137"/>
                <a:gd name="T1" fmla="*/ 69 h 149"/>
                <a:gd name="T2" fmla="*/ 103 w 137"/>
                <a:gd name="T3" fmla="*/ 51 h 149"/>
                <a:gd name="T4" fmla="*/ 103 w 137"/>
                <a:gd name="T5" fmla="*/ 99 h 149"/>
                <a:gd name="T6" fmla="*/ 116 w 137"/>
                <a:gd name="T7" fmla="*/ 112 h 149"/>
                <a:gd name="T8" fmla="*/ 114 w 137"/>
                <a:gd name="T9" fmla="*/ 118 h 149"/>
                <a:gd name="T10" fmla="*/ 103 w 137"/>
                <a:gd name="T11" fmla="*/ 38 h 149"/>
                <a:gd name="T12" fmla="*/ 114 w 137"/>
                <a:gd name="T13" fmla="*/ 19 h 149"/>
                <a:gd name="T14" fmla="*/ 116 w 137"/>
                <a:gd name="T15" fmla="*/ 26 h 149"/>
                <a:gd name="T16" fmla="*/ 103 w 137"/>
                <a:gd name="T17" fmla="*/ 38 h 149"/>
                <a:gd name="T18" fmla="*/ 112 w 137"/>
                <a:gd name="T19" fmla="*/ 69 h 149"/>
                <a:gd name="T20" fmla="*/ 133 w 137"/>
                <a:gd name="T21" fmla="*/ 65 h 149"/>
                <a:gd name="T22" fmla="*/ 135 w 137"/>
                <a:gd name="T23" fmla="*/ 72 h 149"/>
                <a:gd name="T24" fmla="*/ 114 w 137"/>
                <a:gd name="T25" fmla="*/ 72 h 149"/>
                <a:gd name="T26" fmla="*/ 69 w 137"/>
                <a:gd name="T27" fmla="*/ 31 h 149"/>
                <a:gd name="T28" fmla="*/ 103 w 137"/>
                <a:gd name="T29" fmla="*/ 51 h 149"/>
                <a:gd name="T30" fmla="*/ 89 w 137"/>
                <a:gd name="T31" fmla="*/ 100 h 149"/>
                <a:gd name="T32" fmla="*/ 84 w 137"/>
                <a:gd name="T33" fmla="*/ 144 h 149"/>
                <a:gd name="T34" fmla="*/ 69 w 137"/>
                <a:gd name="T35" fmla="*/ 115 h 149"/>
                <a:gd name="T36" fmla="*/ 81 w 137"/>
                <a:gd name="T37" fmla="*/ 96 h 149"/>
                <a:gd name="T38" fmla="*/ 95 w 137"/>
                <a:gd name="T39" fmla="*/ 84 h 149"/>
                <a:gd name="T40" fmla="*/ 97 w 137"/>
                <a:gd name="T41" fmla="*/ 62 h 149"/>
                <a:gd name="T42" fmla="*/ 89 w 137"/>
                <a:gd name="T43" fmla="*/ 47 h 149"/>
                <a:gd name="T44" fmla="*/ 69 w 137"/>
                <a:gd name="T45" fmla="*/ 39 h 149"/>
                <a:gd name="T46" fmla="*/ 100 w 137"/>
                <a:gd name="T47" fmla="*/ 33 h 149"/>
                <a:gd name="T48" fmla="*/ 100 w 137"/>
                <a:gd name="T49" fmla="*/ 38 h 149"/>
                <a:gd name="T50" fmla="*/ 103 w 137"/>
                <a:gd name="T51" fmla="*/ 99 h 149"/>
                <a:gd name="T52" fmla="*/ 99 w 137"/>
                <a:gd name="T53" fmla="*/ 103 h 149"/>
                <a:gd name="T54" fmla="*/ 103 w 137"/>
                <a:gd name="T55" fmla="*/ 99 h 149"/>
                <a:gd name="T56" fmla="*/ 70 w 137"/>
                <a:gd name="T57" fmla="*/ 1 h 149"/>
                <a:gd name="T58" fmla="*/ 70 w 137"/>
                <a:gd name="T59" fmla="*/ 23 h 149"/>
                <a:gd name="T60" fmla="*/ 66 w 137"/>
                <a:gd name="T61" fmla="*/ 149 h 149"/>
                <a:gd name="T62" fmla="*/ 49 w 137"/>
                <a:gd name="T63" fmla="*/ 137 h 149"/>
                <a:gd name="T64" fmla="*/ 39 w 137"/>
                <a:gd name="T65" fmla="*/ 93 h 149"/>
                <a:gd name="T66" fmla="*/ 40 w 137"/>
                <a:gd name="T67" fmla="*/ 43 h 149"/>
                <a:gd name="T68" fmla="*/ 69 w 137"/>
                <a:gd name="T69" fmla="*/ 31 h 149"/>
                <a:gd name="T70" fmla="*/ 57 w 137"/>
                <a:gd name="T71" fmla="*/ 41 h 149"/>
                <a:gd name="T72" fmla="*/ 43 w 137"/>
                <a:gd name="T73" fmla="*/ 51 h 149"/>
                <a:gd name="T74" fmla="*/ 38 w 137"/>
                <a:gd name="T75" fmla="*/ 69 h 149"/>
                <a:gd name="T76" fmla="*/ 53 w 137"/>
                <a:gd name="T77" fmla="*/ 95 h 149"/>
                <a:gd name="T78" fmla="*/ 55 w 137"/>
                <a:gd name="T79" fmla="*/ 98 h 149"/>
                <a:gd name="T80" fmla="*/ 69 w 137"/>
                <a:gd name="T81" fmla="*/ 149 h 149"/>
                <a:gd name="T82" fmla="*/ 68 w 137"/>
                <a:gd name="T83" fmla="*/ 24 h 149"/>
                <a:gd name="T84" fmla="*/ 65 w 137"/>
                <a:gd name="T85" fmla="*/ 4 h 149"/>
                <a:gd name="T86" fmla="*/ 69 w 137"/>
                <a:gd name="T87" fmla="*/ 0 h 149"/>
                <a:gd name="T88" fmla="*/ 36 w 137"/>
                <a:gd name="T89" fmla="*/ 106 h 149"/>
                <a:gd name="T90" fmla="*/ 34 w 137"/>
                <a:gd name="T91" fmla="*/ 99 h 149"/>
                <a:gd name="T92" fmla="*/ 34 w 137"/>
                <a:gd name="T93" fmla="*/ 38 h 149"/>
                <a:gd name="T94" fmla="*/ 36 w 137"/>
                <a:gd name="T95" fmla="*/ 33 h 149"/>
                <a:gd name="T96" fmla="*/ 34 w 137"/>
                <a:gd name="T97" fmla="*/ 85 h 149"/>
                <a:gd name="T98" fmla="*/ 31 w 137"/>
                <a:gd name="T99" fmla="*/ 61 h 149"/>
                <a:gd name="T100" fmla="*/ 34 w 137"/>
                <a:gd name="T101" fmla="*/ 30 h 149"/>
                <a:gd name="T102" fmla="*/ 31 w 137"/>
                <a:gd name="T103" fmla="*/ 38 h 149"/>
                <a:gd name="T104" fmla="*/ 20 w 137"/>
                <a:gd name="T105" fmla="*/ 20 h 149"/>
                <a:gd name="T106" fmla="*/ 34 w 137"/>
                <a:gd name="T107" fmla="*/ 30 h 149"/>
                <a:gd name="T108" fmla="*/ 24 w 137"/>
                <a:gd name="T109" fmla="*/ 116 h 149"/>
                <a:gd name="T110" fmla="*/ 20 w 137"/>
                <a:gd name="T111" fmla="*/ 116 h 149"/>
                <a:gd name="T112" fmla="*/ 31 w 137"/>
                <a:gd name="T113" fmla="*/ 100 h 149"/>
                <a:gd name="T114" fmla="*/ 4 w 137"/>
                <a:gd name="T115" fmla="*/ 65 h 149"/>
                <a:gd name="T116" fmla="*/ 23 w 137"/>
                <a:gd name="T117" fmla="*/ 66 h 149"/>
                <a:gd name="T118" fmla="*/ 20 w 137"/>
                <a:gd name="T119" fmla="*/ 72 h 149"/>
                <a:gd name="T120" fmla="*/ 0 w 137"/>
                <a:gd name="T121" fmla="*/ 69 h 149"/>
                <a:gd name="T122" fmla="*/ 4 w 137"/>
                <a:gd name="T123" fmla="*/ 6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9">
                  <a:moveTo>
                    <a:pt x="103" y="51"/>
                  </a:moveTo>
                  <a:lnTo>
                    <a:pt x="103" y="51"/>
                  </a:lnTo>
                  <a:lnTo>
                    <a:pt x="105" y="60"/>
                  </a:lnTo>
                  <a:lnTo>
                    <a:pt x="105" y="69"/>
                  </a:lnTo>
                  <a:lnTo>
                    <a:pt x="105" y="69"/>
                  </a:lnTo>
                  <a:lnTo>
                    <a:pt x="105" y="77"/>
                  </a:lnTo>
                  <a:lnTo>
                    <a:pt x="103" y="85"/>
                  </a:lnTo>
                  <a:lnTo>
                    <a:pt x="103" y="51"/>
                  </a:lnTo>
                  <a:lnTo>
                    <a:pt x="103" y="51"/>
                  </a:lnTo>
                  <a:close/>
                  <a:moveTo>
                    <a:pt x="103" y="108"/>
                  </a:moveTo>
                  <a:lnTo>
                    <a:pt x="103" y="99"/>
                  </a:lnTo>
                  <a:lnTo>
                    <a:pt x="103" y="99"/>
                  </a:lnTo>
                  <a:lnTo>
                    <a:pt x="104" y="100"/>
                  </a:lnTo>
                  <a:lnTo>
                    <a:pt x="104" y="100"/>
                  </a:lnTo>
                  <a:lnTo>
                    <a:pt x="116" y="112"/>
                  </a:lnTo>
                  <a:lnTo>
                    <a:pt x="116" y="112"/>
                  </a:lnTo>
                  <a:lnTo>
                    <a:pt x="118" y="115"/>
                  </a:lnTo>
                  <a:lnTo>
                    <a:pt x="116" y="116"/>
                  </a:lnTo>
                  <a:lnTo>
                    <a:pt x="116" y="116"/>
                  </a:lnTo>
                  <a:lnTo>
                    <a:pt x="114" y="118"/>
                  </a:lnTo>
                  <a:lnTo>
                    <a:pt x="111" y="116"/>
                  </a:lnTo>
                  <a:lnTo>
                    <a:pt x="103" y="108"/>
                  </a:lnTo>
                  <a:lnTo>
                    <a:pt x="103" y="108"/>
                  </a:lnTo>
                  <a:close/>
                  <a:moveTo>
                    <a:pt x="103" y="38"/>
                  </a:moveTo>
                  <a:lnTo>
                    <a:pt x="103" y="30"/>
                  </a:lnTo>
                  <a:lnTo>
                    <a:pt x="111" y="20"/>
                  </a:lnTo>
                  <a:lnTo>
                    <a:pt x="111" y="20"/>
                  </a:lnTo>
                  <a:lnTo>
                    <a:pt x="114" y="19"/>
                  </a:lnTo>
                  <a:lnTo>
                    <a:pt x="116" y="20"/>
                  </a:lnTo>
                  <a:lnTo>
                    <a:pt x="116" y="20"/>
                  </a:lnTo>
                  <a:lnTo>
                    <a:pt x="118" y="23"/>
                  </a:lnTo>
                  <a:lnTo>
                    <a:pt x="116" y="26"/>
                  </a:lnTo>
                  <a:lnTo>
                    <a:pt x="104" y="38"/>
                  </a:lnTo>
                  <a:lnTo>
                    <a:pt x="104" y="38"/>
                  </a:lnTo>
                  <a:lnTo>
                    <a:pt x="104" y="38"/>
                  </a:lnTo>
                  <a:lnTo>
                    <a:pt x="103" y="38"/>
                  </a:lnTo>
                  <a:lnTo>
                    <a:pt x="103" y="38"/>
                  </a:lnTo>
                  <a:close/>
                  <a:moveTo>
                    <a:pt x="112" y="69"/>
                  </a:moveTo>
                  <a:lnTo>
                    <a:pt x="112" y="69"/>
                  </a:lnTo>
                  <a:lnTo>
                    <a:pt x="112" y="69"/>
                  </a:lnTo>
                  <a:lnTo>
                    <a:pt x="114" y="66"/>
                  </a:lnTo>
                  <a:lnTo>
                    <a:pt x="116" y="65"/>
                  </a:lnTo>
                  <a:lnTo>
                    <a:pt x="133" y="65"/>
                  </a:lnTo>
                  <a:lnTo>
                    <a:pt x="133" y="65"/>
                  </a:lnTo>
                  <a:lnTo>
                    <a:pt x="135" y="66"/>
                  </a:lnTo>
                  <a:lnTo>
                    <a:pt x="137" y="69"/>
                  </a:lnTo>
                  <a:lnTo>
                    <a:pt x="137" y="69"/>
                  </a:lnTo>
                  <a:lnTo>
                    <a:pt x="135" y="72"/>
                  </a:lnTo>
                  <a:lnTo>
                    <a:pt x="133" y="72"/>
                  </a:lnTo>
                  <a:lnTo>
                    <a:pt x="116" y="72"/>
                  </a:lnTo>
                  <a:lnTo>
                    <a:pt x="116" y="72"/>
                  </a:lnTo>
                  <a:lnTo>
                    <a:pt x="114" y="72"/>
                  </a:lnTo>
                  <a:lnTo>
                    <a:pt x="112" y="69"/>
                  </a:lnTo>
                  <a:lnTo>
                    <a:pt x="112" y="69"/>
                  </a:lnTo>
                  <a:close/>
                  <a:moveTo>
                    <a:pt x="69" y="31"/>
                  </a:moveTo>
                  <a:lnTo>
                    <a:pt x="69" y="31"/>
                  </a:lnTo>
                  <a:lnTo>
                    <a:pt x="78" y="33"/>
                  </a:lnTo>
                  <a:lnTo>
                    <a:pt x="88" y="37"/>
                  </a:lnTo>
                  <a:lnTo>
                    <a:pt x="96" y="43"/>
                  </a:lnTo>
                  <a:lnTo>
                    <a:pt x="103" y="51"/>
                  </a:lnTo>
                  <a:lnTo>
                    <a:pt x="103" y="85"/>
                  </a:lnTo>
                  <a:lnTo>
                    <a:pt x="103" y="85"/>
                  </a:lnTo>
                  <a:lnTo>
                    <a:pt x="96" y="93"/>
                  </a:lnTo>
                  <a:lnTo>
                    <a:pt x="89" y="100"/>
                  </a:lnTo>
                  <a:lnTo>
                    <a:pt x="89" y="130"/>
                  </a:lnTo>
                  <a:lnTo>
                    <a:pt x="89" y="130"/>
                  </a:lnTo>
                  <a:lnTo>
                    <a:pt x="88" y="137"/>
                  </a:lnTo>
                  <a:lnTo>
                    <a:pt x="84" y="144"/>
                  </a:lnTo>
                  <a:lnTo>
                    <a:pt x="77" y="148"/>
                  </a:lnTo>
                  <a:lnTo>
                    <a:pt x="70" y="149"/>
                  </a:lnTo>
                  <a:lnTo>
                    <a:pt x="69" y="149"/>
                  </a:lnTo>
                  <a:lnTo>
                    <a:pt x="69" y="115"/>
                  </a:lnTo>
                  <a:lnTo>
                    <a:pt x="81" y="115"/>
                  </a:lnTo>
                  <a:lnTo>
                    <a:pt x="81" y="98"/>
                  </a:lnTo>
                  <a:lnTo>
                    <a:pt x="81" y="98"/>
                  </a:lnTo>
                  <a:lnTo>
                    <a:pt x="81" y="96"/>
                  </a:lnTo>
                  <a:lnTo>
                    <a:pt x="82" y="95"/>
                  </a:lnTo>
                  <a:lnTo>
                    <a:pt x="82" y="95"/>
                  </a:lnTo>
                  <a:lnTo>
                    <a:pt x="89" y="89"/>
                  </a:lnTo>
                  <a:lnTo>
                    <a:pt x="95" y="84"/>
                  </a:lnTo>
                  <a:lnTo>
                    <a:pt x="97" y="77"/>
                  </a:lnTo>
                  <a:lnTo>
                    <a:pt x="99" y="69"/>
                  </a:lnTo>
                  <a:lnTo>
                    <a:pt x="99" y="69"/>
                  </a:lnTo>
                  <a:lnTo>
                    <a:pt x="97" y="62"/>
                  </a:lnTo>
                  <a:lnTo>
                    <a:pt x="96" y="57"/>
                  </a:lnTo>
                  <a:lnTo>
                    <a:pt x="93" y="51"/>
                  </a:lnTo>
                  <a:lnTo>
                    <a:pt x="89" y="47"/>
                  </a:lnTo>
                  <a:lnTo>
                    <a:pt x="89" y="47"/>
                  </a:lnTo>
                  <a:lnTo>
                    <a:pt x="85" y="43"/>
                  </a:lnTo>
                  <a:lnTo>
                    <a:pt x="80" y="41"/>
                  </a:lnTo>
                  <a:lnTo>
                    <a:pt x="74" y="39"/>
                  </a:lnTo>
                  <a:lnTo>
                    <a:pt x="69" y="39"/>
                  </a:lnTo>
                  <a:lnTo>
                    <a:pt x="69" y="31"/>
                  </a:lnTo>
                  <a:lnTo>
                    <a:pt x="69" y="31"/>
                  </a:lnTo>
                  <a:close/>
                  <a:moveTo>
                    <a:pt x="103" y="30"/>
                  </a:moveTo>
                  <a:lnTo>
                    <a:pt x="100" y="33"/>
                  </a:lnTo>
                  <a:lnTo>
                    <a:pt x="100" y="33"/>
                  </a:lnTo>
                  <a:lnTo>
                    <a:pt x="99" y="35"/>
                  </a:lnTo>
                  <a:lnTo>
                    <a:pt x="100" y="38"/>
                  </a:lnTo>
                  <a:lnTo>
                    <a:pt x="100" y="38"/>
                  </a:lnTo>
                  <a:lnTo>
                    <a:pt x="103" y="38"/>
                  </a:lnTo>
                  <a:lnTo>
                    <a:pt x="103" y="30"/>
                  </a:lnTo>
                  <a:lnTo>
                    <a:pt x="103" y="30"/>
                  </a:lnTo>
                  <a:close/>
                  <a:moveTo>
                    <a:pt x="103" y="99"/>
                  </a:moveTo>
                  <a:lnTo>
                    <a:pt x="103" y="99"/>
                  </a:lnTo>
                  <a:lnTo>
                    <a:pt x="100" y="100"/>
                  </a:lnTo>
                  <a:lnTo>
                    <a:pt x="100" y="100"/>
                  </a:lnTo>
                  <a:lnTo>
                    <a:pt x="99" y="103"/>
                  </a:lnTo>
                  <a:lnTo>
                    <a:pt x="100" y="106"/>
                  </a:lnTo>
                  <a:lnTo>
                    <a:pt x="103" y="108"/>
                  </a:lnTo>
                  <a:lnTo>
                    <a:pt x="103" y="99"/>
                  </a:lnTo>
                  <a:lnTo>
                    <a:pt x="103" y="99"/>
                  </a:lnTo>
                  <a:close/>
                  <a:moveTo>
                    <a:pt x="69" y="24"/>
                  </a:moveTo>
                  <a:lnTo>
                    <a:pt x="69" y="0"/>
                  </a:lnTo>
                  <a:lnTo>
                    <a:pt x="69" y="0"/>
                  </a:lnTo>
                  <a:lnTo>
                    <a:pt x="70" y="1"/>
                  </a:lnTo>
                  <a:lnTo>
                    <a:pt x="72" y="4"/>
                  </a:lnTo>
                  <a:lnTo>
                    <a:pt x="72" y="20"/>
                  </a:lnTo>
                  <a:lnTo>
                    <a:pt x="72" y="20"/>
                  </a:lnTo>
                  <a:lnTo>
                    <a:pt x="70" y="23"/>
                  </a:lnTo>
                  <a:lnTo>
                    <a:pt x="69" y="24"/>
                  </a:lnTo>
                  <a:lnTo>
                    <a:pt x="69" y="24"/>
                  </a:lnTo>
                  <a:close/>
                  <a:moveTo>
                    <a:pt x="69" y="149"/>
                  </a:moveTo>
                  <a:lnTo>
                    <a:pt x="66" y="149"/>
                  </a:lnTo>
                  <a:lnTo>
                    <a:pt x="66" y="149"/>
                  </a:lnTo>
                  <a:lnTo>
                    <a:pt x="58" y="148"/>
                  </a:lnTo>
                  <a:lnTo>
                    <a:pt x="53" y="144"/>
                  </a:lnTo>
                  <a:lnTo>
                    <a:pt x="49" y="137"/>
                  </a:lnTo>
                  <a:lnTo>
                    <a:pt x="47" y="130"/>
                  </a:lnTo>
                  <a:lnTo>
                    <a:pt x="47" y="100"/>
                  </a:lnTo>
                  <a:lnTo>
                    <a:pt x="47" y="100"/>
                  </a:lnTo>
                  <a:lnTo>
                    <a:pt x="39" y="93"/>
                  </a:lnTo>
                  <a:lnTo>
                    <a:pt x="34" y="85"/>
                  </a:lnTo>
                  <a:lnTo>
                    <a:pt x="34" y="53"/>
                  </a:lnTo>
                  <a:lnTo>
                    <a:pt x="34" y="53"/>
                  </a:lnTo>
                  <a:lnTo>
                    <a:pt x="40" y="43"/>
                  </a:lnTo>
                  <a:lnTo>
                    <a:pt x="47" y="37"/>
                  </a:lnTo>
                  <a:lnTo>
                    <a:pt x="58" y="33"/>
                  </a:lnTo>
                  <a:lnTo>
                    <a:pt x="62" y="31"/>
                  </a:lnTo>
                  <a:lnTo>
                    <a:pt x="69" y="31"/>
                  </a:lnTo>
                  <a:lnTo>
                    <a:pt x="69" y="39"/>
                  </a:lnTo>
                  <a:lnTo>
                    <a:pt x="69" y="39"/>
                  </a:lnTo>
                  <a:lnTo>
                    <a:pt x="62" y="39"/>
                  </a:lnTo>
                  <a:lnTo>
                    <a:pt x="57" y="41"/>
                  </a:lnTo>
                  <a:lnTo>
                    <a:pt x="51" y="43"/>
                  </a:lnTo>
                  <a:lnTo>
                    <a:pt x="47" y="47"/>
                  </a:lnTo>
                  <a:lnTo>
                    <a:pt x="47" y="47"/>
                  </a:lnTo>
                  <a:lnTo>
                    <a:pt x="43" y="51"/>
                  </a:lnTo>
                  <a:lnTo>
                    <a:pt x="40" y="57"/>
                  </a:lnTo>
                  <a:lnTo>
                    <a:pt x="39" y="62"/>
                  </a:lnTo>
                  <a:lnTo>
                    <a:pt x="38" y="69"/>
                  </a:lnTo>
                  <a:lnTo>
                    <a:pt x="38" y="69"/>
                  </a:lnTo>
                  <a:lnTo>
                    <a:pt x="39" y="77"/>
                  </a:lnTo>
                  <a:lnTo>
                    <a:pt x="42" y="84"/>
                  </a:lnTo>
                  <a:lnTo>
                    <a:pt x="47" y="89"/>
                  </a:lnTo>
                  <a:lnTo>
                    <a:pt x="53" y="95"/>
                  </a:lnTo>
                  <a:lnTo>
                    <a:pt x="53" y="95"/>
                  </a:lnTo>
                  <a:lnTo>
                    <a:pt x="53" y="95"/>
                  </a:lnTo>
                  <a:lnTo>
                    <a:pt x="54" y="96"/>
                  </a:lnTo>
                  <a:lnTo>
                    <a:pt x="55" y="98"/>
                  </a:lnTo>
                  <a:lnTo>
                    <a:pt x="55" y="115"/>
                  </a:lnTo>
                  <a:lnTo>
                    <a:pt x="69" y="115"/>
                  </a:lnTo>
                  <a:lnTo>
                    <a:pt x="69" y="149"/>
                  </a:lnTo>
                  <a:lnTo>
                    <a:pt x="69" y="149"/>
                  </a:lnTo>
                  <a:close/>
                  <a:moveTo>
                    <a:pt x="69" y="0"/>
                  </a:moveTo>
                  <a:lnTo>
                    <a:pt x="69" y="24"/>
                  </a:lnTo>
                  <a:lnTo>
                    <a:pt x="68" y="24"/>
                  </a:lnTo>
                  <a:lnTo>
                    <a:pt x="68" y="24"/>
                  </a:lnTo>
                  <a:lnTo>
                    <a:pt x="68" y="24"/>
                  </a:lnTo>
                  <a:lnTo>
                    <a:pt x="66" y="23"/>
                  </a:lnTo>
                  <a:lnTo>
                    <a:pt x="65" y="20"/>
                  </a:lnTo>
                  <a:lnTo>
                    <a:pt x="65" y="4"/>
                  </a:lnTo>
                  <a:lnTo>
                    <a:pt x="65" y="4"/>
                  </a:lnTo>
                  <a:lnTo>
                    <a:pt x="66" y="1"/>
                  </a:lnTo>
                  <a:lnTo>
                    <a:pt x="68" y="0"/>
                  </a:lnTo>
                  <a:lnTo>
                    <a:pt x="69" y="0"/>
                  </a:lnTo>
                  <a:lnTo>
                    <a:pt x="69" y="0"/>
                  </a:lnTo>
                  <a:close/>
                  <a:moveTo>
                    <a:pt x="34" y="107"/>
                  </a:moveTo>
                  <a:lnTo>
                    <a:pt x="36" y="106"/>
                  </a:lnTo>
                  <a:lnTo>
                    <a:pt x="36" y="106"/>
                  </a:lnTo>
                  <a:lnTo>
                    <a:pt x="38" y="103"/>
                  </a:lnTo>
                  <a:lnTo>
                    <a:pt x="36" y="100"/>
                  </a:lnTo>
                  <a:lnTo>
                    <a:pt x="36" y="100"/>
                  </a:lnTo>
                  <a:lnTo>
                    <a:pt x="34" y="99"/>
                  </a:lnTo>
                  <a:lnTo>
                    <a:pt x="34" y="107"/>
                  </a:lnTo>
                  <a:lnTo>
                    <a:pt x="34" y="107"/>
                  </a:lnTo>
                  <a:close/>
                  <a:moveTo>
                    <a:pt x="34" y="38"/>
                  </a:moveTo>
                  <a:lnTo>
                    <a:pt x="34" y="38"/>
                  </a:lnTo>
                  <a:lnTo>
                    <a:pt x="36" y="38"/>
                  </a:lnTo>
                  <a:lnTo>
                    <a:pt x="36" y="38"/>
                  </a:lnTo>
                  <a:lnTo>
                    <a:pt x="38" y="35"/>
                  </a:lnTo>
                  <a:lnTo>
                    <a:pt x="36" y="33"/>
                  </a:lnTo>
                  <a:lnTo>
                    <a:pt x="34" y="30"/>
                  </a:lnTo>
                  <a:lnTo>
                    <a:pt x="34" y="38"/>
                  </a:lnTo>
                  <a:close/>
                  <a:moveTo>
                    <a:pt x="34" y="85"/>
                  </a:moveTo>
                  <a:lnTo>
                    <a:pt x="34" y="85"/>
                  </a:lnTo>
                  <a:lnTo>
                    <a:pt x="31" y="77"/>
                  </a:lnTo>
                  <a:lnTo>
                    <a:pt x="31" y="69"/>
                  </a:lnTo>
                  <a:lnTo>
                    <a:pt x="31" y="69"/>
                  </a:lnTo>
                  <a:lnTo>
                    <a:pt x="31" y="61"/>
                  </a:lnTo>
                  <a:lnTo>
                    <a:pt x="34" y="53"/>
                  </a:lnTo>
                  <a:lnTo>
                    <a:pt x="34" y="85"/>
                  </a:lnTo>
                  <a:lnTo>
                    <a:pt x="34" y="85"/>
                  </a:lnTo>
                  <a:close/>
                  <a:moveTo>
                    <a:pt x="34" y="30"/>
                  </a:moveTo>
                  <a:lnTo>
                    <a:pt x="34" y="38"/>
                  </a:lnTo>
                  <a:lnTo>
                    <a:pt x="34" y="38"/>
                  </a:lnTo>
                  <a:lnTo>
                    <a:pt x="31" y="38"/>
                  </a:lnTo>
                  <a:lnTo>
                    <a:pt x="31" y="38"/>
                  </a:lnTo>
                  <a:lnTo>
                    <a:pt x="20" y="26"/>
                  </a:lnTo>
                  <a:lnTo>
                    <a:pt x="20" y="26"/>
                  </a:lnTo>
                  <a:lnTo>
                    <a:pt x="19" y="23"/>
                  </a:lnTo>
                  <a:lnTo>
                    <a:pt x="20" y="20"/>
                  </a:lnTo>
                  <a:lnTo>
                    <a:pt x="20" y="20"/>
                  </a:lnTo>
                  <a:lnTo>
                    <a:pt x="23" y="19"/>
                  </a:lnTo>
                  <a:lnTo>
                    <a:pt x="24" y="20"/>
                  </a:lnTo>
                  <a:lnTo>
                    <a:pt x="34" y="30"/>
                  </a:lnTo>
                  <a:lnTo>
                    <a:pt x="34" y="30"/>
                  </a:lnTo>
                  <a:close/>
                  <a:moveTo>
                    <a:pt x="34" y="99"/>
                  </a:moveTo>
                  <a:lnTo>
                    <a:pt x="34" y="107"/>
                  </a:lnTo>
                  <a:lnTo>
                    <a:pt x="24" y="116"/>
                  </a:lnTo>
                  <a:lnTo>
                    <a:pt x="24" y="116"/>
                  </a:lnTo>
                  <a:lnTo>
                    <a:pt x="23" y="118"/>
                  </a:lnTo>
                  <a:lnTo>
                    <a:pt x="20" y="116"/>
                  </a:lnTo>
                  <a:lnTo>
                    <a:pt x="20" y="116"/>
                  </a:lnTo>
                  <a:lnTo>
                    <a:pt x="19" y="115"/>
                  </a:lnTo>
                  <a:lnTo>
                    <a:pt x="20" y="112"/>
                  </a:lnTo>
                  <a:lnTo>
                    <a:pt x="31" y="100"/>
                  </a:lnTo>
                  <a:lnTo>
                    <a:pt x="31" y="100"/>
                  </a:lnTo>
                  <a:lnTo>
                    <a:pt x="31" y="100"/>
                  </a:lnTo>
                  <a:lnTo>
                    <a:pt x="34" y="99"/>
                  </a:lnTo>
                  <a:lnTo>
                    <a:pt x="34" y="99"/>
                  </a:lnTo>
                  <a:close/>
                  <a:moveTo>
                    <a:pt x="4" y="65"/>
                  </a:moveTo>
                  <a:lnTo>
                    <a:pt x="4" y="65"/>
                  </a:lnTo>
                  <a:lnTo>
                    <a:pt x="20" y="65"/>
                  </a:lnTo>
                  <a:lnTo>
                    <a:pt x="20" y="65"/>
                  </a:lnTo>
                  <a:lnTo>
                    <a:pt x="23" y="66"/>
                  </a:lnTo>
                  <a:lnTo>
                    <a:pt x="24" y="69"/>
                  </a:lnTo>
                  <a:lnTo>
                    <a:pt x="24" y="69"/>
                  </a:lnTo>
                  <a:lnTo>
                    <a:pt x="23" y="72"/>
                  </a:lnTo>
                  <a:lnTo>
                    <a:pt x="20" y="72"/>
                  </a:lnTo>
                  <a:lnTo>
                    <a:pt x="4" y="72"/>
                  </a:lnTo>
                  <a:lnTo>
                    <a:pt x="4" y="72"/>
                  </a:lnTo>
                  <a:lnTo>
                    <a:pt x="1" y="72"/>
                  </a:lnTo>
                  <a:lnTo>
                    <a:pt x="0" y="69"/>
                  </a:lnTo>
                  <a:lnTo>
                    <a:pt x="0" y="69"/>
                  </a:lnTo>
                  <a:lnTo>
                    <a:pt x="1" y="66"/>
                  </a:lnTo>
                  <a:lnTo>
                    <a:pt x="4" y="65"/>
                  </a:lnTo>
                  <a:lnTo>
                    <a:pt x="4" y="65"/>
                  </a:ln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227" name="Freeform 178"/>
          <p:cNvSpPr>
            <a:spLocks noEditPoints="1"/>
          </p:cNvSpPr>
          <p:nvPr/>
        </p:nvSpPr>
        <p:spPr bwMode="auto">
          <a:xfrm flipH="1">
            <a:off x="4127277" y="1499610"/>
            <a:ext cx="260395" cy="258336"/>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rgbClr val="CC3300"/>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228" name="Freeform 178"/>
          <p:cNvSpPr>
            <a:spLocks noEditPoints="1"/>
          </p:cNvSpPr>
          <p:nvPr/>
        </p:nvSpPr>
        <p:spPr bwMode="auto">
          <a:xfrm flipH="1">
            <a:off x="4142767" y="2590595"/>
            <a:ext cx="260395" cy="258336"/>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rgbClr val="92D050"/>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229" name="Freeform 178"/>
          <p:cNvSpPr>
            <a:spLocks noEditPoints="1"/>
          </p:cNvSpPr>
          <p:nvPr/>
        </p:nvSpPr>
        <p:spPr bwMode="auto">
          <a:xfrm flipH="1">
            <a:off x="4173247" y="3306875"/>
            <a:ext cx="260395" cy="258336"/>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chemeClr val="accent2"/>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230" name="Freeform 178"/>
          <p:cNvSpPr>
            <a:spLocks noEditPoints="1"/>
          </p:cNvSpPr>
          <p:nvPr/>
        </p:nvSpPr>
        <p:spPr bwMode="auto">
          <a:xfrm flipH="1">
            <a:off x="4173246" y="4093017"/>
            <a:ext cx="260395" cy="258336"/>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rgbClr val="7030A0"/>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231" name="Title 1"/>
          <p:cNvSpPr txBox="1">
            <a:spLocks/>
          </p:cNvSpPr>
          <p:nvPr/>
        </p:nvSpPr>
        <p:spPr>
          <a:xfrm>
            <a:off x="947869" y="322746"/>
            <a:ext cx="4662356" cy="7355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tr-TR" sz="2800" b="1" kern="0" dirty="0" smtClean="0">
                <a:latin typeface="+mn-lt"/>
              </a:rPr>
              <a:t>Araştırma Üniversitesi Nedir?</a:t>
            </a:r>
            <a:endParaRPr lang="tr-TR" sz="2800" b="1" kern="0" dirty="0">
              <a:latin typeface="+mn-lt"/>
            </a:endParaRPr>
          </a:p>
        </p:txBody>
      </p:sp>
      <p:sp>
        <p:nvSpPr>
          <p:cNvPr id="232" name="Rectangle 47"/>
          <p:cNvSpPr/>
          <p:nvPr/>
        </p:nvSpPr>
        <p:spPr>
          <a:xfrm>
            <a:off x="0" y="497210"/>
            <a:ext cx="888875" cy="507127"/>
          </a:xfrm>
          <a:prstGeom prst="rect">
            <a:avLst/>
          </a:prstGeom>
          <a:solidFill>
            <a:srgbClr val="44546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88174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204"/>
          <p:cNvSpPr>
            <a:spLocks noEditPoints="1"/>
          </p:cNvSpPr>
          <p:nvPr/>
        </p:nvSpPr>
        <p:spPr bwMode="auto">
          <a:xfrm>
            <a:off x="6629400" y="3494021"/>
            <a:ext cx="684678" cy="2161714"/>
          </a:xfrm>
          <a:custGeom>
            <a:avLst/>
            <a:gdLst>
              <a:gd name="T0" fmla="*/ 280 w 287"/>
              <a:gd name="T1" fmla="*/ 271 h 1160"/>
              <a:gd name="T2" fmla="*/ 247 w 287"/>
              <a:gd name="T3" fmla="*/ 188 h 1160"/>
              <a:gd name="T4" fmla="*/ 213 w 287"/>
              <a:gd name="T5" fmla="*/ 135 h 1160"/>
              <a:gd name="T6" fmla="*/ 181 w 287"/>
              <a:gd name="T7" fmla="*/ 23 h 1160"/>
              <a:gd name="T8" fmla="*/ 82 w 287"/>
              <a:gd name="T9" fmla="*/ 57 h 1160"/>
              <a:gd name="T10" fmla="*/ 76 w 287"/>
              <a:gd name="T11" fmla="*/ 189 h 1160"/>
              <a:gd name="T12" fmla="*/ 40 w 287"/>
              <a:gd name="T13" fmla="*/ 237 h 1160"/>
              <a:gd name="T14" fmla="*/ 4 w 287"/>
              <a:gd name="T15" fmla="*/ 366 h 1160"/>
              <a:gd name="T16" fmla="*/ 7 w 287"/>
              <a:gd name="T17" fmla="*/ 412 h 1160"/>
              <a:gd name="T18" fmla="*/ 40 w 287"/>
              <a:gd name="T19" fmla="*/ 467 h 1160"/>
              <a:gd name="T20" fmla="*/ 35 w 287"/>
              <a:gd name="T21" fmla="*/ 546 h 1160"/>
              <a:gd name="T22" fmla="*/ 27 w 287"/>
              <a:gd name="T23" fmla="*/ 759 h 1160"/>
              <a:gd name="T24" fmla="*/ 47 w 287"/>
              <a:gd name="T25" fmla="*/ 843 h 1160"/>
              <a:gd name="T26" fmla="*/ 75 w 287"/>
              <a:gd name="T27" fmla="*/ 1036 h 1160"/>
              <a:gd name="T28" fmla="*/ 44 w 287"/>
              <a:gd name="T29" fmla="*/ 1127 h 1160"/>
              <a:gd name="T30" fmla="*/ 70 w 287"/>
              <a:gd name="T31" fmla="*/ 1155 h 1160"/>
              <a:gd name="T32" fmla="*/ 108 w 287"/>
              <a:gd name="T33" fmla="*/ 1107 h 1160"/>
              <a:gd name="T34" fmla="*/ 107 w 287"/>
              <a:gd name="T35" fmla="*/ 1141 h 1160"/>
              <a:gd name="T36" fmla="*/ 119 w 287"/>
              <a:gd name="T37" fmla="*/ 1132 h 1160"/>
              <a:gd name="T38" fmla="*/ 117 w 287"/>
              <a:gd name="T39" fmla="*/ 1050 h 1160"/>
              <a:gd name="T40" fmla="*/ 115 w 287"/>
              <a:gd name="T41" fmla="*/ 885 h 1160"/>
              <a:gd name="T42" fmla="*/ 167 w 287"/>
              <a:gd name="T43" fmla="*/ 851 h 1160"/>
              <a:gd name="T44" fmla="*/ 169 w 287"/>
              <a:gd name="T45" fmla="*/ 977 h 1160"/>
              <a:gd name="T46" fmla="*/ 154 w 287"/>
              <a:gd name="T47" fmla="*/ 1096 h 1160"/>
              <a:gd name="T48" fmla="*/ 148 w 287"/>
              <a:gd name="T49" fmla="*/ 1159 h 1160"/>
              <a:gd name="T50" fmla="*/ 205 w 287"/>
              <a:gd name="T51" fmla="*/ 1104 h 1160"/>
              <a:gd name="T52" fmla="*/ 202 w 287"/>
              <a:gd name="T53" fmla="*/ 1043 h 1160"/>
              <a:gd name="T54" fmla="*/ 234 w 287"/>
              <a:gd name="T55" fmla="*/ 852 h 1160"/>
              <a:gd name="T56" fmla="*/ 251 w 287"/>
              <a:gd name="T57" fmla="*/ 721 h 1160"/>
              <a:gd name="T58" fmla="*/ 265 w 287"/>
              <a:gd name="T59" fmla="*/ 535 h 1160"/>
              <a:gd name="T60" fmla="*/ 258 w 287"/>
              <a:gd name="T61" fmla="*/ 449 h 1160"/>
              <a:gd name="T62" fmla="*/ 244 w 287"/>
              <a:gd name="T63" fmla="*/ 388 h 1160"/>
              <a:gd name="T64" fmla="*/ 102 w 287"/>
              <a:gd name="T65" fmla="*/ 452 h 1160"/>
              <a:gd name="T66" fmla="*/ 114 w 287"/>
              <a:gd name="T67" fmla="*/ 452 h 1160"/>
              <a:gd name="T68" fmla="*/ 168 w 287"/>
              <a:gd name="T69" fmla="*/ 213 h 1160"/>
              <a:gd name="T70" fmla="*/ 117 w 287"/>
              <a:gd name="T71" fmla="*/ 344 h 1160"/>
              <a:gd name="T72" fmla="*/ 114 w 287"/>
              <a:gd name="T73" fmla="*/ 257 h 1160"/>
              <a:gd name="T74" fmla="*/ 102 w 287"/>
              <a:gd name="T75" fmla="*/ 205 h 1160"/>
              <a:gd name="T76" fmla="*/ 134 w 287"/>
              <a:gd name="T77" fmla="*/ 223 h 1160"/>
              <a:gd name="T78" fmla="*/ 152 w 287"/>
              <a:gd name="T79" fmla="*/ 222 h 1160"/>
              <a:gd name="T80" fmla="*/ 159 w 287"/>
              <a:gd name="T81" fmla="*/ 184 h 1160"/>
              <a:gd name="T82" fmla="*/ 189 w 287"/>
              <a:gd name="T83" fmla="*/ 176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7" h="1160">
                <a:moveTo>
                  <a:pt x="257" y="366"/>
                </a:moveTo>
                <a:cubicBezTo>
                  <a:pt x="258" y="353"/>
                  <a:pt x="279" y="285"/>
                  <a:pt x="280" y="271"/>
                </a:cubicBezTo>
                <a:cubicBezTo>
                  <a:pt x="281" y="257"/>
                  <a:pt x="287" y="214"/>
                  <a:pt x="282" y="199"/>
                </a:cubicBezTo>
                <a:cubicBezTo>
                  <a:pt x="277" y="183"/>
                  <a:pt x="247" y="188"/>
                  <a:pt x="247" y="188"/>
                </a:cubicBezTo>
                <a:cubicBezTo>
                  <a:pt x="247" y="188"/>
                  <a:pt x="240" y="172"/>
                  <a:pt x="226" y="168"/>
                </a:cubicBezTo>
                <a:cubicBezTo>
                  <a:pt x="211" y="164"/>
                  <a:pt x="229" y="145"/>
                  <a:pt x="213" y="135"/>
                </a:cubicBezTo>
                <a:cubicBezTo>
                  <a:pt x="203" y="128"/>
                  <a:pt x="206" y="92"/>
                  <a:pt x="202" y="78"/>
                </a:cubicBezTo>
                <a:cubicBezTo>
                  <a:pt x="199" y="64"/>
                  <a:pt x="190" y="35"/>
                  <a:pt x="181" y="23"/>
                </a:cubicBezTo>
                <a:cubicBezTo>
                  <a:pt x="171" y="10"/>
                  <a:pt x="152" y="17"/>
                  <a:pt x="152" y="17"/>
                </a:cubicBezTo>
                <a:cubicBezTo>
                  <a:pt x="108" y="0"/>
                  <a:pt x="86" y="37"/>
                  <a:pt x="82" y="57"/>
                </a:cubicBezTo>
                <a:cubicBezTo>
                  <a:pt x="79" y="77"/>
                  <a:pt x="89" y="114"/>
                  <a:pt x="77" y="140"/>
                </a:cubicBezTo>
                <a:cubicBezTo>
                  <a:pt x="66" y="165"/>
                  <a:pt x="91" y="174"/>
                  <a:pt x="76" y="189"/>
                </a:cubicBezTo>
                <a:cubicBezTo>
                  <a:pt x="60" y="203"/>
                  <a:pt x="74" y="208"/>
                  <a:pt x="59" y="215"/>
                </a:cubicBezTo>
                <a:cubicBezTo>
                  <a:pt x="45" y="221"/>
                  <a:pt x="40" y="224"/>
                  <a:pt x="40" y="237"/>
                </a:cubicBezTo>
                <a:cubicBezTo>
                  <a:pt x="40" y="250"/>
                  <a:pt x="28" y="284"/>
                  <a:pt x="22" y="314"/>
                </a:cubicBezTo>
                <a:cubicBezTo>
                  <a:pt x="15" y="344"/>
                  <a:pt x="8" y="355"/>
                  <a:pt x="4" y="366"/>
                </a:cubicBezTo>
                <a:cubicBezTo>
                  <a:pt x="0" y="378"/>
                  <a:pt x="2" y="382"/>
                  <a:pt x="4" y="388"/>
                </a:cubicBezTo>
                <a:cubicBezTo>
                  <a:pt x="6" y="393"/>
                  <a:pt x="7" y="394"/>
                  <a:pt x="7" y="412"/>
                </a:cubicBezTo>
                <a:cubicBezTo>
                  <a:pt x="7" y="431"/>
                  <a:pt x="38" y="434"/>
                  <a:pt x="38" y="434"/>
                </a:cubicBezTo>
                <a:cubicBezTo>
                  <a:pt x="38" y="434"/>
                  <a:pt x="40" y="451"/>
                  <a:pt x="40" y="467"/>
                </a:cubicBezTo>
                <a:cubicBezTo>
                  <a:pt x="40" y="482"/>
                  <a:pt x="30" y="526"/>
                  <a:pt x="28" y="538"/>
                </a:cubicBezTo>
                <a:cubicBezTo>
                  <a:pt x="26" y="550"/>
                  <a:pt x="35" y="546"/>
                  <a:pt x="35" y="546"/>
                </a:cubicBezTo>
                <a:cubicBezTo>
                  <a:pt x="35" y="546"/>
                  <a:pt x="35" y="559"/>
                  <a:pt x="33" y="578"/>
                </a:cubicBezTo>
                <a:cubicBezTo>
                  <a:pt x="30" y="597"/>
                  <a:pt x="27" y="724"/>
                  <a:pt x="27" y="759"/>
                </a:cubicBezTo>
                <a:cubicBezTo>
                  <a:pt x="27" y="794"/>
                  <a:pt x="23" y="842"/>
                  <a:pt x="27" y="842"/>
                </a:cubicBezTo>
                <a:cubicBezTo>
                  <a:pt x="32" y="842"/>
                  <a:pt x="47" y="843"/>
                  <a:pt x="47" y="843"/>
                </a:cubicBezTo>
                <a:cubicBezTo>
                  <a:pt x="47" y="843"/>
                  <a:pt x="45" y="866"/>
                  <a:pt x="46" y="895"/>
                </a:cubicBezTo>
                <a:cubicBezTo>
                  <a:pt x="47" y="923"/>
                  <a:pt x="70" y="1014"/>
                  <a:pt x="75" y="1036"/>
                </a:cubicBezTo>
                <a:cubicBezTo>
                  <a:pt x="79" y="1059"/>
                  <a:pt x="78" y="1079"/>
                  <a:pt x="70" y="1091"/>
                </a:cubicBezTo>
                <a:cubicBezTo>
                  <a:pt x="63" y="1103"/>
                  <a:pt x="57" y="1118"/>
                  <a:pt x="44" y="1127"/>
                </a:cubicBezTo>
                <a:cubicBezTo>
                  <a:pt x="31" y="1137"/>
                  <a:pt x="26" y="1141"/>
                  <a:pt x="28" y="1150"/>
                </a:cubicBezTo>
                <a:cubicBezTo>
                  <a:pt x="30" y="1158"/>
                  <a:pt x="46" y="1156"/>
                  <a:pt x="70" y="1155"/>
                </a:cubicBezTo>
                <a:cubicBezTo>
                  <a:pt x="94" y="1154"/>
                  <a:pt x="91" y="1139"/>
                  <a:pt x="94" y="1132"/>
                </a:cubicBezTo>
                <a:cubicBezTo>
                  <a:pt x="97" y="1125"/>
                  <a:pt x="108" y="1107"/>
                  <a:pt x="108" y="1107"/>
                </a:cubicBezTo>
                <a:cubicBezTo>
                  <a:pt x="108" y="1107"/>
                  <a:pt x="111" y="1110"/>
                  <a:pt x="111" y="1118"/>
                </a:cubicBezTo>
                <a:cubicBezTo>
                  <a:pt x="111" y="1127"/>
                  <a:pt x="107" y="1141"/>
                  <a:pt x="107" y="1141"/>
                </a:cubicBezTo>
                <a:cubicBezTo>
                  <a:pt x="117" y="1141"/>
                  <a:pt x="117" y="1141"/>
                  <a:pt x="117" y="1141"/>
                </a:cubicBezTo>
                <a:cubicBezTo>
                  <a:pt x="117" y="1141"/>
                  <a:pt x="120" y="1140"/>
                  <a:pt x="119" y="1132"/>
                </a:cubicBezTo>
                <a:cubicBezTo>
                  <a:pt x="118" y="1124"/>
                  <a:pt x="123" y="1106"/>
                  <a:pt x="127" y="1091"/>
                </a:cubicBezTo>
                <a:cubicBezTo>
                  <a:pt x="132" y="1075"/>
                  <a:pt x="123" y="1057"/>
                  <a:pt x="117" y="1050"/>
                </a:cubicBezTo>
                <a:cubicBezTo>
                  <a:pt x="112" y="1044"/>
                  <a:pt x="114" y="1009"/>
                  <a:pt x="115" y="974"/>
                </a:cubicBezTo>
                <a:cubicBezTo>
                  <a:pt x="117" y="939"/>
                  <a:pt x="119" y="901"/>
                  <a:pt x="115" y="885"/>
                </a:cubicBezTo>
                <a:cubicBezTo>
                  <a:pt x="112" y="868"/>
                  <a:pt x="107" y="846"/>
                  <a:pt x="107" y="846"/>
                </a:cubicBezTo>
                <a:cubicBezTo>
                  <a:pt x="167" y="851"/>
                  <a:pt x="167" y="851"/>
                  <a:pt x="167" y="851"/>
                </a:cubicBezTo>
                <a:cubicBezTo>
                  <a:pt x="167" y="851"/>
                  <a:pt x="169" y="863"/>
                  <a:pt x="169" y="889"/>
                </a:cubicBezTo>
                <a:cubicBezTo>
                  <a:pt x="169" y="916"/>
                  <a:pt x="169" y="934"/>
                  <a:pt x="169" y="977"/>
                </a:cubicBezTo>
                <a:cubicBezTo>
                  <a:pt x="169" y="1019"/>
                  <a:pt x="165" y="1035"/>
                  <a:pt x="160" y="1051"/>
                </a:cubicBezTo>
                <a:cubicBezTo>
                  <a:pt x="156" y="1068"/>
                  <a:pt x="159" y="1080"/>
                  <a:pt x="154" y="1096"/>
                </a:cubicBezTo>
                <a:cubicBezTo>
                  <a:pt x="149" y="1113"/>
                  <a:pt x="140" y="1125"/>
                  <a:pt x="135" y="1134"/>
                </a:cubicBezTo>
                <a:cubicBezTo>
                  <a:pt x="129" y="1143"/>
                  <a:pt x="127" y="1158"/>
                  <a:pt x="148" y="1159"/>
                </a:cubicBezTo>
                <a:cubicBezTo>
                  <a:pt x="170" y="1160"/>
                  <a:pt x="196" y="1150"/>
                  <a:pt x="196" y="1140"/>
                </a:cubicBezTo>
                <a:cubicBezTo>
                  <a:pt x="196" y="1131"/>
                  <a:pt x="198" y="1119"/>
                  <a:pt x="205" y="1104"/>
                </a:cubicBezTo>
                <a:cubicBezTo>
                  <a:pt x="213" y="1088"/>
                  <a:pt x="206" y="1075"/>
                  <a:pt x="204" y="1069"/>
                </a:cubicBezTo>
                <a:cubicBezTo>
                  <a:pt x="201" y="1062"/>
                  <a:pt x="202" y="1055"/>
                  <a:pt x="202" y="1043"/>
                </a:cubicBezTo>
                <a:cubicBezTo>
                  <a:pt x="202" y="1031"/>
                  <a:pt x="213" y="991"/>
                  <a:pt x="225" y="947"/>
                </a:cubicBezTo>
                <a:cubicBezTo>
                  <a:pt x="237" y="903"/>
                  <a:pt x="234" y="852"/>
                  <a:pt x="234" y="852"/>
                </a:cubicBezTo>
                <a:cubicBezTo>
                  <a:pt x="243" y="852"/>
                  <a:pt x="243" y="852"/>
                  <a:pt x="243" y="852"/>
                </a:cubicBezTo>
                <a:cubicBezTo>
                  <a:pt x="243" y="852"/>
                  <a:pt x="244" y="787"/>
                  <a:pt x="251" y="721"/>
                </a:cubicBezTo>
                <a:cubicBezTo>
                  <a:pt x="258" y="654"/>
                  <a:pt x="248" y="585"/>
                  <a:pt x="248" y="566"/>
                </a:cubicBezTo>
                <a:cubicBezTo>
                  <a:pt x="248" y="547"/>
                  <a:pt x="255" y="539"/>
                  <a:pt x="265" y="535"/>
                </a:cubicBezTo>
                <a:cubicBezTo>
                  <a:pt x="276" y="530"/>
                  <a:pt x="277" y="528"/>
                  <a:pt x="272" y="510"/>
                </a:cubicBezTo>
                <a:cubicBezTo>
                  <a:pt x="266" y="492"/>
                  <a:pt x="258" y="449"/>
                  <a:pt x="258" y="449"/>
                </a:cubicBezTo>
                <a:cubicBezTo>
                  <a:pt x="258" y="449"/>
                  <a:pt x="257" y="443"/>
                  <a:pt x="251" y="424"/>
                </a:cubicBezTo>
                <a:cubicBezTo>
                  <a:pt x="244" y="406"/>
                  <a:pt x="244" y="388"/>
                  <a:pt x="244" y="388"/>
                </a:cubicBezTo>
                <a:cubicBezTo>
                  <a:pt x="244" y="388"/>
                  <a:pt x="256" y="378"/>
                  <a:pt x="257" y="366"/>
                </a:cubicBezTo>
                <a:close/>
                <a:moveTo>
                  <a:pt x="102" y="452"/>
                </a:moveTo>
                <a:cubicBezTo>
                  <a:pt x="110" y="434"/>
                  <a:pt x="110" y="434"/>
                  <a:pt x="110" y="434"/>
                </a:cubicBezTo>
                <a:cubicBezTo>
                  <a:pt x="114" y="452"/>
                  <a:pt x="114" y="452"/>
                  <a:pt x="114" y="452"/>
                </a:cubicBezTo>
                <a:lnTo>
                  <a:pt x="102" y="452"/>
                </a:lnTo>
                <a:close/>
                <a:moveTo>
                  <a:pt x="168" y="213"/>
                </a:moveTo>
                <a:cubicBezTo>
                  <a:pt x="158" y="230"/>
                  <a:pt x="141" y="260"/>
                  <a:pt x="135" y="285"/>
                </a:cubicBezTo>
                <a:cubicBezTo>
                  <a:pt x="128" y="309"/>
                  <a:pt x="117" y="344"/>
                  <a:pt x="117" y="344"/>
                </a:cubicBezTo>
                <a:cubicBezTo>
                  <a:pt x="117" y="344"/>
                  <a:pt x="116" y="338"/>
                  <a:pt x="115" y="329"/>
                </a:cubicBezTo>
                <a:cubicBezTo>
                  <a:pt x="114" y="320"/>
                  <a:pt x="114" y="277"/>
                  <a:pt x="114" y="257"/>
                </a:cubicBezTo>
                <a:cubicBezTo>
                  <a:pt x="114" y="237"/>
                  <a:pt x="115" y="220"/>
                  <a:pt x="112" y="219"/>
                </a:cubicBezTo>
                <a:cubicBezTo>
                  <a:pt x="108" y="217"/>
                  <a:pt x="102" y="205"/>
                  <a:pt x="102" y="205"/>
                </a:cubicBezTo>
                <a:cubicBezTo>
                  <a:pt x="124" y="175"/>
                  <a:pt x="124" y="175"/>
                  <a:pt x="124" y="175"/>
                </a:cubicBezTo>
                <a:cubicBezTo>
                  <a:pt x="117" y="218"/>
                  <a:pt x="129" y="210"/>
                  <a:pt x="134" y="223"/>
                </a:cubicBezTo>
                <a:cubicBezTo>
                  <a:pt x="138" y="236"/>
                  <a:pt x="133" y="269"/>
                  <a:pt x="136" y="253"/>
                </a:cubicBezTo>
                <a:cubicBezTo>
                  <a:pt x="138" y="238"/>
                  <a:pt x="146" y="237"/>
                  <a:pt x="152" y="222"/>
                </a:cubicBezTo>
                <a:cubicBezTo>
                  <a:pt x="159" y="207"/>
                  <a:pt x="139" y="196"/>
                  <a:pt x="139" y="196"/>
                </a:cubicBezTo>
                <a:cubicBezTo>
                  <a:pt x="139" y="196"/>
                  <a:pt x="150" y="192"/>
                  <a:pt x="159" y="184"/>
                </a:cubicBezTo>
                <a:cubicBezTo>
                  <a:pt x="169" y="175"/>
                  <a:pt x="182" y="164"/>
                  <a:pt x="182" y="164"/>
                </a:cubicBezTo>
                <a:cubicBezTo>
                  <a:pt x="189" y="176"/>
                  <a:pt x="189" y="176"/>
                  <a:pt x="189" y="176"/>
                </a:cubicBezTo>
                <a:cubicBezTo>
                  <a:pt x="189" y="176"/>
                  <a:pt x="178" y="196"/>
                  <a:pt x="168" y="213"/>
                </a:cubicBez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12" name="Freeform 196"/>
          <p:cNvSpPr>
            <a:spLocks noEditPoints="1"/>
          </p:cNvSpPr>
          <p:nvPr/>
        </p:nvSpPr>
        <p:spPr bwMode="auto">
          <a:xfrm>
            <a:off x="7483511" y="3634100"/>
            <a:ext cx="934996" cy="2290704"/>
          </a:xfrm>
          <a:custGeom>
            <a:avLst/>
            <a:gdLst>
              <a:gd name="T0" fmla="*/ 379 w 386"/>
              <a:gd name="T1" fmla="*/ 464 h 1210"/>
              <a:gd name="T2" fmla="*/ 364 w 386"/>
              <a:gd name="T3" fmla="*/ 267 h 1210"/>
              <a:gd name="T4" fmla="*/ 269 w 386"/>
              <a:gd name="T5" fmla="*/ 191 h 1210"/>
              <a:gd name="T6" fmla="*/ 251 w 386"/>
              <a:gd name="T7" fmla="*/ 145 h 1210"/>
              <a:gd name="T8" fmla="*/ 266 w 386"/>
              <a:gd name="T9" fmla="*/ 116 h 1210"/>
              <a:gd name="T10" fmla="*/ 263 w 386"/>
              <a:gd name="T11" fmla="*/ 82 h 1210"/>
              <a:gd name="T12" fmla="*/ 205 w 386"/>
              <a:gd name="T13" fmla="*/ 0 h 1210"/>
              <a:gd name="T14" fmla="*/ 155 w 386"/>
              <a:gd name="T15" fmla="*/ 90 h 1210"/>
              <a:gd name="T16" fmla="*/ 174 w 386"/>
              <a:gd name="T17" fmla="*/ 126 h 1210"/>
              <a:gd name="T18" fmla="*/ 176 w 386"/>
              <a:gd name="T19" fmla="*/ 167 h 1210"/>
              <a:gd name="T20" fmla="*/ 177 w 386"/>
              <a:gd name="T21" fmla="*/ 167 h 1210"/>
              <a:gd name="T22" fmla="*/ 156 w 386"/>
              <a:gd name="T23" fmla="*/ 186 h 1210"/>
              <a:gd name="T24" fmla="*/ 99 w 386"/>
              <a:gd name="T25" fmla="*/ 207 h 1210"/>
              <a:gd name="T26" fmla="*/ 57 w 386"/>
              <a:gd name="T27" fmla="*/ 370 h 1210"/>
              <a:gd name="T28" fmla="*/ 38 w 386"/>
              <a:gd name="T29" fmla="*/ 604 h 1210"/>
              <a:gd name="T30" fmla="*/ 68 w 386"/>
              <a:gd name="T31" fmla="*/ 598 h 1210"/>
              <a:gd name="T32" fmla="*/ 68 w 386"/>
              <a:gd name="T33" fmla="*/ 607 h 1210"/>
              <a:gd name="T34" fmla="*/ 41 w 386"/>
              <a:gd name="T35" fmla="*/ 619 h 1210"/>
              <a:gd name="T36" fmla="*/ 47 w 386"/>
              <a:gd name="T37" fmla="*/ 662 h 1210"/>
              <a:gd name="T38" fmla="*/ 3 w 386"/>
              <a:gd name="T39" fmla="*/ 849 h 1210"/>
              <a:gd name="T40" fmla="*/ 99 w 386"/>
              <a:gd name="T41" fmla="*/ 898 h 1210"/>
              <a:gd name="T42" fmla="*/ 118 w 386"/>
              <a:gd name="T43" fmla="*/ 899 h 1210"/>
              <a:gd name="T44" fmla="*/ 127 w 386"/>
              <a:gd name="T45" fmla="*/ 1051 h 1210"/>
              <a:gd name="T46" fmla="*/ 118 w 386"/>
              <a:gd name="T47" fmla="*/ 1153 h 1210"/>
              <a:gd name="T48" fmla="*/ 181 w 386"/>
              <a:gd name="T49" fmla="*/ 1159 h 1210"/>
              <a:gd name="T50" fmla="*/ 194 w 386"/>
              <a:gd name="T51" fmla="*/ 1084 h 1210"/>
              <a:gd name="T52" fmla="*/ 192 w 386"/>
              <a:gd name="T53" fmla="*/ 968 h 1210"/>
              <a:gd name="T54" fmla="*/ 222 w 386"/>
              <a:gd name="T55" fmla="*/ 712 h 1210"/>
              <a:gd name="T56" fmla="*/ 252 w 386"/>
              <a:gd name="T57" fmla="*/ 767 h 1210"/>
              <a:gd name="T58" fmla="*/ 285 w 386"/>
              <a:gd name="T59" fmla="*/ 1024 h 1210"/>
              <a:gd name="T60" fmla="*/ 277 w 386"/>
              <a:gd name="T61" fmla="*/ 1067 h 1210"/>
              <a:gd name="T62" fmla="*/ 298 w 386"/>
              <a:gd name="T63" fmla="*/ 1146 h 1210"/>
              <a:gd name="T64" fmla="*/ 355 w 386"/>
              <a:gd name="T65" fmla="*/ 1205 h 1210"/>
              <a:gd name="T66" fmla="*/ 347 w 386"/>
              <a:gd name="T67" fmla="*/ 1105 h 1210"/>
              <a:gd name="T68" fmla="*/ 351 w 386"/>
              <a:gd name="T69" fmla="*/ 1046 h 1210"/>
              <a:gd name="T70" fmla="*/ 356 w 386"/>
              <a:gd name="T71" fmla="*/ 829 h 1210"/>
              <a:gd name="T72" fmla="*/ 354 w 386"/>
              <a:gd name="T73" fmla="*/ 603 h 1210"/>
              <a:gd name="T74" fmla="*/ 367 w 386"/>
              <a:gd name="T75" fmla="*/ 565 h 1210"/>
              <a:gd name="T76" fmla="*/ 109 w 386"/>
              <a:gd name="T77" fmla="*/ 669 h 1210"/>
              <a:gd name="T78" fmla="*/ 91 w 386"/>
              <a:gd name="T79" fmla="*/ 666 h 1210"/>
              <a:gd name="T80" fmla="*/ 90 w 386"/>
              <a:gd name="T81" fmla="*/ 617 h 1210"/>
              <a:gd name="T82" fmla="*/ 101 w 386"/>
              <a:gd name="T83" fmla="*/ 628 h 1210"/>
              <a:gd name="T84" fmla="*/ 108 w 386"/>
              <a:gd name="T85" fmla="*/ 649 h 1210"/>
              <a:gd name="T86" fmla="*/ 223 w 386"/>
              <a:gd name="T87" fmla="*/ 505 h 1210"/>
              <a:gd name="T88" fmla="*/ 221 w 386"/>
              <a:gd name="T89" fmla="*/ 232 h 1210"/>
              <a:gd name="T90" fmla="*/ 215 w 386"/>
              <a:gd name="T91" fmla="*/ 208 h 1210"/>
              <a:gd name="T92" fmla="*/ 205 w 386"/>
              <a:gd name="T93" fmla="*/ 231 h 1210"/>
              <a:gd name="T94" fmla="*/ 199 w 386"/>
              <a:gd name="T95" fmla="*/ 505 h 1210"/>
              <a:gd name="T96" fmla="*/ 190 w 386"/>
              <a:gd name="T97" fmla="*/ 325 h 1210"/>
              <a:gd name="T98" fmla="*/ 173 w 386"/>
              <a:gd name="T99" fmla="*/ 188 h 1210"/>
              <a:gd name="T100" fmla="*/ 182 w 386"/>
              <a:gd name="T101" fmla="*/ 176 h 1210"/>
              <a:gd name="T102" fmla="*/ 248 w 386"/>
              <a:gd name="T103" fmla="*/ 179 h 1210"/>
              <a:gd name="T104" fmla="*/ 259 w 386"/>
              <a:gd name="T105" fmla="*/ 196 h 1210"/>
              <a:gd name="T106" fmla="*/ 258 w 386"/>
              <a:gd name="T107" fmla="*/ 201 h 1210"/>
              <a:gd name="T108" fmla="*/ 260 w 386"/>
              <a:gd name="T109" fmla="*/ 256 h 1210"/>
              <a:gd name="T110" fmla="*/ 301 w 386"/>
              <a:gd name="T111" fmla="*/ 488 h 1210"/>
              <a:gd name="T112" fmla="*/ 360 w 386"/>
              <a:gd name="T113" fmla="*/ 585 h 1210"/>
              <a:gd name="T114" fmla="*/ 328 w 386"/>
              <a:gd name="T115" fmla="*/ 554 h 1210"/>
              <a:gd name="T116" fmla="*/ 360 w 386"/>
              <a:gd name="T117" fmla="*/ 585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6" h="1210">
                <a:moveTo>
                  <a:pt x="379" y="512"/>
                </a:moveTo>
                <a:cubicBezTo>
                  <a:pt x="385" y="497"/>
                  <a:pt x="386" y="471"/>
                  <a:pt x="379" y="464"/>
                </a:cubicBezTo>
                <a:cubicBezTo>
                  <a:pt x="372" y="456"/>
                  <a:pt x="383" y="413"/>
                  <a:pt x="376" y="380"/>
                </a:cubicBezTo>
                <a:cubicBezTo>
                  <a:pt x="370" y="347"/>
                  <a:pt x="365" y="295"/>
                  <a:pt x="364" y="267"/>
                </a:cubicBezTo>
                <a:cubicBezTo>
                  <a:pt x="364" y="239"/>
                  <a:pt x="362" y="219"/>
                  <a:pt x="326" y="210"/>
                </a:cubicBezTo>
                <a:cubicBezTo>
                  <a:pt x="302" y="204"/>
                  <a:pt x="282" y="197"/>
                  <a:pt x="269" y="191"/>
                </a:cubicBezTo>
                <a:cubicBezTo>
                  <a:pt x="269" y="191"/>
                  <a:pt x="255" y="179"/>
                  <a:pt x="252" y="168"/>
                </a:cubicBezTo>
                <a:cubicBezTo>
                  <a:pt x="251" y="159"/>
                  <a:pt x="251" y="150"/>
                  <a:pt x="251" y="145"/>
                </a:cubicBezTo>
                <a:cubicBezTo>
                  <a:pt x="253" y="136"/>
                  <a:pt x="253" y="129"/>
                  <a:pt x="253" y="124"/>
                </a:cubicBezTo>
                <a:cubicBezTo>
                  <a:pt x="253" y="118"/>
                  <a:pt x="264" y="126"/>
                  <a:pt x="266" y="116"/>
                </a:cubicBezTo>
                <a:cubicBezTo>
                  <a:pt x="269" y="107"/>
                  <a:pt x="271" y="85"/>
                  <a:pt x="269" y="84"/>
                </a:cubicBezTo>
                <a:cubicBezTo>
                  <a:pt x="267" y="82"/>
                  <a:pt x="265" y="82"/>
                  <a:pt x="263" y="82"/>
                </a:cubicBezTo>
                <a:cubicBezTo>
                  <a:pt x="263" y="79"/>
                  <a:pt x="265" y="59"/>
                  <a:pt x="263" y="38"/>
                </a:cubicBezTo>
                <a:cubicBezTo>
                  <a:pt x="262" y="18"/>
                  <a:pt x="242" y="2"/>
                  <a:pt x="205" y="0"/>
                </a:cubicBezTo>
                <a:cubicBezTo>
                  <a:pt x="184" y="0"/>
                  <a:pt x="160" y="16"/>
                  <a:pt x="157" y="38"/>
                </a:cubicBezTo>
                <a:cubicBezTo>
                  <a:pt x="154" y="60"/>
                  <a:pt x="155" y="90"/>
                  <a:pt x="155" y="90"/>
                </a:cubicBezTo>
                <a:cubicBezTo>
                  <a:pt x="155" y="90"/>
                  <a:pt x="148" y="105"/>
                  <a:pt x="154" y="117"/>
                </a:cubicBezTo>
                <a:cubicBezTo>
                  <a:pt x="160" y="129"/>
                  <a:pt x="174" y="126"/>
                  <a:pt x="174" y="126"/>
                </a:cubicBezTo>
                <a:cubicBezTo>
                  <a:pt x="174" y="126"/>
                  <a:pt x="177" y="145"/>
                  <a:pt x="177" y="155"/>
                </a:cubicBezTo>
                <a:cubicBezTo>
                  <a:pt x="177" y="160"/>
                  <a:pt x="177" y="164"/>
                  <a:pt x="176" y="167"/>
                </a:cubicBezTo>
                <a:cubicBezTo>
                  <a:pt x="176" y="167"/>
                  <a:pt x="176" y="167"/>
                  <a:pt x="176" y="167"/>
                </a:cubicBezTo>
                <a:cubicBezTo>
                  <a:pt x="176" y="167"/>
                  <a:pt x="177" y="167"/>
                  <a:pt x="177" y="167"/>
                </a:cubicBezTo>
                <a:cubicBezTo>
                  <a:pt x="176" y="167"/>
                  <a:pt x="176" y="167"/>
                  <a:pt x="176" y="167"/>
                </a:cubicBezTo>
                <a:cubicBezTo>
                  <a:pt x="176" y="167"/>
                  <a:pt x="164" y="182"/>
                  <a:pt x="156" y="186"/>
                </a:cubicBezTo>
                <a:cubicBezTo>
                  <a:pt x="143" y="192"/>
                  <a:pt x="123" y="200"/>
                  <a:pt x="107" y="205"/>
                </a:cubicBezTo>
                <a:cubicBezTo>
                  <a:pt x="104" y="206"/>
                  <a:pt x="102" y="206"/>
                  <a:pt x="99" y="207"/>
                </a:cubicBezTo>
                <a:cubicBezTo>
                  <a:pt x="80" y="213"/>
                  <a:pt x="65" y="218"/>
                  <a:pt x="65" y="244"/>
                </a:cubicBezTo>
                <a:cubicBezTo>
                  <a:pt x="64" y="274"/>
                  <a:pt x="61" y="331"/>
                  <a:pt x="57" y="370"/>
                </a:cubicBezTo>
                <a:cubicBezTo>
                  <a:pt x="53" y="408"/>
                  <a:pt x="41" y="490"/>
                  <a:pt x="41" y="516"/>
                </a:cubicBezTo>
                <a:cubicBezTo>
                  <a:pt x="40" y="542"/>
                  <a:pt x="37" y="598"/>
                  <a:pt x="38" y="604"/>
                </a:cubicBezTo>
                <a:cubicBezTo>
                  <a:pt x="38" y="609"/>
                  <a:pt x="42" y="609"/>
                  <a:pt x="42" y="615"/>
                </a:cubicBezTo>
                <a:cubicBezTo>
                  <a:pt x="43" y="612"/>
                  <a:pt x="48" y="598"/>
                  <a:pt x="68" y="598"/>
                </a:cubicBezTo>
                <a:cubicBezTo>
                  <a:pt x="90" y="598"/>
                  <a:pt x="90" y="614"/>
                  <a:pt x="90" y="614"/>
                </a:cubicBezTo>
                <a:cubicBezTo>
                  <a:pt x="83" y="607"/>
                  <a:pt x="83" y="607"/>
                  <a:pt x="68" y="607"/>
                </a:cubicBezTo>
                <a:cubicBezTo>
                  <a:pt x="54" y="606"/>
                  <a:pt x="43" y="614"/>
                  <a:pt x="42" y="615"/>
                </a:cubicBezTo>
                <a:cubicBezTo>
                  <a:pt x="42" y="616"/>
                  <a:pt x="42" y="618"/>
                  <a:pt x="41" y="619"/>
                </a:cubicBezTo>
                <a:cubicBezTo>
                  <a:pt x="39" y="630"/>
                  <a:pt x="39" y="639"/>
                  <a:pt x="45" y="646"/>
                </a:cubicBezTo>
                <a:cubicBezTo>
                  <a:pt x="50" y="653"/>
                  <a:pt x="47" y="662"/>
                  <a:pt x="47" y="662"/>
                </a:cubicBezTo>
                <a:cubicBezTo>
                  <a:pt x="0" y="660"/>
                  <a:pt x="0" y="660"/>
                  <a:pt x="0" y="660"/>
                </a:cubicBezTo>
                <a:cubicBezTo>
                  <a:pt x="3" y="849"/>
                  <a:pt x="3" y="849"/>
                  <a:pt x="3" y="849"/>
                </a:cubicBezTo>
                <a:cubicBezTo>
                  <a:pt x="78" y="907"/>
                  <a:pt x="78" y="907"/>
                  <a:pt x="78" y="907"/>
                </a:cubicBezTo>
                <a:cubicBezTo>
                  <a:pt x="78" y="907"/>
                  <a:pt x="89" y="899"/>
                  <a:pt x="99" y="898"/>
                </a:cubicBezTo>
                <a:cubicBezTo>
                  <a:pt x="100" y="898"/>
                  <a:pt x="101" y="898"/>
                  <a:pt x="101" y="898"/>
                </a:cubicBezTo>
                <a:cubicBezTo>
                  <a:pt x="112" y="898"/>
                  <a:pt x="118" y="899"/>
                  <a:pt x="118" y="899"/>
                </a:cubicBezTo>
                <a:cubicBezTo>
                  <a:pt x="118" y="899"/>
                  <a:pt x="115" y="955"/>
                  <a:pt x="115" y="977"/>
                </a:cubicBezTo>
                <a:cubicBezTo>
                  <a:pt x="115" y="1000"/>
                  <a:pt x="117" y="1035"/>
                  <a:pt x="127" y="1051"/>
                </a:cubicBezTo>
                <a:cubicBezTo>
                  <a:pt x="136" y="1067"/>
                  <a:pt x="138" y="1073"/>
                  <a:pt x="138" y="1087"/>
                </a:cubicBezTo>
                <a:cubicBezTo>
                  <a:pt x="138" y="1101"/>
                  <a:pt x="117" y="1140"/>
                  <a:pt x="118" y="1153"/>
                </a:cubicBezTo>
                <a:cubicBezTo>
                  <a:pt x="118" y="1166"/>
                  <a:pt x="121" y="1186"/>
                  <a:pt x="143" y="1186"/>
                </a:cubicBezTo>
                <a:cubicBezTo>
                  <a:pt x="165" y="1185"/>
                  <a:pt x="181" y="1176"/>
                  <a:pt x="181" y="1159"/>
                </a:cubicBezTo>
                <a:cubicBezTo>
                  <a:pt x="181" y="1141"/>
                  <a:pt x="178" y="1130"/>
                  <a:pt x="185" y="1124"/>
                </a:cubicBezTo>
                <a:cubicBezTo>
                  <a:pt x="193" y="1117"/>
                  <a:pt x="181" y="1101"/>
                  <a:pt x="194" y="1084"/>
                </a:cubicBezTo>
                <a:cubicBezTo>
                  <a:pt x="206" y="1067"/>
                  <a:pt x="193" y="1066"/>
                  <a:pt x="196" y="1050"/>
                </a:cubicBezTo>
                <a:cubicBezTo>
                  <a:pt x="199" y="1034"/>
                  <a:pt x="193" y="987"/>
                  <a:pt x="192" y="968"/>
                </a:cubicBezTo>
                <a:cubicBezTo>
                  <a:pt x="191" y="949"/>
                  <a:pt x="194" y="926"/>
                  <a:pt x="204" y="846"/>
                </a:cubicBezTo>
                <a:cubicBezTo>
                  <a:pt x="213" y="765"/>
                  <a:pt x="219" y="729"/>
                  <a:pt x="222" y="712"/>
                </a:cubicBezTo>
                <a:cubicBezTo>
                  <a:pt x="225" y="694"/>
                  <a:pt x="229" y="672"/>
                  <a:pt x="229" y="672"/>
                </a:cubicBezTo>
                <a:cubicBezTo>
                  <a:pt x="229" y="672"/>
                  <a:pt x="242" y="748"/>
                  <a:pt x="252" y="767"/>
                </a:cubicBezTo>
                <a:cubicBezTo>
                  <a:pt x="262" y="785"/>
                  <a:pt x="274" y="879"/>
                  <a:pt x="277" y="907"/>
                </a:cubicBezTo>
                <a:cubicBezTo>
                  <a:pt x="280" y="934"/>
                  <a:pt x="278" y="1015"/>
                  <a:pt x="285" y="1024"/>
                </a:cubicBezTo>
                <a:cubicBezTo>
                  <a:pt x="291" y="1032"/>
                  <a:pt x="294" y="1044"/>
                  <a:pt x="294" y="1044"/>
                </a:cubicBezTo>
                <a:cubicBezTo>
                  <a:pt x="294" y="1044"/>
                  <a:pt x="277" y="1054"/>
                  <a:pt x="277" y="1067"/>
                </a:cubicBezTo>
                <a:cubicBezTo>
                  <a:pt x="277" y="1081"/>
                  <a:pt x="290" y="1092"/>
                  <a:pt x="289" y="1110"/>
                </a:cubicBezTo>
                <a:cubicBezTo>
                  <a:pt x="289" y="1128"/>
                  <a:pt x="291" y="1143"/>
                  <a:pt x="298" y="1146"/>
                </a:cubicBezTo>
                <a:cubicBezTo>
                  <a:pt x="305" y="1150"/>
                  <a:pt x="304" y="1180"/>
                  <a:pt x="313" y="1191"/>
                </a:cubicBezTo>
                <a:cubicBezTo>
                  <a:pt x="322" y="1201"/>
                  <a:pt x="337" y="1210"/>
                  <a:pt x="355" y="1205"/>
                </a:cubicBezTo>
                <a:cubicBezTo>
                  <a:pt x="373" y="1199"/>
                  <a:pt x="373" y="1175"/>
                  <a:pt x="364" y="1152"/>
                </a:cubicBezTo>
                <a:cubicBezTo>
                  <a:pt x="355" y="1129"/>
                  <a:pt x="344" y="1114"/>
                  <a:pt x="347" y="1105"/>
                </a:cubicBezTo>
                <a:cubicBezTo>
                  <a:pt x="351" y="1096"/>
                  <a:pt x="354" y="1082"/>
                  <a:pt x="345" y="1073"/>
                </a:cubicBezTo>
                <a:cubicBezTo>
                  <a:pt x="336" y="1064"/>
                  <a:pt x="345" y="1054"/>
                  <a:pt x="351" y="1046"/>
                </a:cubicBezTo>
                <a:cubicBezTo>
                  <a:pt x="357" y="1038"/>
                  <a:pt x="356" y="1002"/>
                  <a:pt x="356" y="982"/>
                </a:cubicBezTo>
                <a:cubicBezTo>
                  <a:pt x="357" y="962"/>
                  <a:pt x="354" y="864"/>
                  <a:pt x="356" y="829"/>
                </a:cubicBezTo>
                <a:cubicBezTo>
                  <a:pt x="357" y="793"/>
                  <a:pt x="360" y="685"/>
                  <a:pt x="355" y="655"/>
                </a:cubicBezTo>
                <a:cubicBezTo>
                  <a:pt x="350" y="625"/>
                  <a:pt x="354" y="603"/>
                  <a:pt x="354" y="603"/>
                </a:cubicBezTo>
                <a:cubicBezTo>
                  <a:pt x="354" y="603"/>
                  <a:pt x="366" y="609"/>
                  <a:pt x="366" y="597"/>
                </a:cubicBezTo>
                <a:cubicBezTo>
                  <a:pt x="366" y="586"/>
                  <a:pt x="362" y="584"/>
                  <a:pt x="367" y="565"/>
                </a:cubicBezTo>
                <a:cubicBezTo>
                  <a:pt x="372" y="545"/>
                  <a:pt x="373" y="527"/>
                  <a:pt x="379" y="512"/>
                </a:cubicBezTo>
                <a:close/>
                <a:moveTo>
                  <a:pt x="109" y="669"/>
                </a:moveTo>
                <a:cubicBezTo>
                  <a:pt x="99" y="668"/>
                  <a:pt x="99" y="668"/>
                  <a:pt x="99" y="668"/>
                </a:cubicBezTo>
                <a:cubicBezTo>
                  <a:pt x="91" y="666"/>
                  <a:pt x="91" y="666"/>
                  <a:pt x="91" y="666"/>
                </a:cubicBezTo>
                <a:cubicBezTo>
                  <a:pt x="91" y="666"/>
                  <a:pt x="93" y="653"/>
                  <a:pt x="90" y="644"/>
                </a:cubicBezTo>
                <a:cubicBezTo>
                  <a:pt x="87" y="635"/>
                  <a:pt x="88" y="627"/>
                  <a:pt x="90" y="617"/>
                </a:cubicBezTo>
                <a:cubicBezTo>
                  <a:pt x="90" y="617"/>
                  <a:pt x="93" y="627"/>
                  <a:pt x="99" y="628"/>
                </a:cubicBezTo>
                <a:cubicBezTo>
                  <a:pt x="100" y="628"/>
                  <a:pt x="100" y="628"/>
                  <a:pt x="101" y="628"/>
                </a:cubicBezTo>
                <a:cubicBezTo>
                  <a:pt x="108" y="628"/>
                  <a:pt x="111" y="629"/>
                  <a:pt x="111" y="629"/>
                </a:cubicBezTo>
                <a:cubicBezTo>
                  <a:pt x="111" y="629"/>
                  <a:pt x="108" y="640"/>
                  <a:pt x="108" y="649"/>
                </a:cubicBezTo>
                <a:cubicBezTo>
                  <a:pt x="108" y="659"/>
                  <a:pt x="109" y="669"/>
                  <a:pt x="109" y="669"/>
                </a:cubicBezTo>
                <a:close/>
                <a:moveTo>
                  <a:pt x="223" y="505"/>
                </a:moveTo>
                <a:cubicBezTo>
                  <a:pt x="225" y="464"/>
                  <a:pt x="224" y="347"/>
                  <a:pt x="223" y="322"/>
                </a:cubicBezTo>
                <a:cubicBezTo>
                  <a:pt x="223" y="296"/>
                  <a:pt x="218" y="239"/>
                  <a:pt x="221" y="232"/>
                </a:cubicBezTo>
                <a:cubicBezTo>
                  <a:pt x="224" y="224"/>
                  <a:pt x="232" y="218"/>
                  <a:pt x="241" y="223"/>
                </a:cubicBezTo>
                <a:cubicBezTo>
                  <a:pt x="241" y="223"/>
                  <a:pt x="231" y="208"/>
                  <a:pt x="215" y="208"/>
                </a:cubicBezTo>
                <a:cubicBezTo>
                  <a:pt x="199" y="208"/>
                  <a:pt x="188" y="223"/>
                  <a:pt x="188" y="223"/>
                </a:cubicBezTo>
                <a:cubicBezTo>
                  <a:pt x="188" y="223"/>
                  <a:pt x="206" y="219"/>
                  <a:pt x="205" y="231"/>
                </a:cubicBezTo>
                <a:cubicBezTo>
                  <a:pt x="205" y="243"/>
                  <a:pt x="199" y="305"/>
                  <a:pt x="199" y="346"/>
                </a:cubicBezTo>
                <a:cubicBezTo>
                  <a:pt x="199" y="383"/>
                  <a:pt x="196" y="472"/>
                  <a:pt x="199" y="505"/>
                </a:cubicBezTo>
                <a:cubicBezTo>
                  <a:pt x="187" y="504"/>
                  <a:pt x="183" y="503"/>
                  <a:pt x="183" y="503"/>
                </a:cubicBezTo>
                <a:cubicBezTo>
                  <a:pt x="183" y="503"/>
                  <a:pt x="194" y="386"/>
                  <a:pt x="190" y="325"/>
                </a:cubicBezTo>
                <a:cubicBezTo>
                  <a:pt x="186" y="279"/>
                  <a:pt x="178" y="220"/>
                  <a:pt x="173" y="188"/>
                </a:cubicBezTo>
                <a:cubicBezTo>
                  <a:pt x="173" y="188"/>
                  <a:pt x="173" y="188"/>
                  <a:pt x="173" y="188"/>
                </a:cubicBezTo>
                <a:cubicBezTo>
                  <a:pt x="173" y="188"/>
                  <a:pt x="178" y="170"/>
                  <a:pt x="182" y="176"/>
                </a:cubicBezTo>
                <a:cubicBezTo>
                  <a:pt x="182" y="176"/>
                  <a:pt x="182" y="176"/>
                  <a:pt x="182" y="176"/>
                </a:cubicBezTo>
                <a:cubicBezTo>
                  <a:pt x="190" y="189"/>
                  <a:pt x="203" y="204"/>
                  <a:pt x="212" y="204"/>
                </a:cubicBezTo>
                <a:cubicBezTo>
                  <a:pt x="222" y="204"/>
                  <a:pt x="238" y="193"/>
                  <a:pt x="248" y="179"/>
                </a:cubicBezTo>
                <a:cubicBezTo>
                  <a:pt x="248" y="179"/>
                  <a:pt x="248" y="179"/>
                  <a:pt x="248" y="179"/>
                </a:cubicBezTo>
                <a:cubicBezTo>
                  <a:pt x="248" y="179"/>
                  <a:pt x="258" y="182"/>
                  <a:pt x="259" y="196"/>
                </a:cubicBezTo>
                <a:cubicBezTo>
                  <a:pt x="259" y="197"/>
                  <a:pt x="258" y="199"/>
                  <a:pt x="258" y="201"/>
                </a:cubicBezTo>
                <a:cubicBezTo>
                  <a:pt x="258" y="201"/>
                  <a:pt x="258" y="201"/>
                  <a:pt x="258" y="201"/>
                </a:cubicBezTo>
                <a:cubicBezTo>
                  <a:pt x="258" y="201"/>
                  <a:pt x="258" y="201"/>
                  <a:pt x="258" y="201"/>
                </a:cubicBezTo>
                <a:cubicBezTo>
                  <a:pt x="258" y="213"/>
                  <a:pt x="258" y="230"/>
                  <a:pt x="260" y="256"/>
                </a:cubicBezTo>
                <a:cubicBezTo>
                  <a:pt x="263" y="335"/>
                  <a:pt x="277" y="429"/>
                  <a:pt x="284" y="450"/>
                </a:cubicBezTo>
                <a:cubicBezTo>
                  <a:pt x="292" y="472"/>
                  <a:pt x="301" y="488"/>
                  <a:pt x="301" y="488"/>
                </a:cubicBezTo>
                <a:cubicBezTo>
                  <a:pt x="301" y="488"/>
                  <a:pt x="251" y="504"/>
                  <a:pt x="223" y="505"/>
                </a:cubicBezTo>
                <a:close/>
                <a:moveTo>
                  <a:pt x="360" y="585"/>
                </a:moveTo>
                <a:cubicBezTo>
                  <a:pt x="358" y="573"/>
                  <a:pt x="361" y="568"/>
                  <a:pt x="352" y="561"/>
                </a:cubicBezTo>
                <a:cubicBezTo>
                  <a:pt x="343" y="554"/>
                  <a:pt x="328" y="554"/>
                  <a:pt x="328" y="554"/>
                </a:cubicBezTo>
                <a:cubicBezTo>
                  <a:pt x="328" y="554"/>
                  <a:pt x="350" y="545"/>
                  <a:pt x="360" y="557"/>
                </a:cubicBezTo>
                <a:cubicBezTo>
                  <a:pt x="369" y="570"/>
                  <a:pt x="360" y="585"/>
                  <a:pt x="360" y="585"/>
                </a:cubicBez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13" name="Freeform 200"/>
          <p:cNvSpPr>
            <a:spLocks noEditPoints="1"/>
          </p:cNvSpPr>
          <p:nvPr/>
        </p:nvSpPr>
        <p:spPr bwMode="auto">
          <a:xfrm>
            <a:off x="10947684" y="3534366"/>
            <a:ext cx="891891" cy="2214773"/>
          </a:xfrm>
          <a:custGeom>
            <a:avLst/>
            <a:gdLst>
              <a:gd name="T0" fmla="*/ 412 w 463"/>
              <a:gd name="T1" fmla="*/ 379 h 1470"/>
              <a:gd name="T2" fmla="*/ 323 w 463"/>
              <a:gd name="T3" fmla="*/ 262 h 1470"/>
              <a:gd name="T4" fmla="*/ 285 w 463"/>
              <a:gd name="T5" fmla="*/ 285 h 1470"/>
              <a:gd name="T6" fmla="*/ 267 w 463"/>
              <a:gd name="T7" fmla="*/ 261 h 1470"/>
              <a:gd name="T8" fmla="*/ 184 w 463"/>
              <a:gd name="T9" fmla="*/ 204 h 1470"/>
              <a:gd name="T10" fmla="*/ 217 w 463"/>
              <a:gd name="T11" fmla="*/ 229 h 1470"/>
              <a:gd name="T12" fmla="*/ 275 w 463"/>
              <a:gd name="T13" fmla="*/ 231 h 1470"/>
              <a:gd name="T14" fmla="*/ 275 w 463"/>
              <a:gd name="T15" fmla="*/ 231 h 1470"/>
              <a:gd name="T16" fmla="*/ 280 w 463"/>
              <a:gd name="T17" fmla="*/ 213 h 1470"/>
              <a:gd name="T18" fmla="*/ 313 w 463"/>
              <a:gd name="T19" fmla="*/ 121 h 1470"/>
              <a:gd name="T20" fmla="*/ 312 w 463"/>
              <a:gd name="T21" fmla="*/ 65 h 1470"/>
              <a:gd name="T22" fmla="*/ 194 w 463"/>
              <a:gd name="T23" fmla="*/ 42 h 1470"/>
              <a:gd name="T24" fmla="*/ 186 w 463"/>
              <a:gd name="T25" fmla="*/ 51 h 1470"/>
              <a:gd name="T26" fmla="*/ 175 w 463"/>
              <a:gd name="T27" fmla="*/ 119 h 1470"/>
              <a:gd name="T28" fmla="*/ 178 w 463"/>
              <a:gd name="T29" fmla="*/ 165 h 1470"/>
              <a:gd name="T30" fmla="*/ 181 w 463"/>
              <a:gd name="T31" fmla="*/ 201 h 1470"/>
              <a:gd name="T32" fmla="*/ 175 w 463"/>
              <a:gd name="T33" fmla="*/ 217 h 1470"/>
              <a:gd name="T34" fmla="*/ 79 w 463"/>
              <a:gd name="T35" fmla="*/ 333 h 1470"/>
              <a:gd name="T36" fmla="*/ 104 w 463"/>
              <a:gd name="T37" fmla="*/ 477 h 1470"/>
              <a:gd name="T38" fmla="*/ 99 w 463"/>
              <a:gd name="T39" fmla="*/ 610 h 1470"/>
              <a:gd name="T40" fmla="*/ 85 w 463"/>
              <a:gd name="T41" fmla="*/ 763 h 1470"/>
              <a:gd name="T42" fmla="*/ 69 w 463"/>
              <a:gd name="T43" fmla="*/ 975 h 1470"/>
              <a:gd name="T44" fmla="*/ 8 w 463"/>
              <a:gd name="T45" fmla="*/ 1383 h 1470"/>
              <a:gd name="T46" fmla="*/ 11 w 463"/>
              <a:gd name="T47" fmla="*/ 1423 h 1470"/>
              <a:gd name="T48" fmla="*/ 108 w 463"/>
              <a:gd name="T49" fmla="*/ 1468 h 1470"/>
              <a:gd name="T50" fmla="*/ 96 w 463"/>
              <a:gd name="T51" fmla="*/ 1398 h 1470"/>
              <a:gd name="T52" fmla="*/ 153 w 463"/>
              <a:gd name="T53" fmla="*/ 1231 h 1470"/>
              <a:gd name="T54" fmla="*/ 220 w 463"/>
              <a:gd name="T55" fmla="*/ 1100 h 1470"/>
              <a:gd name="T56" fmla="*/ 215 w 463"/>
              <a:gd name="T57" fmla="*/ 1363 h 1470"/>
              <a:gd name="T58" fmla="*/ 242 w 463"/>
              <a:gd name="T59" fmla="*/ 1391 h 1470"/>
              <a:gd name="T60" fmla="*/ 297 w 463"/>
              <a:gd name="T61" fmla="*/ 1388 h 1470"/>
              <a:gd name="T62" fmla="*/ 429 w 463"/>
              <a:gd name="T63" fmla="*/ 1397 h 1470"/>
              <a:gd name="T64" fmla="*/ 342 w 463"/>
              <a:gd name="T65" fmla="*/ 1344 h 1470"/>
              <a:gd name="T66" fmla="*/ 316 w 463"/>
              <a:gd name="T67" fmla="*/ 1300 h 1470"/>
              <a:gd name="T68" fmla="*/ 337 w 463"/>
              <a:gd name="T69" fmla="*/ 1080 h 1470"/>
              <a:gd name="T70" fmla="*/ 376 w 463"/>
              <a:gd name="T71" fmla="*/ 792 h 1470"/>
              <a:gd name="T72" fmla="*/ 388 w 463"/>
              <a:gd name="T73" fmla="*/ 747 h 1470"/>
              <a:gd name="T74" fmla="*/ 359 w 463"/>
              <a:gd name="T75" fmla="*/ 534 h 1470"/>
              <a:gd name="T76" fmla="*/ 385 w 463"/>
              <a:gd name="T77" fmla="*/ 500 h 1470"/>
              <a:gd name="T78" fmla="*/ 454 w 463"/>
              <a:gd name="T79" fmla="*/ 422 h 1470"/>
              <a:gd name="T80" fmla="*/ 330 w 463"/>
              <a:gd name="T81" fmla="*/ 437 h 1470"/>
              <a:gd name="T82" fmla="*/ 327 w 463"/>
              <a:gd name="T83" fmla="*/ 411 h 1470"/>
              <a:gd name="T84" fmla="*/ 311 w 463"/>
              <a:gd name="T85" fmla="*/ 458 h 1470"/>
              <a:gd name="T86" fmla="*/ 353 w 463"/>
              <a:gd name="T87" fmla="*/ 483 h 1470"/>
              <a:gd name="T88" fmla="*/ 350 w 463"/>
              <a:gd name="T89" fmla="*/ 540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3" h="1470">
                <a:moveTo>
                  <a:pt x="454" y="422"/>
                </a:moveTo>
                <a:cubicBezTo>
                  <a:pt x="448" y="394"/>
                  <a:pt x="430" y="395"/>
                  <a:pt x="412" y="379"/>
                </a:cubicBezTo>
                <a:cubicBezTo>
                  <a:pt x="395" y="363"/>
                  <a:pt x="381" y="350"/>
                  <a:pt x="379" y="321"/>
                </a:cubicBezTo>
                <a:cubicBezTo>
                  <a:pt x="376" y="291"/>
                  <a:pt x="344" y="267"/>
                  <a:pt x="323" y="262"/>
                </a:cubicBezTo>
                <a:cubicBezTo>
                  <a:pt x="304" y="258"/>
                  <a:pt x="286" y="248"/>
                  <a:pt x="281" y="246"/>
                </a:cubicBezTo>
                <a:cubicBezTo>
                  <a:pt x="280" y="254"/>
                  <a:pt x="283" y="272"/>
                  <a:pt x="285" y="285"/>
                </a:cubicBezTo>
                <a:cubicBezTo>
                  <a:pt x="284" y="286"/>
                  <a:pt x="282" y="284"/>
                  <a:pt x="281" y="281"/>
                </a:cubicBezTo>
                <a:cubicBezTo>
                  <a:pt x="274" y="266"/>
                  <a:pt x="272" y="258"/>
                  <a:pt x="267" y="261"/>
                </a:cubicBezTo>
                <a:cubicBezTo>
                  <a:pt x="263" y="263"/>
                  <a:pt x="260" y="273"/>
                  <a:pt x="257" y="282"/>
                </a:cubicBezTo>
                <a:cubicBezTo>
                  <a:pt x="241" y="262"/>
                  <a:pt x="203" y="221"/>
                  <a:pt x="184" y="204"/>
                </a:cubicBezTo>
                <a:cubicBezTo>
                  <a:pt x="185" y="202"/>
                  <a:pt x="187" y="200"/>
                  <a:pt x="189" y="199"/>
                </a:cubicBezTo>
                <a:cubicBezTo>
                  <a:pt x="194" y="208"/>
                  <a:pt x="205" y="223"/>
                  <a:pt x="217" y="229"/>
                </a:cubicBezTo>
                <a:cubicBezTo>
                  <a:pt x="232" y="237"/>
                  <a:pt x="266" y="257"/>
                  <a:pt x="266" y="257"/>
                </a:cubicBezTo>
                <a:cubicBezTo>
                  <a:pt x="266" y="257"/>
                  <a:pt x="273" y="241"/>
                  <a:pt x="275" y="231"/>
                </a:cubicBezTo>
                <a:cubicBezTo>
                  <a:pt x="275" y="230"/>
                  <a:pt x="275" y="230"/>
                  <a:pt x="275" y="230"/>
                </a:cubicBezTo>
                <a:cubicBezTo>
                  <a:pt x="275" y="231"/>
                  <a:pt x="275" y="231"/>
                  <a:pt x="275" y="231"/>
                </a:cubicBezTo>
                <a:cubicBezTo>
                  <a:pt x="275" y="230"/>
                  <a:pt x="275" y="228"/>
                  <a:pt x="275" y="227"/>
                </a:cubicBezTo>
                <a:cubicBezTo>
                  <a:pt x="275" y="220"/>
                  <a:pt x="273" y="215"/>
                  <a:pt x="280" y="213"/>
                </a:cubicBezTo>
                <a:cubicBezTo>
                  <a:pt x="288" y="211"/>
                  <a:pt x="299" y="185"/>
                  <a:pt x="302" y="169"/>
                </a:cubicBezTo>
                <a:cubicBezTo>
                  <a:pt x="306" y="153"/>
                  <a:pt x="306" y="139"/>
                  <a:pt x="313" y="121"/>
                </a:cubicBezTo>
                <a:cubicBezTo>
                  <a:pt x="321" y="104"/>
                  <a:pt x="320" y="87"/>
                  <a:pt x="312" y="65"/>
                </a:cubicBezTo>
                <a:cubicBezTo>
                  <a:pt x="312" y="65"/>
                  <a:pt x="312" y="65"/>
                  <a:pt x="312" y="65"/>
                </a:cubicBezTo>
                <a:cubicBezTo>
                  <a:pt x="300" y="14"/>
                  <a:pt x="277" y="28"/>
                  <a:pt x="277" y="28"/>
                </a:cubicBezTo>
                <a:cubicBezTo>
                  <a:pt x="246" y="0"/>
                  <a:pt x="210" y="26"/>
                  <a:pt x="194" y="42"/>
                </a:cubicBezTo>
                <a:cubicBezTo>
                  <a:pt x="194" y="42"/>
                  <a:pt x="194" y="42"/>
                  <a:pt x="193" y="42"/>
                </a:cubicBezTo>
                <a:cubicBezTo>
                  <a:pt x="190" y="44"/>
                  <a:pt x="188" y="47"/>
                  <a:pt x="186" y="51"/>
                </a:cubicBezTo>
                <a:cubicBezTo>
                  <a:pt x="186" y="51"/>
                  <a:pt x="186" y="51"/>
                  <a:pt x="186" y="51"/>
                </a:cubicBezTo>
                <a:cubicBezTo>
                  <a:pt x="171" y="73"/>
                  <a:pt x="175" y="119"/>
                  <a:pt x="175" y="119"/>
                </a:cubicBezTo>
                <a:cubicBezTo>
                  <a:pt x="175" y="119"/>
                  <a:pt x="173" y="120"/>
                  <a:pt x="171" y="131"/>
                </a:cubicBezTo>
                <a:cubicBezTo>
                  <a:pt x="170" y="142"/>
                  <a:pt x="175" y="159"/>
                  <a:pt x="178" y="165"/>
                </a:cubicBezTo>
                <a:cubicBezTo>
                  <a:pt x="180" y="171"/>
                  <a:pt x="185" y="172"/>
                  <a:pt x="186" y="177"/>
                </a:cubicBezTo>
                <a:cubicBezTo>
                  <a:pt x="186" y="177"/>
                  <a:pt x="184" y="189"/>
                  <a:pt x="181" y="201"/>
                </a:cubicBezTo>
                <a:cubicBezTo>
                  <a:pt x="181" y="201"/>
                  <a:pt x="181" y="201"/>
                  <a:pt x="180" y="201"/>
                </a:cubicBezTo>
                <a:cubicBezTo>
                  <a:pt x="179" y="203"/>
                  <a:pt x="181" y="206"/>
                  <a:pt x="175" y="217"/>
                </a:cubicBezTo>
                <a:cubicBezTo>
                  <a:pt x="166" y="231"/>
                  <a:pt x="153" y="236"/>
                  <a:pt x="121" y="253"/>
                </a:cubicBezTo>
                <a:cubicBezTo>
                  <a:pt x="90" y="269"/>
                  <a:pt x="82" y="302"/>
                  <a:pt x="79" y="333"/>
                </a:cubicBezTo>
                <a:cubicBezTo>
                  <a:pt x="76" y="365"/>
                  <a:pt x="71" y="389"/>
                  <a:pt x="76" y="396"/>
                </a:cubicBezTo>
                <a:cubicBezTo>
                  <a:pt x="81" y="403"/>
                  <a:pt x="93" y="443"/>
                  <a:pt x="104" y="477"/>
                </a:cubicBezTo>
                <a:cubicBezTo>
                  <a:pt x="116" y="510"/>
                  <a:pt x="111" y="549"/>
                  <a:pt x="109" y="564"/>
                </a:cubicBezTo>
                <a:cubicBezTo>
                  <a:pt x="107" y="578"/>
                  <a:pt x="98" y="591"/>
                  <a:pt x="99" y="610"/>
                </a:cubicBezTo>
                <a:cubicBezTo>
                  <a:pt x="100" y="629"/>
                  <a:pt x="98" y="648"/>
                  <a:pt x="95" y="677"/>
                </a:cubicBezTo>
                <a:cubicBezTo>
                  <a:pt x="93" y="705"/>
                  <a:pt x="76" y="759"/>
                  <a:pt x="85" y="763"/>
                </a:cubicBezTo>
                <a:cubicBezTo>
                  <a:pt x="93" y="768"/>
                  <a:pt x="96" y="767"/>
                  <a:pt x="96" y="780"/>
                </a:cubicBezTo>
                <a:cubicBezTo>
                  <a:pt x="96" y="793"/>
                  <a:pt x="90" y="876"/>
                  <a:pt x="69" y="975"/>
                </a:cubicBezTo>
                <a:cubicBezTo>
                  <a:pt x="48" y="1075"/>
                  <a:pt x="16" y="1296"/>
                  <a:pt x="9" y="1338"/>
                </a:cubicBezTo>
                <a:cubicBezTo>
                  <a:pt x="2" y="1379"/>
                  <a:pt x="8" y="1383"/>
                  <a:pt x="8" y="1383"/>
                </a:cubicBezTo>
                <a:cubicBezTo>
                  <a:pt x="8" y="1383"/>
                  <a:pt x="8" y="1386"/>
                  <a:pt x="4" y="1398"/>
                </a:cubicBezTo>
                <a:cubicBezTo>
                  <a:pt x="0" y="1410"/>
                  <a:pt x="4" y="1418"/>
                  <a:pt x="11" y="1423"/>
                </a:cubicBezTo>
                <a:cubicBezTo>
                  <a:pt x="18" y="1428"/>
                  <a:pt x="19" y="1438"/>
                  <a:pt x="34" y="1449"/>
                </a:cubicBezTo>
                <a:cubicBezTo>
                  <a:pt x="48" y="1460"/>
                  <a:pt x="90" y="1470"/>
                  <a:pt x="108" y="1468"/>
                </a:cubicBezTo>
                <a:cubicBezTo>
                  <a:pt x="126" y="1466"/>
                  <a:pt x="121" y="1460"/>
                  <a:pt x="120" y="1442"/>
                </a:cubicBezTo>
                <a:cubicBezTo>
                  <a:pt x="119" y="1424"/>
                  <a:pt x="96" y="1398"/>
                  <a:pt x="96" y="1398"/>
                </a:cubicBezTo>
                <a:cubicBezTo>
                  <a:pt x="96" y="1398"/>
                  <a:pt x="95" y="1393"/>
                  <a:pt x="101" y="1390"/>
                </a:cubicBezTo>
                <a:cubicBezTo>
                  <a:pt x="107" y="1386"/>
                  <a:pt x="132" y="1306"/>
                  <a:pt x="153" y="1231"/>
                </a:cubicBezTo>
                <a:cubicBezTo>
                  <a:pt x="175" y="1157"/>
                  <a:pt x="214" y="1022"/>
                  <a:pt x="214" y="1022"/>
                </a:cubicBezTo>
                <a:cubicBezTo>
                  <a:pt x="214" y="1022"/>
                  <a:pt x="217" y="1061"/>
                  <a:pt x="220" y="1100"/>
                </a:cubicBezTo>
                <a:cubicBezTo>
                  <a:pt x="222" y="1139"/>
                  <a:pt x="224" y="1267"/>
                  <a:pt x="220" y="1300"/>
                </a:cubicBezTo>
                <a:cubicBezTo>
                  <a:pt x="215" y="1333"/>
                  <a:pt x="215" y="1363"/>
                  <a:pt x="215" y="1363"/>
                </a:cubicBezTo>
                <a:cubicBezTo>
                  <a:pt x="215" y="1363"/>
                  <a:pt x="215" y="1367"/>
                  <a:pt x="215" y="1378"/>
                </a:cubicBezTo>
                <a:cubicBezTo>
                  <a:pt x="215" y="1389"/>
                  <a:pt x="223" y="1389"/>
                  <a:pt x="242" y="1391"/>
                </a:cubicBezTo>
                <a:cubicBezTo>
                  <a:pt x="261" y="1393"/>
                  <a:pt x="287" y="1392"/>
                  <a:pt x="287" y="1392"/>
                </a:cubicBezTo>
                <a:cubicBezTo>
                  <a:pt x="287" y="1392"/>
                  <a:pt x="286" y="1383"/>
                  <a:pt x="297" y="1388"/>
                </a:cubicBezTo>
                <a:cubicBezTo>
                  <a:pt x="307" y="1392"/>
                  <a:pt x="329" y="1403"/>
                  <a:pt x="349" y="1403"/>
                </a:cubicBezTo>
                <a:cubicBezTo>
                  <a:pt x="369" y="1403"/>
                  <a:pt x="429" y="1412"/>
                  <a:pt x="429" y="1397"/>
                </a:cubicBezTo>
                <a:cubicBezTo>
                  <a:pt x="429" y="1382"/>
                  <a:pt x="406" y="1376"/>
                  <a:pt x="385" y="1376"/>
                </a:cubicBezTo>
                <a:cubicBezTo>
                  <a:pt x="365" y="1376"/>
                  <a:pt x="342" y="1344"/>
                  <a:pt x="342" y="1344"/>
                </a:cubicBezTo>
                <a:cubicBezTo>
                  <a:pt x="342" y="1344"/>
                  <a:pt x="342" y="1344"/>
                  <a:pt x="348" y="1340"/>
                </a:cubicBezTo>
                <a:cubicBezTo>
                  <a:pt x="353" y="1337"/>
                  <a:pt x="320" y="1312"/>
                  <a:pt x="316" y="1300"/>
                </a:cubicBezTo>
                <a:cubicBezTo>
                  <a:pt x="311" y="1288"/>
                  <a:pt x="312" y="1286"/>
                  <a:pt x="316" y="1257"/>
                </a:cubicBezTo>
                <a:cubicBezTo>
                  <a:pt x="319" y="1229"/>
                  <a:pt x="327" y="1136"/>
                  <a:pt x="337" y="1080"/>
                </a:cubicBezTo>
                <a:cubicBezTo>
                  <a:pt x="346" y="1023"/>
                  <a:pt x="358" y="968"/>
                  <a:pt x="365" y="920"/>
                </a:cubicBezTo>
                <a:cubicBezTo>
                  <a:pt x="372" y="871"/>
                  <a:pt x="376" y="792"/>
                  <a:pt x="376" y="792"/>
                </a:cubicBezTo>
                <a:cubicBezTo>
                  <a:pt x="376" y="792"/>
                  <a:pt x="380" y="791"/>
                  <a:pt x="387" y="785"/>
                </a:cubicBezTo>
                <a:cubicBezTo>
                  <a:pt x="394" y="779"/>
                  <a:pt x="392" y="764"/>
                  <a:pt x="388" y="747"/>
                </a:cubicBezTo>
                <a:cubicBezTo>
                  <a:pt x="385" y="729"/>
                  <a:pt x="380" y="656"/>
                  <a:pt x="377" y="621"/>
                </a:cubicBezTo>
                <a:cubicBezTo>
                  <a:pt x="373" y="586"/>
                  <a:pt x="359" y="534"/>
                  <a:pt x="359" y="534"/>
                </a:cubicBezTo>
                <a:cubicBezTo>
                  <a:pt x="359" y="534"/>
                  <a:pt x="370" y="529"/>
                  <a:pt x="377" y="522"/>
                </a:cubicBezTo>
                <a:cubicBezTo>
                  <a:pt x="384" y="516"/>
                  <a:pt x="385" y="500"/>
                  <a:pt x="385" y="500"/>
                </a:cubicBezTo>
                <a:cubicBezTo>
                  <a:pt x="385" y="500"/>
                  <a:pt x="428" y="504"/>
                  <a:pt x="446" y="496"/>
                </a:cubicBezTo>
                <a:cubicBezTo>
                  <a:pt x="463" y="489"/>
                  <a:pt x="460" y="450"/>
                  <a:pt x="454" y="422"/>
                </a:cubicBezTo>
                <a:close/>
                <a:moveTo>
                  <a:pt x="311" y="458"/>
                </a:moveTo>
                <a:cubicBezTo>
                  <a:pt x="311" y="458"/>
                  <a:pt x="330" y="452"/>
                  <a:pt x="330" y="437"/>
                </a:cubicBezTo>
                <a:cubicBezTo>
                  <a:pt x="330" y="421"/>
                  <a:pt x="315" y="411"/>
                  <a:pt x="308" y="410"/>
                </a:cubicBezTo>
                <a:cubicBezTo>
                  <a:pt x="301" y="410"/>
                  <a:pt x="313" y="399"/>
                  <a:pt x="327" y="411"/>
                </a:cubicBezTo>
                <a:cubicBezTo>
                  <a:pt x="342" y="423"/>
                  <a:pt x="353" y="475"/>
                  <a:pt x="353" y="475"/>
                </a:cubicBezTo>
                <a:cubicBezTo>
                  <a:pt x="353" y="475"/>
                  <a:pt x="323" y="463"/>
                  <a:pt x="311" y="458"/>
                </a:cubicBezTo>
                <a:close/>
                <a:moveTo>
                  <a:pt x="350" y="540"/>
                </a:moveTo>
                <a:cubicBezTo>
                  <a:pt x="350" y="540"/>
                  <a:pt x="352" y="500"/>
                  <a:pt x="353" y="483"/>
                </a:cubicBezTo>
                <a:cubicBezTo>
                  <a:pt x="362" y="531"/>
                  <a:pt x="362" y="531"/>
                  <a:pt x="362" y="531"/>
                </a:cubicBezTo>
                <a:lnTo>
                  <a:pt x="350" y="540"/>
                </a:ln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14" name="Freeform 208"/>
          <p:cNvSpPr>
            <a:spLocks noEditPoints="1"/>
          </p:cNvSpPr>
          <p:nvPr/>
        </p:nvSpPr>
        <p:spPr bwMode="auto">
          <a:xfrm>
            <a:off x="10011324" y="3618847"/>
            <a:ext cx="794425" cy="2321210"/>
          </a:xfrm>
          <a:custGeom>
            <a:avLst/>
            <a:gdLst>
              <a:gd name="T0" fmla="*/ 221 w 224"/>
              <a:gd name="T1" fmla="*/ 237 h 906"/>
              <a:gd name="T2" fmla="*/ 178 w 224"/>
              <a:gd name="T3" fmla="*/ 151 h 906"/>
              <a:gd name="T4" fmla="*/ 161 w 224"/>
              <a:gd name="T5" fmla="*/ 98 h 906"/>
              <a:gd name="T6" fmla="*/ 148 w 224"/>
              <a:gd name="T7" fmla="*/ 36 h 906"/>
              <a:gd name="T8" fmla="*/ 107 w 224"/>
              <a:gd name="T9" fmla="*/ 0 h 906"/>
              <a:gd name="T10" fmla="*/ 63 w 224"/>
              <a:gd name="T11" fmla="*/ 101 h 906"/>
              <a:gd name="T12" fmla="*/ 48 w 224"/>
              <a:gd name="T13" fmla="*/ 145 h 906"/>
              <a:gd name="T14" fmla="*/ 7 w 224"/>
              <a:gd name="T15" fmla="*/ 204 h 906"/>
              <a:gd name="T16" fmla="*/ 2 w 224"/>
              <a:gd name="T17" fmla="*/ 302 h 906"/>
              <a:gd name="T18" fmla="*/ 28 w 224"/>
              <a:gd name="T19" fmla="*/ 360 h 906"/>
              <a:gd name="T20" fmla="*/ 31 w 224"/>
              <a:gd name="T21" fmla="*/ 411 h 906"/>
              <a:gd name="T22" fmla="*/ 35 w 224"/>
              <a:gd name="T23" fmla="*/ 565 h 906"/>
              <a:gd name="T24" fmla="*/ 54 w 224"/>
              <a:gd name="T25" fmla="*/ 607 h 906"/>
              <a:gd name="T26" fmla="*/ 81 w 224"/>
              <a:gd name="T27" fmla="*/ 790 h 906"/>
              <a:gd name="T28" fmla="*/ 89 w 224"/>
              <a:gd name="T29" fmla="*/ 869 h 906"/>
              <a:gd name="T30" fmla="*/ 112 w 224"/>
              <a:gd name="T31" fmla="*/ 906 h 906"/>
              <a:gd name="T32" fmla="*/ 122 w 224"/>
              <a:gd name="T33" fmla="*/ 847 h 906"/>
              <a:gd name="T34" fmla="*/ 157 w 224"/>
              <a:gd name="T35" fmla="*/ 853 h 906"/>
              <a:gd name="T36" fmla="*/ 124 w 224"/>
              <a:gd name="T37" fmla="*/ 764 h 906"/>
              <a:gd name="T38" fmla="*/ 156 w 224"/>
              <a:gd name="T39" fmla="*/ 611 h 906"/>
              <a:gd name="T40" fmla="*/ 166 w 224"/>
              <a:gd name="T41" fmla="*/ 582 h 906"/>
              <a:gd name="T42" fmla="*/ 190 w 224"/>
              <a:gd name="T43" fmla="*/ 474 h 906"/>
              <a:gd name="T44" fmla="*/ 206 w 224"/>
              <a:gd name="T45" fmla="*/ 414 h 906"/>
              <a:gd name="T46" fmla="*/ 192 w 224"/>
              <a:gd name="T47" fmla="*/ 313 h 906"/>
              <a:gd name="T48" fmla="*/ 73 w 224"/>
              <a:gd name="T49" fmla="*/ 279 h 906"/>
              <a:gd name="T50" fmla="*/ 63 w 224"/>
              <a:gd name="T51" fmla="*/ 289 h 906"/>
              <a:gd name="T52" fmla="*/ 73 w 224"/>
              <a:gd name="T53" fmla="*/ 269 h 906"/>
              <a:gd name="T54" fmla="*/ 110 w 224"/>
              <a:gd name="T55" fmla="*/ 621 h 906"/>
              <a:gd name="T56" fmla="*/ 107 w 224"/>
              <a:gd name="T57" fmla="*/ 646 h 906"/>
              <a:gd name="T58" fmla="*/ 104 w 224"/>
              <a:gd name="T59" fmla="*/ 612 h 906"/>
              <a:gd name="T60" fmla="*/ 110 w 224"/>
              <a:gd name="T61" fmla="*/ 580 h 906"/>
              <a:gd name="T62" fmla="*/ 116 w 224"/>
              <a:gd name="T63" fmla="*/ 225 h 906"/>
              <a:gd name="T64" fmla="*/ 91 w 224"/>
              <a:gd name="T65" fmla="*/ 130 h 906"/>
              <a:gd name="T66" fmla="*/ 115 w 224"/>
              <a:gd name="T67" fmla="*/ 200 h 906"/>
              <a:gd name="T68" fmla="*/ 128 w 224"/>
              <a:gd name="T69" fmla="*/ 156 h 906"/>
              <a:gd name="T70" fmla="*/ 143 w 224"/>
              <a:gd name="T71" fmla="*/ 147 h 906"/>
              <a:gd name="T72" fmla="*/ 116 w 224"/>
              <a:gd name="T73" fmla="*/ 225 h 906"/>
              <a:gd name="T74" fmla="*/ 138 w 224"/>
              <a:gd name="T75" fmla="*/ 333 h 906"/>
              <a:gd name="T76" fmla="*/ 149 w 224"/>
              <a:gd name="T77" fmla="*/ 315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4" h="906">
                <a:moveTo>
                  <a:pt x="215" y="296"/>
                </a:moveTo>
                <a:cubicBezTo>
                  <a:pt x="222" y="281"/>
                  <a:pt x="224" y="258"/>
                  <a:pt x="221" y="237"/>
                </a:cubicBezTo>
                <a:cubicBezTo>
                  <a:pt x="219" y="217"/>
                  <a:pt x="217" y="187"/>
                  <a:pt x="211" y="170"/>
                </a:cubicBezTo>
                <a:cubicBezTo>
                  <a:pt x="204" y="152"/>
                  <a:pt x="178" y="151"/>
                  <a:pt x="178" y="151"/>
                </a:cubicBezTo>
                <a:cubicBezTo>
                  <a:pt x="178" y="151"/>
                  <a:pt x="180" y="142"/>
                  <a:pt x="172" y="133"/>
                </a:cubicBezTo>
                <a:cubicBezTo>
                  <a:pt x="164" y="124"/>
                  <a:pt x="163" y="113"/>
                  <a:pt x="161" y="98"/>
                </a:cubicBezTo>
                <a:cubicBezTo>
                  <a:pt x="159" y="82"/>
                  <a:pt x="155" y="72"/>
                  <a:pt x="155" y="62"/>
                </a:cubicBezTo>
                <a:cubicBezTo>
                  <a:pt x="155" y="52"/>
                  <a:pt x="152" y="53"/>
                  <a:pt x="148" y="36"/>
                </a:cubicBezTo>
                <a:cubicBezTo>
                  <a:pt x="144" y="19"/>
                  <a:pt x="127" y="0"/>
                  <a:pt x="107" y="0"/>
                </a:cubicBezTo>
                <a:cubicBezTo>
                  <a:pt x="107" y="0"/>
                  <a:pt x="107" y="0"/>
                  <a:pt x="107" y="0"/>
                </a:cubicBezTo>
                <a:cubicBezTo>
                  <a:pt x="75" y="0"/>
                  <a:pt x="67" y="48"/>
                  <a:pt x="64" y="64"/>
                </a:cubicBezTo>
                <a:cubicBezTo>
                  <a:pt x="62" y="79"/>
                  <a:pt x="58" y="89"/>
                  <a:pt x="63" y="101"/>
                </a:cubicBezTo>
                <a:cubicBezTo>
                  <a:pt x="68" y="113"/>
                  <a:pt x="62" y="116"/>
                  <a:pt x="50" y="125"/>
                </a:cubicBezTo>
                <a:cubicBezTo>
                  <a:pt x="39" y="135"/>
                  <a:pt x="48" y="145"/>
                  <a:pt x="48" y="145"/>
                </a:cubicBezTo>
                <a:cubicBezTo>
                  <a:pt x="48" y="145"/>
                  <a:pt x="37" y="152"/>
                  <a:pt x="28" y="154"/>
                </a:cubicBezTo>
                <a:cubicBezTo>
                  <a:pt x="19" y="155"/>
                  <a:pt x="9" y="186"/>
                  <a:pt x="7" y="204"/>
                </a:cubicBezTo>
                <a:cubicBezTo>
                  <a:pt x="5" y="221"/>
                  <a:pt x="4" y="220"/>
                  <a:pt x="2" y="233"/>
                </a:cubicBezTo>
                <a:cubicBezTo>
                  <a:pt x="0" y="247"/>
                  <a:pt x="1" y="279"/>
                  <a:pt x="2" y="302"/>
                </a:cubicBezTo>
                <a:cubicBezTo>
                  <a:pt x="4" y="324"/>
                  <a:pt x="31" y="326"/>
                  <a:pt x="31" y="326"/>
                </a:cubicBezTo>
                <a:cubicBezTo>
                  <a:pt x="31" y="326"/>
                  <a:pt x="31" y="348"/>
                  <a:pt x="28" y="360"/>
                </a:cubicBezTo>
                <a:cubicBezTo>
                  <a:pt x="24" y="373"/>
                  <a:pt x="7" y="405"/>
                  <a:pt x="12" y="407"/>
                </a:cubicBezTo>
                <a:cubicBezTo>
                  <a:pt x="16" y="409"/>
                  <a:pt x="31" y="411"/>
                  <a:pt x="31" y="411"/>
                </a:cubicBezTo>
                <a:cubicBezTo>
                  <a:pt x="31" y="411"/>
                  <a:pt x="28" y="447"/>
                  <a:pt x="30" y="465"/>
                </a:cubicBezTo>
                <a:cubicBezTo>
                  <a:pt x="31" y="483"/>
                  <a:pt x="35" y="544"/>
                  <a:pt x="35" y="565"/>
                </a:cubicBezTo>
                <a:cubicBezTo>
                  <a:pt x="35" y="586"/>
                  <a:pt x="50" y="579"/>
                  <a:pt x="50" y="579"/>
                </a:cubicBezTo>
                <a:cubicBezTo>
                  <a:pt x="50" y="579"/>
                  <a:pt x="52" y="592"/>
                  <a:pt x="54" y="607"/>
                </a:cubicBezTo>
                <a:cubicBezTo>
                  <a:pt x="56" y="622"/>
                  <a:pt x="54" y="641"/>
                  <a:pt x="52" y="663"/>
                </a:cubicBezTo>
                <a:cubicBezTo>
                  <a:pt x="51" y="685"/>
                  <a:pt x="75" y="770"/>
                  <a:pt x="81" y="790"/>
                </a:cubicBezTo>
                <a:cubicBezTo>
                  <a:pt x="88" y="809"/>
                  <a:pt x="92" y="819"/>
                  <a:pt x="88" y="831"/>
                </a:cubicBezTo>
                <a:cubicBezTo>
                  <a:pt x="85" y="844"/>
                  <a:pt x="90" y="848"/>
                  <a:pt x="89" y="869"/>
                </a:cubicBezTo>
                <a:cubicBezTo>
                  <a:pt x="89" y="888"/>
                  <a:pt x="96" y="902"/>
                  <a:pt x="107" y="905"/>
                </a:cubicBezTo>
                <a:cubicBezTo>
                  <a:pt x="109" y="906"/>
                  <a:pt x="111" y="906"/>
                  <a:pt x="112" y="906"/>
                </a:cubicBezTo>
                <a:cubicBezTo>
                  <a:pt x="126" y="906"/>
                  <a:pt x="129" y="872"/>
                  <a:pt x="126" y="865"/>
                </a:cubicBezTo>
                <a:cubicBezTo>
                  <a:pt x="123" y="857"/>
                  <a:pt x="122" y="847"/>
                  <a:pt x="122" y="847"/>
                </a:cubicBezTo>
                <a:cubicBezTo>
                  <a:pt x="122" y="847"/>
                  <a:pt x="127" y="853"/>
                  <a:pt x="134" y="855"/>
                </a:cubicBezTo>
                <a:cubicBezTo>
                  <a:pt x="140" y="857"/>
                  <a:pt x="150" y="857"/>
                  <a:pt x="157" y="853"/>
                </a:cubicBezTo>
                <a:cubicBezTo>
                  <a:pt x="164" y="848"/>
                  <a:pt x="151" y="828"/>
                  <a:pt x="141" y="818"/>
                </a:cubicBezTo>
                <a:cubicBezTo>
                  <a:pt x="132" y="808"/>
                  <a:pt x="124" y="784"/>
                  <a:pt x="124" y="764"/>
                </a:cubicBezTo>
                <a:cubicBezTo>
                  <a:pt x="124" y="745"/>
                  <a:pt x="141" y="698"/>
                  <a:pt x="149" y="670"/>
                </a:cubicBezTo>
                <a:cubicBezTo>
                  <a:pt x="158" y="643"/>
                  <a:pt x="153" y="617"/>
                  <a:pt x="156" y="611"/>
                </a:cubicBezTo>
                <a:cubicBezTo>
                  <a:pt x="158" y="605"/>
                  <a:pt x="158" y="582"/>
                  <a:pt x="158" y="582"/>
                </a:cubicBezTo>
                <a:cubicBezTo>
                  <a:pt x="158" y="582"/>
                  <a:pt x="160" y="582"/>
                  <a:pt x="166" y="582"/>
                </a:cubicBezTo>
                <a:cubicBezTo>
                  <a:pt x="172" y="582"/>
                  <a:pt x="172" y="585"/>
                  <a:pt x="172" y="570"/>
                </a:cubicBezTo>
                <a:cubicBezTo>
                  <a:pt x="172" y="555"/>
                  <a:pt x="184" y="497"/>
                  <a:pt x="190" y="474"/>
                </a:cubicBezTo>
                <a:cubicBezTo>
                  <a:pt x="195" y="452"/>
                  <a:pt x="195" y="416"/>
                  <a:pt x="195" y="416"/>
                </a:cubicBezTo>
                <a:cubicBezTo>
                  <a:pt x="195" y="416"/>
                  <a:pt x="199" y="416"/>
                  <a:pt x="206" y="414"/>
                </a:cubicBezTo>
                <a:cubicBezTo>
                  <a:pt x="214" y="413"/>
                  <a:pt x="208" y="399"/>
                  <a:pt x="199" y="371"/>
                </a:cubicBezTo>
                <a:cubicBezTo>
                  <a:pt x="189" y="344"/>
                  <a:pt x="192" y="313"/>
                  <a:pt x="192" y="313"/>
                </a:cubicBezTo>
                <a:cubicBezTo>
                  <a:pt x="192" y="313"/>
                  <a:pt x="208" y="311"/>
                  <a:pt x="215" y="296"/>
                </a:cubicBezTo>
                <a:close/>
                <a:moveTo>
                  <a:pt x="73" y="279"/>
                </a:moveTo>
                <a:cubicBezTo>
                  <a:pt x="73" y="286"/>
                  <a:pt x="71" y="292"/>
                  <a:pt x="71" y="292"/>
                </a:cubicBezTo>
                <a:cubicBezTo>
                  <a:pt x="71" y="292"/>
                  <a:pt x="67" y="292"/>
                  <a:pt x="63" y="289"/>
                </a:cubicBezTo>
                <a:cubicBezTo>
                  <a:pt x="65" y="285"/>
                  <a:pt x="65" y="271"/>
                  <a:pt x="65" y="271"/>
                </a:cubicBezTo>
                <a:cubicBezTo>
                  <a:pt x="73" y="269"/>
                  <a:pt x="73" y="269"/>
                  <a:pt x="73" y="269"/>
                </a:cubicBezTo>
                <a:cubicBezTo>
                  <a:pt x="73" y="269"/>
                  <a:pt x="73" y="272"/>
                  <a:pt x="73" y="279"/>
                </a:cubicBezTo>
                <a:close/>
                <a:moveTo>
                  <a:pt x="110" y="621"/>
                </a:moveTo>
                <a:cubicBezTo>
                  <a:pt x="109" y="625"/>
                  <a:pt x="108" y="631"/>
                  <a:pt x="107" y="637"/>
                </a:cubicBezTo>
                <a:cubicBezTo>
                  <a:pt x="107" y="642"/>
                  <a:pt x="107" y="646"/>
                  <a:pt x="107" y="646"/>
                </a:cubicBezTo>
                <a:cubicBezTo>
                  <a:pt x="107" y="646"/>
                  <a:pt x="106" y="638"/>
                  <a:pt x="106" y="632"/>
                </a:cubicBezTo>
                <a:cubicBezTo>
                  <a:pt x="106" y="626"/>
                  <a:pt x="102" y="620"/>
                  <a:pt x="104" y="612"/>
                </a:cubicBezTo>
                <a:cubicBezTo>
                  <a:pt x="105" y="608"/>
                  <a:pt x="106" y="602"/>
                  <a:pt x="107" y="596"/>
                </a:cubicBezTo>
                <a:cubicBezTo>
                  <a:pt x="109" y="588"/>
                  <a:pt x="110" y="580"/>
                  <a:pt x="110" y="580"/>
                </a:cubicBezTo>
                <a:cubicBezTo>
                  <a:pt x="110" y="601"/>
                  <a:pt x="112" y="615"/>
                  <a:pt x="110" y="621"/>
                </a:cubicBezTo>
                <a:close/>
                <a:moveTo>
                  <a:pt x="116" y="225"/>
                </a:moveTo>
                <a:cubicBezTo>
                  <a:pt x="115" y="231"/>
                  <a:pt x="108" y="214"/>
                  <a:pt x="103" y="195"/>
                </a:cubicBezTo>
                <a:cubicBezTo>
                  <a:pt x="99" y="176"/>
                  <a:pt x="91" y="148"/>
                  <a:pt x="91" y="130"/>
                </a:cubicBezTo>
                <a:cubicBezTo>
                  <a:pt x="91" y="130"/>
                  <a:pt x="105" y="142"/>
                  <a:pt x="105" y="151"/>
                </a:cubicBezTo>
                <a:cubicBezTo>
                  <a:pt x="105" y="161"/>
                  <a:pt x="112" y="191"/>
                  <a:pt x="115" y="200"/>
                </a:cubicBezTo>
                <a:cubicBezTo>
                  <a:pt x="117" y="209"/>
                  <a:pt x="119" y="189"/>
                  <a:pt x="124" y="180"/>
                </a:cubicBezTo>
                <a:cubicBezTo>
                  <a:pt x="129" y="171"/>
                  <a:pt x="131" y="163"/>
                  <a:pt x="128" y="156"/>
                </a:cubicBezTo>
                <a:cubicBezTo>
                  <a:pt x="125" y="149"/>
                  <a:pt x="136" y="146"/>
                  <a:pt x="143" y="128"/>
                </a:cubicBezTo>
                <a:cubicBezTo>
                  <a:pt x="144" y="135"/>
                  <a:pt x="144" y="140"/>
                  <a:pt x="143" y="147"/>
                </a:cubicBezTo>
                <a:cubicBezTo>
                  <a:pt x="143" y="153"/>
                  <a:pt x="132" y="186"/>
                  <a:pt x="129" y="192"/>
                </a:cubicBezTo>
                <a:cubicBezTo>
                  <a:pt x="125" y="199"/>
                  <a:pt x="117" y="219"/>
                  <a:pt x="116" y="225"/>
                </a:cubicBezTo>
                <a:close/>
                <a:moveTo>
                  <a:pt x="149" y="333"/>
                </a:moveTo>
                <a:cubicBezTo>
                  <a:pt x="149" y="333"/>
                  <a:pt x="138" y="338"/>
                  <a:pt x="138" y="333"/>
                </a:cubicBezTo>
                <a:cubicBezTo>
                  <a:pt x="139" y="329"/>
                  <a:pt x="141" y="315"/>
                  <a:pt x="141" y="315"/>
                </a:cubicBezTo>
                <a:cubicBezTo>
                  <a:pt x="149" y="315"/>
                  <a:pt x="149" y="315"/>
                  <a:pt x="149" y="315"/>
                </a:cubicBezTo>
                <a:lnTo>
                  <a:pt x="149" y="333"/>
                </a:ln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18" name="Freeform 192"/>
          <p:cNvSpPr>
            <a:spLocks noEditPoints="1"/>
          </p:cNvSpPr>
          <p:nvPr/>
        </p:nvSpPr>
        <p:spPr bwMode="auto">
          <a:xfrm>
            <a:off x="8592367" y="3659810"/>
            <a:ext cx="1311690" cy="2435524"/>
          </a:xfrm>
          <a:custGeom>
            <a:avLst/>
            <a:gdLst>
              <a:gd name="T0" fmla="*/ 625 w 693"/>
              <a:gd name="T1" fmla="*/ 1522 h 1641"/>
              <a:gd name="T2" fmla="*/ 520 w 693"/>
              <a:gd name="T3" fmla="*/ 985 h 1641"/>
              <a:gd name="T4" fmla="*/ 498 w 693"/>
              <a:gd name="T5" fmla="*/ 789 h 1641"/>
              <a:gd name="T6" fmla="*/ 532 w 693"/>
              <a:gd name="T7" fmla="*/ 760 h 1641"/>
              <a:gd name="T8" fmla="*/ 571 w 693"/>
              <a:gd name="T9" fmla="*/ 506 h 1641"/>
              <a:gd name="T10" fmla="*/ 505 w 693"/>
              <a:gd name="T11" fmla="*/ 282 h 1641"/>
              <a:gd name="T12" fmla="*/ 394 w 693"/>
              <a:gd name="T13" fmla="*/ 243 h 1641"/>
              <a:gd name="T14" fmla="*/ 344 w 693"/>
              <a:gd name="T15" fmla="*/ 214 h 1641"/>
              <a:gd name="T16" fmla="*/ 341 w 693"/>
              <a:gd name="T17" fmla="*/ 204 h 1641"/>
              <a:gd name="T18" fmla="*/ 354 w 693"/>
              <a:gd name="T19" fmla="*/ 65 h 1641"/>
              <a:gd name="T20" fmla="*/ 313 w 693"/>
              <a:gd name="T21" fmla="*/ 0 h 1641"/>
              <a:gd name="T22" fmla="*/ 228 w 693"/>
              <a:gd name="T23" fmla="*/ 24 h 1641"/>
              <a:gd name="T24" fmla="*/ 214 w 693"/>
              <a:gd name="T25" fmla="*/ 121 h 1641"/>
              <a:gd name="T26" fmla="*/ 240 w 693"/>
              <a:gd name="T27" fmla="*/ 200 h 1641"/>
              <a:gd name="T28" fmla="*/ 240 w 693"/>
              <a:gd name="T29" fmla="*/ 215 h 1641"/>
              <a:gd name="T30" fmla="*/ 147 w 693"/>
              <a:gd name="T31" fmla="*/ 272 h 1641"/>
              <a:gd name="T32" fmla="*/ 22 w 693"/>
              <a:gd name="T33" fmla="*/ 531 h 1641"/>
              <a:gd name="T34" fmla="*/ 113 w 693"/>
              <a:gd name="T35" fmla="*/ 777 h 1641"/>
              <a:gd name="T36" fmla="*/ 143 w 693"/>
              <a:gd name="T37" fmla="*/ 802 h 1641"/>
              <a:gd name="T38" fmla="*/ 220 w 693"/>
              <a:gd name="T39" fmla="*/ 1183 h 1641"/>
              <a:gd name="T40" fmla="*/ 267 w 693"/>
              <a:gd name="T41" fmla="*/ 1470 h 1641"/>
              <a:gd name="T42" fmla="*/ 231 w 693"/>
              <a:gd name="T43" fmla="*/ 1602 h 1641"/>
              <a:gd name="T44" fmla="*/ 343 w 693"/>
              <a:gd name="T45" fmla="*/ 1595 h 1641"/>
              <a:gd name="T46" fmla="*/ 351 w 693"/>
              <a:gd name="T47" fmla="*/ 1504 h 1641"/>
              <a:gd name="T48" fmla="*/ 342 w 693"/>
              <a:gd name="T49" fmla="*/ 1327 h 1641"/>
              <a:gd name="T50" fmla="*/ 334 w 693"/>
              <a:gd name="T51" fmla="*/ 1168 h 1641"/>
              <a:gd name="T52" fmla="*/ 372 w 693"/>
              <a:gd name="T53" fmla="*/ 991 h 1641"/>
              <a:gd name="T54" fmla="*/ 495 w 693"/>
              <a:gd name="T55" fmla="*/ 1455 h 1641"/>
              <a:gd name="T56" fmla="*/ 553 w 693"/>
              <a:gd name="T57" fmla="*/ 1595 h 1641"/>
              <a:gd name="T58" fmla="*/ 693 w 693"/>
              <a:gd name="T59" fmla="*/ 1628 h 1641"/>
              <a:gd name="T60" fmla="*/ 115 w 693"/>
              <a:gd name="T61" fmla="*/ 608 h 1641"/>
              <a:gd name="T62" fmla="*/ 125 w 693"/>
              <a:gd name="T63" fmla="*/ 524 h 1641"/>
              <a:gd name="T64" fmla="*/ 395 w 693"/>
              <a:gd name="T65" fmla="*/ 690 h 1641"/>
              <a:gd name="T66" fmla="*/ 314 w 693"/>
              <a:gd name="T67" fmla="*/ 307 h 1641"/>
              <a:gd name="T68" fmla="*/ 280 w 693"/>
              <a:gd name="T69" fmla="*/ 291 h 1641"/>
              <a:gd name="T70" fmla="*/ 295 w 693"/>
              <a:gd name="T71" fmla="*/ 485 h 1641"/>
              <a:gd name="T72" fmla="*/ 274 w 693"/>
              <a:gd name="T73" fmla="*/ 687 h 1641"/>
              <a:gd name="T74" fmla="*/ 235 w 693"/>
              <a:gd name="T75" fmla="*/ 542 h 1641"/>
              <a:gd name="T76" fmla="*/ 248 w 693"/>
              <a:gd name="T77" fmla="*/ 225 h 1641"/>
              <a:gd name="T78" fmla="*/ 334 w 693"/>
              <a:gd name="T79" fmla="*/ 227 h 1641"/>
              <a:gd name="T80" fmla="*/ 381 w 693"/>
              <a:gd name="T81" fmla="*/ 413 h 1641"/>
              <a:gd name="T82" fmla="*/ 411 w 693"/>
              <a:gd name="T83" fmla="*/ 689 h 1641"/>
              <a:gd name="T84" fmla="*/ 473 w 693"/>
              <a:gd name="T85" fmla="*/ 485 h 1641"/>
              <a:gd name="T86" fmla="*/ 501 w 693"/>
              <a:gd name="T87" fmla="*/ 57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93" h="1641">
                <a:moveTo>
                  <a:pt x="669" y="1590"/>
                </a:moveTo>
                <a:cubicBezTo>
                  <a:pt x="650" y="1579"/>
                  <a:pt x="636" y="1550"/>
                  <a:pt x="629" y="1542"/>
                </a:cubicBezTo>
                <a:cubicBezTo>
                  <a:pt x="622" y="1535"/>
                  <a:pt x="631" y="1537"/>
                  <a:pt x="625" y="1522"/>
                </a:cubicBezTo>
                <a:cubicBezTo>
                  <a:pt x="619" y="1507"/>
                  <a:pt x="600" y="1419"/>
                  <a:pt x="597" y="1391"/>
                </a:cubicBezTo>
                <a:cubicBezTo>
                  <a:pt x="593" y="1362"/>
                  <a:pt x="595" y="1265"/>
                  <a:pt x="582" y="1219"/>
                </a:cubicBezTo>
                <a:cubicBezTo>
                  <a:pt x="568" y="1173"/>
                  <a:pt x="526" y="1025"/>
                  <a:pt x="520" y="985"/>
                </a:cubicBezTo>
                <a:cubicBezTo>
                  <a:pt x="514" y="944"/>
                  <a:pt x="505" y="903"/>
                  <a:pt x="505" y="881"/>
                </a:cubicBezTo>
                <a:cubicBezTo>
                  <a:pt x="505" y="858"/>
                  <a:pt x="503" y="843"/>
                  <a:pt x="496" y="827"/>
                </a:cubicBezTo>
                <a:cubicBezTo>
                  <a:pt x="490" y="811"/>
                  <a:pt x="498" y="789"/>
                  <a:pt x="498" y="789"/>
                </a:cubicBezTo>
                <a:cubicBezTo>
                  <a:pt x="498" y="789"/>
                  <a:pt x="514" y="801"/>
                  <a:pt x="524" y="810"/>
                </a:cubicBezTo>
                <a:cubicBezTo>
                  <a:pt x="534" y="819"/>
                  <a:pt x="534" y="805"/>
                  <a:pt x="529" y="785"/>
                </a:cubicBezTo>
                <a:cubicBezTo>
                  <a:pt x="524" y="765"/>
                  <a:pt x="527" y="754"/>
                  <a:pt x="532" y="760"/>
                </a:cubicBezTo>
                <a:cubicBezTo>
                  <a:pt x="537" y="767"/>
                  <a:pt x="541" y="728"/>
                  <a:pt x="553" y="705"/>
                </a:cubicBezTo>
                <a:cubicBezTo>
                  <a:pt x="566" y="681"/>
                  <a:pt x="593" y="633"/>
                  <a:pt x="587" y="606"/>
                </a:cubicBezTo>
                <a:cubicBezTo>
                  <a:pt x="581" y="578"/>
                  <a:pt x="578" y="530"/>
                  <a:pt x="571" y="506"/>
                </a:cubicBezTo>
                <a:cubicBezTo>
                  <a:pt x="563" y="483"/>
                  <a:pt x="556" y="441"/>
                  <a:pt x="547" y="415"/>
                </a:cubicBezTo>
                <a:cubicBezTo>
                  <a:pt x="538" y="389"/>
                  <a:pt x="540" y="376"/>
                  <a:pt x="529" y="350"/>
                </a:cubicBezTo>
                <a:cubicBezTo>
                  <a:pt x="517" y="324"/>
                  <a:pt x="505" y="295"/>
                  <a:pt x="505" y="282"/>
                </a:cubicBezTo>
                <a:cubicBezTo>
                  <a:pt x="505" y="275"/>
                  <a:pt x="502" y="269"/>
                  <a:pt x="491" y="265"/>
                </a:cubicBezTo>
                <a:cubicBezTo>
                  <a:pt x="483" y="261"/>
                  <a:pt x="469" y="258"/>
                  <a:pt x="449" y="255"/>
                </a:cubicBezTo>
                <a:cubicBezTo>
                  <a:pt x="428" y="252"/>
                  <a:pt x="409" y="248"/>
                  <a:pt x="394" y="243"/>
                </a:cubicBezTo>
                <a:cubicBezTo>
                  <a:pt x="393" y="243"/>
                  <a:pt x="392" y="242"/>
                  <a:pt x="391" y="242"/>
                </a:cubicBezTo>
                <a:cubicBezTo>
                  <a:pt x="391" y="242"/>
                  <a:pt x="390" y="242"/>
                  <a:pt x="390" y="242"/>
                </a:cubicBezTo>
                <a:cubicBezTo>
                  <a:pt x="370" y="235"/>
                  <a:pt x="344" y="214"/>
                  <a:pt x="344" y="214"/>
                </a:cubicBezTo>
                <a:cubicBezTo>
                  <a:pt x="336" y="225"/>
                  <a:pt x="336" y="225"/>
                  <a:pt x="336" y="225"/>
                </a:cubicBezTo>
                <a:cubicBezTo>
                  <a:pt x="339" y="221"/>
                  <a:pt x="341" y="218"/>
                  <a:pt x="344" y="214"/>
                </a:cubicBezTo>
                <a:cubicBezTo>
                  <a:pt x="341" y="211"/>
                  <a:pt x="336" y="204"/>
                  <a:pt x="341" y="204"/>
                </a:cubicBezTo>
                <a:cubicBezTo>
                  <a:pt x="352" y="203"/>
                  <a:pt x="354" y="159"/>
                  <a:pt x="360" y="146"/>
                </a:cubicBezTo>
                <a:cubicBezTo>
                  <a:pt x="366" y="133"/>
                  <a:pt x="364" y="124"/>
                  <a:pt x="360" y="112"/>
                </a:cubicBezTo>
                <a:cubicBezTo>
                  <a:pt x="356" y="101"/>
                  <a:pt x="364" y="84"/>
                  <a:pt x="354" y="65"/>
                </a:cubicBezTo>
                <a:cubicBezTo>
                  <a:pt x="344" y="47"/>
                  <a:pt x="358" y="24"/>
                  <a:pt x="344" y="22"/>
                </a:cubicBezTo>
                <a:cubicBezTo>
                  <a:pt x="330" y="20"/>
                  <a:pt x="335" y="3"/>
                  <a:pt x="322" y="3"/>
                </a:cubicBezTo>
                <a:cubicBezTo>
                  <a:pt x="318" y="3"/>
                  <a:pt x="315" y="2"/>
                  <a:pt x="313" y="0"/>
                </a:cubicBezTo>
                <a:cubicBezTo>
                  <a:pt x="302" y="21"/>
                  <a:pt x="285" y="14"/>
                  <a:pt x="285" y="14"/>
                </a:cubicBezTo>
                <a:cubicBezTo>
                  <a:pt x="259" y="8"/>
                  <a:pt x="242" y="14"/>
                  <a:pt x="230" y="23"/>
                </a:cubicBezTo>
                <a:cubicBezTo>
                  <a:pt x="230" y="23"/>
                  <a:pt x="229" y="24"/>
                  <a:pt x="228" y="24"/>
                </a:cubicBezTo>
                <a:cubicBezTo>
                  <a:pt x="213" y="38"/>
                  <a:pt x="208" y="57"/>
                  <a:pt x="208" y="58"/>
                </a:cubicBezTo>
                <a:cubicBezTo>
                  <a:pt x="207" y="65"/>
                  <a:pt x="206" y="72"/>
                  <a:pt x="206" y="77"/>
                </a:cubicBezTo>
                <a:cubicBezTo>
                  <a:pt x="208" y="95"/>
                  <a:pt x="213" y="113"/>
                  <a:pt x="214" y="121"/>
                </a:cubicBezTo>
                <a:cubicBezTo>
                  <a:pt x="215" y="128"/>
                  <a:pt x="219" y="158"/>
                  <a:pt x="225" y="158"/>
                </a:cubicBezTo>
                <a:cubicBezTo>
                  <a:pt x="231" y="158"/>
                  <a:pt x="233" y="159"/>
                  <a:pt x="233" y="159"/>
                </a:cubicBezTo>
                <a:cubicBezTo>
                  <a:pt x="233" y="159"/>
                  <a:pt x="240" y="182"/>
                  <a:pt x="240" y="200"/>
                </a:cubicBezTo>
                <a:cubicBezTo>
                  <a:pt x="240" y="208"/>
                  <a:pt x="240" y="212"/>
                  <a:pt x="240" y="215"/>
                </a:cubicBezTo>
                <a:cubicBezTo>
                  <a:pt x="240" y="215"/>
                  <a:pt x="240" y="215"/>
                  <a:pt x="240" y="215"/>
                </a:cubicBezTo>
                <a:cubicBezTo>
                  <a:pt x="240" y="215"/>
                  <a:pt x="240" y="215"/>
                  <a:pt x="240" y="215"/>
                </a:cubicBezTo>
                <a:cubicBezTo>
                  <a:pt x="240" y="215"/>
                  <a:pt x="240" y="215"/>
                  <a:pt x="240" y="215"/>
                </a:cubicBezTo>
                <a:cubicBezTo>
                  <a:pt x="240" y="215"/>
                  <a:pt x="224" y="238"/>
                  <a:pt x="206" y="246"/>
                </a:cubicBezTo>
                <a:cubicBezTo>
                  <a:pt x="188" y="255"/>
                  <a:pt x="162" y="268"/>
                  <a:pt x="147" y="272"/>
                </a:cubicBezTo>
                <a:cubicBezTo>
                  <a:pt x="136" y="275"/>
                  <a:pt x="124" y="279"/>
                  <a:pt x="115" y="285"/>
                </a:cubicBezTo>
                <a:cubicBezTo>
                  <a:pt x="103" y="293"/>
                  <a:pt x="93" y="305"/>
                  <a:pt x="89" y="326"/>
                </a:cubicBezTo>
                <a:cubicBezTo>
                  <a:pt x="82" y="365"/>
                  <a:pt x="42" y="495"/>
                  <a:pt x="22" y="531"/>
                </a:cubicBezTo>
                <a:cubicBezTo>
                  <a:pt x="3" y="567"/>
                  <a:pt x="0" y="616"/>
                  <a:pt x="20" y="646"/>
                </a:cubicBezTo>
                <a:cubicBezTo>
                  <a:pt x="39" y="676"/>
                  <a:pt x="86" y="750"/>
                  <a:pt x="93" y="760"/>
                </a:cubicBezTo>
                <a:cubicBezTo>
                  <a:pt x="100" y="770"/>
                  <a:pt x="102" y="778"/>
                  <a:pt x="113" y="777"/>
                </a:cubicBezTo>
                <a:cubicBezTo>
                  <a:pt x="113" y="777"/>
                  <a:pt x="114" y="776"/>
                  <a:pt x="115" y="776"/>
                </a:cubicBezTo>
                <a:cubicBezTo>
                  <a:pt x="124" y="776"/>
                  <a:pt x="130" y="777"/>
                  <a:pt x="130" y="777"/>
                </a:cubicBezTo>
                <a:cubicBezTo>
                  <a:pt x="130" y="777"/>
                  <a:pt x="135" y="796"/>
                  <a:pt x="143" y="802"/>
                </a:cubicBezTo>
                <a:cubicBezTo>
                  <a:pt x="151" y="808"/>
                  <a:pt x="161" y="828"/>
                  <a:pt x="163" y="821"/>
                </a:cubicBezTo>
                <a:cubicBezTo>
                  <a:pt x="166" y="814"/>
                  <a:pt x="173" y="872"/>
                  <a:pt x="180" y="903"/>
                </a:cubicBezTo>
                <a:cubicBezTo>
                  <a:pt x="187" y="934"/>
                  <a:pt x="220" y="1152"/>
                  <a:pt x="220" y="1183"/>
                </a:cubicBezTo>
                <a:cubicBezTo>
                  <a:pt x="220" y="1214"/>
                  <a:pt x="232" y="1246"/>
                  <a:pt x="231" y="1268"/>
                </a:cubicBezTo>
                <a:cubicBezTo>
                  <a:pt x="230" y="1291"/>
                  <a:pt x="235" y="1349"/>
                  <a:pt x="236" y="1381"/>
                </a:cubicBezTo>
                <a:cubicBezTo>
                  <a:pt x="237" y="1413"/>
                  <a:pt x="267" y="1447"/>
                  <a:pt x="267" y="1470"/>
                </a:cubicBezTo>
                <a:cubicBezTo>
                  <a:pt x="267" y="1494"/>
                  <a:pt x="260" y="1505"/>
                  <a:pt x="263" y="1519"/>
                </a:cubicBezTo>
                <a:cubicBezTo>
                  <a:pt x="267" y="1532"/>
                  <a:pt x="266" y="1542"/>
                  <a:pt x="251" y="1558"/>
                </a:cubicBezTo>
                <a:cubicBezTo>
                  <a:pt x="236" y="1574"/>
                  <a:pt x="230" y="1589"/>
                  <a:pt x="231" y="1602"/>
                </a:cubicBezTo>
                <a:cubicBezTo>
                  <a:pt x="232" y="1614"/>
                  <a:pt x="236" y="1619"/>
                  <a:pt x="266" y="1620"/>
                </a:cubicBezTo>
                <a:cubicBezTo>
                  <a:pt x="296" y="1621"/>
                  <a:pt x="324" y="1613"/>
                  <a:pt x="324" y="1605"/>
                </a:cubicBezTo>
                <a:cubicBezTo>
                  <a:pt x="324" y="1598"/>
                  <a:pt x="334" y="1595"/>
                  <a:pt x="343" y="1595"/>
                </a:cubicBezTo>
                <a:cubicBezTo>
                  <a:pt x="351" y="1595"/>
                  <a:pt x="350" y="1587"/>
                  <a:pt x="346" y="1569"/>
                </a:cubicBezTo>
                <a:cubicBezTo>
                  <a:pt x="343" y="1552"/>
                  <a:pt x="330" y="1528"/>
                  <a:pt x="338" y="1531"/>
                </a:cubicBezTo>
                <a:cubicBezTo>
                  <a:pt x="345" y="1533"/>
                  <a:pt x="351" y="1528"/>
                  <a:pt x="351" y="1504"/>
                </a:cubicBezTo>
                <a:cubicBezTo>
                  <a:pt x="351" y="1479"/>
                  <a:pt x="355" y="1471"/>
                  <a:pt x="344" y="1457"/>
                </a:cubicBezTo>
                <a:cubicBezTo>
                  <a:pt x="333" y="1442"/>
                  <a:pt x="335" y="1415"/>
                  <a:pt x="338" y="1392"/>
                </a:cubicBezTo>
                <a:cubicBezTo>
                  <a:pt x="340" y="1370"/>
                  <a:pt x="348" y="1354"/>
                  <a:pt x="342" y="1327"/>
                </a:cubicBezTo>
                <a:cubicBezTo>
                  <a:pt x="335" y="1299"/>
                  <a:pt x="334" y="1266"/>
                  <a:pt x="338" y="1252"/>
                </a:cubicBezTo>
                <a:cubicBezTo>
                  <a:pt x="342" y="1239"/>
                  <a:pt x="339" y="1222"/>
                  <a:pt x="329" y="1211"/>
                </a:cubicBezTo>
                <a:cubicBezTo>
                  <a:pt x="319" y="1200"/>
                  <a:pt x="334" y="1180"/>
                  <a:pt x="334" y="1168"/>
                </a:cubicBezTo>
                <a:cubicBezTo>
                  <a:pt x="334" y="1156"/>
                  <a:pt x="330" y="1104"/>
                  <a:pt x="337" y="1052"/>
                </a:cubicBezTo>
                <a:cubicBezTo>
                  <a:pt x="343" y="999"/>
                  <a:pt x="344" y="960"/>
                  <a:pt x="345" y="946"/>
                </a:cubicBezTo>
                <a:cubicBezTo>
                  <a:pt x="346" y="933"/>
                  <a:pt x="354" y="939"/>
                  <a:pt x="372" y="991"/>
                </a:cubicBezTo>
                <a:cubicBezTo>
                  <a:pt x="391" y="1043"/>
                  <a:pt x="438" y="1205"/>
                  <a:pt x="447" y="1241"/>
                </a:cubicBezTo>
                <a:cubicBezTo>
                  <a:pt x="454" y="1272"/>
                  <a:pt x="480" y="1385"/>
                  <a:pt x="491" y="1436"/>
                </a:cubicBezTo>
                <a:cubicBezTo>
                  <a:pt x="493" y="1444"/>
                  <a:pt x="494" y="1451"/>
                  <a:pt x="495" y="1455"/>
                </a:cubicBezTo>
                <a:cubicBezTo>
                  <a:pt x="501" y="1486"/>
                  <a:pt x="509" y="1548"/>
                  <a:pt x="517" y="1548"/>
                </a:cubicBezTo>
                <a:cubicBezTo>
                  <a:pt x="526" y="1548"/>
                  <a:pt x="524" y="1554"/>
                  <a:pt x="525" y="1572"/>
                </a:cubicBezTo>
                <a:cubicBezTo>
                  <a:pt x="526" y="1589"/>
                  <a:pt x="543" y="1592"/>
                  <a:pt x="553" y="1595"/>
                </a:cubicBezTo>
                <a:cubicBezTo>
                  <a:pt x="563" y="1599"/>
                  <a:pt x="566" y="1589"/>
                  <a:pt x="566" y="1589"/>
                </a:cubicBezTo>
                <a:cubicBezTo>
                  <a:pt x="566" y="1589"/>
                  <a:pt x="582" y="1623"/>
                  <a:pt x="610" y="1626"/>
                </a:cubicBezTo>
                <a:cubicBezTo>
                  <a:pt x="639" y="1630"/>
                  <a:pt x="693" y="1641"/>
                  <a:pt x="693" y="1628"/>
                </a:cubicBezTo>
                <a:cubicBezTo>
                  <a:pt x="693" y="1614"/>
                  <a:pt x="687" y="1602"/>
                  <a:pt x="669" y="1590"/>
                </a:cubicBezTo>
                <a:close/>
                <a:moveTo>
                  <a:pt x="128" y="644"/>
                </a:moveTo>
                <a:cubicBezTo>
                  <a:pt x="128" y="632"/>
                  <a:pt x="122" y="619"/>
                  <a:pt x="115" y="608"/>
                </a:cubicBezTo>
                <a:cubicBezTo>
                  <a:pt x="105" y="594"/>
                  <a:pt x="95" y="582"/>
                  <a:pt x="99" y="575"/>
                </a:cubicBezTo>
                <a:cubicBezTo>
                  <a:pt x="105" y="563"/>
                  <a:pt x="110" y="563"/>
                  <a:pt x="115" y="554"/>
                </a:cubicBezTo>
                <a:cubicBezTo>
                  <a:pt x="118" y="549"/>
                  <a:pt x="121" y="541"/>
                  <a:pt x="125" y="524"/>
                </a:cubicBezTo>
                <a:cubicBezTo>
                  <a:pt x="124" y="559"/>
                  <a:pt x="136" y="611"/>
                  <a:pt x="128" y="644"/>
                </a:cubicBezTo>
                <a:close/>
                <a:moveTo>
                  <a:pt x="411" y="689"/>
                </a:moveTo>
                <a:cubicBezTo>
                  <a:pt x="407" y="690"/>
                  <a:pt x="402" y="690"/>
                  <a:pt x="395" y="690"/>
                </a:cubicBezTo>
                <a:cubicBezTo>
                  <a:pt x="395" y="685"/>
                  <a:pt x="395" y="680"/>
                  <a:pt x="393" y="674"/>
                </a:cubicBezTo>
                <a:cubicBezTo>
                  <a:pt x="389" y="655"/>
                  <a:pt x="367" y="523"/>
                  <a:pt x="351" y="448"/>
                </a:cubicBezTo>
                <a:cubicBezTo>
                  <a:pt x="335" y="373"/>
                  <a:pt x="318" y="317"/>
                  <a:pt x="314" y="307"/>
                </a:cubicBezTo>
                <a:cubicBezTo>
                  <a:pt x="310" y="297"/>
                  <a:pt x="323" y="293"/>
                  <a:pt x="323" y="293"/>
                </a:cubicBezTo>
                <a:cubicBezTo>
                  <a:pt x="299" y="269"/>
                  <a:pt x="299" y="269"/>
                  <a:pt x="299" y="269"/>
                </a:cubicBezTo>
                <a:cubicBezTo>
                  <a:pt x="288" y="274"/>
                  <a:pt x="280" y="291"/>
                  <a:pt x="280" y="291"/>
                </a:cubicBezTo>
                <a:cubicBezTo>
                  <a:pt x="280" y="291"/>
                  <a:pt x="292" y="299"/>
                  <a:pt x="294" y="307"/>
                </a:cubicBezTo>
                <a:cubicBezTo>
                  <a:pt x="296" y="315"/>
                  <a:pt x="292" y="325"/>
                  <a:pt x="286" y="343"/>
                </a:cubicBezTo>
                <a:cubicBezTo>
                  <a:pt x="281" y="362"/>
                  <a:pt x="288" y="443"/>
                  <a:pt x="295" y="485"/>
                </a:cubicBezTo>
                <a:cubicBezTo>
                  <a:pt x="302" y="527"/>
                  <a:pt x="315" y="621"/>
                  <a:pt x="323" y="669"/>
                </a:cubicBezTo>
                <a:cubicBezTo>
                  <a:pt x="324" y="677"/>
                  <a:pt x="326" y="683"/>
                  <a:pt x="327" y="689"/>
                </a:cubicBezTo>
                <a:cubicBezTo>
                  <a:pt x="308" y="688"/>
                  <a:pt x="289" y="687"/>
                  <a:pt x="274" y="687"/>
                </a:cubicBezTo>
                <a:cubicBezTo>
                  <a:pt x="232" y="687"/>
                  <a:pt x="191" y="692"/>
                  <a:pt x="191" y="692"/>
                </a:cubicBezTo>
                <a:cubicBezTo>
                  <a:pt x="191" y="692"/>
                  <a:pt x="199" y="672"/>
                  <a:pt x="212" y="643"/>
                </a:cubicBezTo>
                <a:cubicBezTo>
                  <a:pt x="224" y="615"/>
                  <a:pt x="226" y="589"/>
                  <a:pt x="235" y="542"/>
                </a:cubicBezTo>
                <a:cubicBezTo>
                  <a:pt x="245" y="495"/>
                  <a:pt x="237" y="463"/>
                  <a:pt x="237" y="406"/>
                </a:cubicBezTo>
                <a:cubicBezTo>
                  <a:pt x="237" y="361"/>
                  <a:pt x="234" y="300"/>
                  <a:pt x="231" y="263"/>
                </a:cubicBezTo>
                <a:cubicBezTo>
                  <a:pt x="231" y="257"/>
                  <a:pt x="231" y="235"/>
                  <a:pt x="248" y="225"/>
                </a:cubicBezTo>
                <a:cubicBezTo>
                  <a:pt x="257" y="236"/>
                  <a:pt x="268" y="248"/>
                  <a:pt x="281" y="257"/>
                </a:cubicBezTo>
                <a:cubicBezTo>
                  <a:pt x="304" y="273"/>
                  <a:pt x="306" y="261"/>
                  <a:pt x="320" y="244"/>
                </a:cubicBezTo>
                <a:cubicBezTo>
                  <a:pt x="326" y="237"/>
                  <a:pt x="330" y="232"/>
                  <a:pt x="334" y="227"/>
                </a:cubicBezTo>
                <a:cubicBezTo>
                  <a:pt x="334" y="227"/>
                  <a:pt x="334" y="227"/>
                  <a:pt x="334" y="227"/>
                </a:cubicBezTo>
                <a:cubicBezTo>
                  <a:pt x="353" y="218"/>
                  <a:pt x="370" y="255"/>
                  <a:pt x="370" y="255"/>
                </a:cubicBezTo>
                <a:cubicBezTo>
                  <a:pt x="382" y="288"/>
                  <a:pt x="381" y="349"/>
                  <a:pt x="381" y="413"/>
                </a:cubicBezTo>
                <a:cubicBezTo>
                  <a:pt x="381" y="478"/>
                  <a:pt x="393" y="542"/>
                  <a:pt x="406" y="589"/>
                </a:cubicBezTo>
                <a:cubicBezTo>
                  <a:pt x="418" y="636"/>
                  <a:pt x="437" y="678"/>
                  <a:pt x="437" y="678"/>
                </a:cubicBezTo>
                <a:cubicBezTo>
                  <a:pt x="437" y="678"/>
                  <a:pt x="426" y="684"/>
                  <a:pt x="411" y="689"/>
                </a:cubicBezTo>
                <a:close/>
                <a:moveTo>
                  <a:pt x="491" y="631"/>
                </a:moveTo>
                <a:cubicBezTo>
                  <a:pt x="489" y="627"/>
                  <a:pt x="490" y="600"/>
                  <a:pt x="484" y="579"/>
                </a:cubicBezTo>
                <a:cubicBezTo>
                  <a:pt x="477" y="556"/>
                  <a:pt x="474" y="524"/>
                  <a:pt x="473" y="485"/>
                </a:cubicBezTo>
                <a:cubicBezTo>
                  <a:pt x="473" y="485"/>
                  <a:pt x="482" y="518"/>
                  <a:pt x="491" y="538"/>
                </a:cubicBezTo>
                <a:cubicBezTo>
                  <a:pt x="495" y="547"/>
                  <a:pt x="498" y="553"/>
                  <a:pt x="501" y="553"/>
                </a:cubicBezTo>
                <a:cubicBezTo>
                  <a:pt x="511" y="556"/>
                  <a:pt x="512" y="570"/>
                  <a:pt x="501" y="576"/>
                </a:cubicBezTo>
                <a:cubicBezTo>
                  <a:pt x="490" y="582"/>
                  <a:pt x="498" y="624"/>
                  <a:pt x="493" y="630"/>
                </a:cubicBezTo>
                <a:cubicBezTo>
                  <a:pt x="492" y="631"/>
                  <a:pt x="491" y="631"/>
                  <a:pt x="491" y="631"/>
                </a:cubicBez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3" name="Metin kutusu 2"/>
          <p:cNvSpPr txBox="1"/>
          <p:nvPr/>
        </p:nvSpPr>
        <p:spPr>
          <a:xfrm>
            <a:off x="948127" y="1813150"/>
            <a:ext cx="10445502" cy="3693319"/>
          </a:xfrm>
          <a:prstGeom prst="rect">
            <a:avLst/>
          </a:prstGeom>
          <a:noFill/>
        </p:spPr>
        <p:txBody>
          <a:bodyPr wrap="square" rtlCol="0">
            <a:spAutoFit/>
          </a:bodyPr>
          <a:lstStyle/>
          <a:p>
            <a:pPr marL="285750" indent="-285750" algn="just">
              <a:buFont typeface="Arial" panose="020B0604020202020204" pitchFamily="34" charset="0"/>
              <a:buChar char="•"/>
            </a:pPr>
            <a:r>
              <a:rPr lang="tr-TR" dirty="0" smtClean="0"/>
              <a:t>Ülkemizin öncelikli hedefleri ve alanları kapsamında disiplinler ve kurumlar arası işbirliği ile </a:t>
            </a:r>
          </a:p>
          <a:p>
            <a:pPr algn="just"/>
            <a:r>
              <a:rPr lang="tr-TR" dirty="0" smtClean="0"/>
              <a:t>      nitelikli </a:t>
            </a:r>
            <a:r>
              <a:rPr lang="tr-TR" dirty="0" smtClean="0">
                <a:solidFill>
                  <a:srgbClr val="FF0000"/>
                </a:solidFill>
              </a:rPr>
              <a:t>bilgi üreten</a:t>
            </a:r>
            <a:r>
              <a:rPr lang="tr-TR" dirty="0" smtClean="0"/>
              <a:t>, </a:t>
            </a:r>
          </a:p>
          <a:p>
            <a:pPr marL="285750" indent="-285750" algn="just">
              <a:buFont typeface="Arial" panose="020B0604020202020204" pitchFamily="34" charset="0"/>
              <a:buChar char="•"/>
            </a:pPr>
            <a:r>
              <a:rPr lang="tr-TR" dirty="0" smtClean="0">
                <a:solidFill>
                  <a:srgbClr val="FF0000"/>
                </a:solidFill>
              </a:rPr>
              <a:t>Araştırma yetkinliği yüksek doktoralı insan </a:t>
            </a:r>
            <a:r>
              <a:rPr lang="tr-TR" dirty="0" smtClean="0"/>
              <a:t>kaynağı yetiştiren, </a:t>
            </a:r>
          </a:p>
          <a:p>
            <a:pPr marL="285750" indent="-285750" algn="just">
              <a:buFont typeface="Arial" panose="020B0604020202020204" pitchFamily="34" charset="0"/>
              <a:buChar char="•"/>
            </a:pPr>
            <a:r>
              <a:rPr lang="tr-TR" dirty="0" smtClean="0"/>
              <a:t>Uluslararası sıralandırma sistemlerinde </a:t>
            </a:r>
            <a:r>
              <a:rPr lang="tr-TR" dirty="0" smtClean="0">
                <a:solidFill>
                  <a:srgbClr val="FF0000"/>
                </a:solidFill>
              </a:rPr>
              <a:t>görünürlüğünü ve bilinirliği </a:t>
            </a:r>
            <a:r>
              <a:rPr lang="tr-TR" dirty="0" smtClean="0"/>
              <a:t>bulunan,</a:t>
            </a:r>
          </a:p>
          <a:p>
            <a:pPr marL="285750" indent="-285750" algn="just">
              <a:buFont typeface="Arial" panose="020B0604020202020204" pitchFamily="34" charset="0"/>
              <a:buChar char="•"/>
            </a:pPr>
            <a:r>
              <a:rPr lang="tr-TR" dirty="0" smtClean="0"/>
              <a:t> Araştırma </a:t>
            </a:r>
            <a:r>
              <a:rPr lang="tr-TR" dirty="0" smtClean="0">
                <a:solidFill>
                  <a:srgbClr val="FF0000"/>
                </a:solidFill>
              </a:rPr>
              <a:t>misyonunu ve stratejik yol haritasını </a:t>
            </a:r>
            <a:r>
              <a:rPr lang="tr-TR" dirty="0" smtClean="0"/>
              <a:t>belirlemiş,</a:t>
            </a:r>
          </a:p>
          <a:p>
            <a:pPr marL="285750" indent="-285750" algn="just">
              <a:buFont typeface="Arial" panose="020B0604020202020204" pitchFamily="34" charset="0"/>
              <a:buChar char="•"/>
            </a:pPr>
            <a:r>
              <a:rPr lang="tr-TR" dirty="0" smtClean="0"/>
              <a:t>Üniversite </a:t>
            </a:r>
            <a:r>
              <a:rPr lang="tr-TR" dirty="0" smtClean="0">
                <a:solidFill>
                  <a:srgbClr val="FF0000"/>
                </a:solidFill>
              </a:rPr>
              <a:t>öğretim üyesinin öğrencisini ders dışında da araştırma faaliyetlerine dâhil ederek </a:t>
            </a:r>
            <a:r>
              <a:rPr lang="tr-TR" dirty="0" smtClean="0"/>
              <a:t>eğitimin kapsamını ve katkısını arttırmaya gayret ettiği, </a:t>
            </a:r>
          </a:p>
          <a:p>
            <a:pPr marL="285750" indent="-285750" algn="just">
              <a:buFont typeface="Arial" panose="020B0604020202020204" pitchFamily="34" charset="0"/>
              <a:buChar char="•"/>
            </a:pPr>
            <a:r>
              <a:rPr lang="tr-TR" dirty="0" smtClean="0"/>
              <a:t>Araştırma faaliyetleri ve </a:t>
            </a:r>
            <a:r>
              <a:rPr lang="tr-TR" dirty="0" smtClean="0">
                <a:solidFill>
                  <a:srgbClr val="FF0000"/>
                </a:solidFill>
              </a:rPr>
              <a:t>ürettiklerinin değer bulmasıyla bütçesini geliştirdiği</a:t>
            </a:r>
            <a:r>
              <a:rPr lang="tr-TR" dirty="0" smtClean="0"/>
              <a:t>, </a:t>
            </a:r>
          </a:p>
          <a:p>
            <a:pPr marL="285750" indent="-285750" algn="just">
              <a:buFont typeface="Arial" panose="020B0604020202020204" pitchFamily="34" charset="0"/>
              <a:buChar char="•"/>
            </a:pPr>
            <a:r>
              <a:rPr lang="tr-TR" dirty="0" smtClean="0"/>
              <a:t>Araştırma </a:t>
            </a:r>
            <a:r>
              <a:rPr lang="tr-TR" dirty="0" smtClean="0">
                <a:solidFill>
                  <a:srgbClr val="FF0000"/>
                </a:solidFill>
              </a:rPr>
              <a:t>fonlarından</a:t>
            </a:r>
            <a:r>
              <a:rPr lang="tr-TR" dirty="0" smtClean="0"/>
              <a:t> </a:t>
            </a:r>
            <a:r>
              <a:rPr lang="tr-TR" dirty="0" smtClean="0">
                <a:solidFill>
                  <a:srgbClr val="FF0000"/>
                </a:solidFill>
              </a:rPr>
              <a:t>daha fazla pay alan</a:t>
            </a:r>
            <a:r>
              <a:rPr lang="tr-TR" dirty="0" smtClean="0"/>
              <a:t>, </a:t>
            </a:r>
          </a:p>
          <a:p>
            <a:pPr marL="285750" indent="-285750" algn="just">
              <a:buFont typeface="Arial" panose="020B0604020202020204" pitchFamily="34" charset="0"/>
              <a:buChar char="•"/>
            </a:pPr>
            <a:r>
              <a:rPr lang="tr-TR" dirty="0" smtClean="0">
                <a:solidFill>
                  <a:srgbClr val="FF0000"/>
                </a:solidFill>
              </a:rPr>
              <a:t>Güçlü araştırmacılar yetiştiren</a:t>
            </a:r>
            <a:r>
              <a:rPr lang="tr-TR" dirty="0" smtClean="0"/>
              <a:t>, </a:t>
            </a:r>
          </a:p>
          <a:p>
            <a:pPr marL="285750" indent="-285750" algn="just">
              <a:buFont typeface="Arial" panose="020B0604020202020204" pitchFamily="34" charset="0"/>
              <a:buChar char="•"/>
            </a:pPr>
            <a:r>
              <a:rPr lang="tr-TR" dirty="0" smtClean="0"/>
              <a:t>İnsanlığın ortak değerlerine </a:t>
            </a:r>
            <a:r>
              <a:rPr lang="tr-TR" dirty="0" smtClean="0">
                <a:solidFill>
                  <a:srgbClr val="FF0000"/>
                </a:solidFill>
              </a:rPr>
              <a:t>ülkesinin geçmişi ve geleceği ile ihtiyaçlarını dikkate alarak katkı sunan</a:t>
            </a:r>
            <a:r>
              <a:rPr lang="tr-TR" dirty="0" smtClean="0"/>
              <a:t> bir kurumdur. </a:t>
            </a:r>
          </a:p>
          <a:p>
            <a:endParaRPr lang="tr-TR" dirty="0"/>
          </a:p>
        </p:txBody>
      </p:sp>
      <p:sp>
        <p:nvSpPr>
          <p:cNvPr id="10" name="Title 1"/>
          <p:cNvSpPr>
            <a:spLocks noGrp="1"/>
          </p:cNvSpPr>
          <p:nvPr>
            <p:ph type="title"/>
          </p:nvPr>
        </p:nvSpPr>
        <p:spPr>
          <a:xfrm>
            <a:off x="951726" y="305984"/>
            <a:ext cx="4067949"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pic>
        <p:nvPicPr>
          <p:cNvPr id="5" name="Resim 4"/>
          <p:cNvPicPr>
            <a:picLocks noChangeAspect="1"/>
          </p:cNvPicPr>
          <p:nvPr/>
        </p:nvPicPr>
        <p:blipFill>
          <a:blip r:embed="rId3"/>
          <a:stretch>
            <a:fillRect/>
          </a:stretch>
        </p:blipFill>
        <p:spPr>
          <a:xfrm>
            <a:off x="9577902" y="305984"/>
            <a:ext cx="2455693" cy="1362283"/>
          </a:xfrm>
          <a:prstGeom prst="rect">
            <a:avLst/>
          </a:prstGeom>
        </p:spPr>
      </p:pic>
      <p:sp>
        <p:nvSpPr>
          <p:cNvPr id="19" name="Rectangle 47"/>
          <p:cNvSpPr/>
          <p:nvPr/>
        </p:nvSpPr>
        <p:spPr>
          <a:xfrm>
            <a:off x="0" y="420190"/>
            <a:ext cx="888875" cy="507127"/>
          </a:xfrm>
          <a:prstGeom prst="rect">
            <a:avLst/>
          </a:prstGeom>
          <a:solidFill>
            <a:srgbClr val="44546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95767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888875" y="322746"/>
            <a:ext cx="4050075"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sp>
        <p:nvSpPr>
          <p:cNvPr id="8" name="Freeform 20"/>
          <p:cNvSpPr>
            <a:spLocks noEditPoints="1"/>
          </p:cNvSpPr>
          <p:nvPr/>
        </p:nvSpPr>
        <p:spPr bwMode="auto">
          <a:xfrm rot="2173914">
            <a:off x="27300" y="3834129"/>
            <a:ext cx="2524125" cy="2570163"/>
          </a:xfrm>
          <a:custGeom>
            <a:avLst/>
            <a:gdLst>
              <a:gd name="T0" fmla="*/ 135 w 672"/>
              <a:gd name="T1" fmla="*/ 480 h 684"/>
              <a:gd name="T2" fmla="*/ 153 w 672"/>
              <a:gd name="T3" fmla="*/ 484 h 684"/>
              <a:gd name="T4" fmla="*/ 222 w 672"/>
              <a:gd name="T5" fmla="*/ 369 h 684"/>
              <a:gd name="T6" fmla="*/ 195 w 672"/>
              <a:gd name="T7" fmla="*/ 345 h 684"/>
              <a:gd name="T8" fmla="*/ 178 w 672"/>
              <a:gd name="T9" fmla="*/ 318 h 684"/>
              <a:gd name="T10" fmla="*/ 165 w 672"/>
              <a:gd name="T11" fmla="*/ 281 h 684"/>
              <a:gd name="T12" fmla="*/ 176 w 672"/>
              <a:gd name="T13" fmla="*/ 218 h 684"/>
              <a:gd name="T14" fmla="*/ 214 w 672"/>
              <a:gd name="T15" fmla="*/ 190 h 684"/>
              <a:gd name="T16" fmla="*/ 206 w 672"/>
              <a:gd name="T17" fmla="*/ 334 h 684"/>
              <a:gd name="T18" fmla="*/ 270 w 672"/>
              <a:gd name="T19" fmla="*/ 354 h 684"/>
              <a:gd name="T20" fmla="*/ 293 w 672"/>
              <a:gd name="T21" fmla="*/ 388 h 684"/>
              <a:gd name="T22" fmla="*/ 313 w 672"/>
              <a:gd name="T23" fmla="*/ 440 h 684"/>
              <a:gd name="T24" fmla="*/ 270 w 672"/>
              <a:gd name="T25" fmla="*/ 537 h 684"/>
              <a:gd name="T26" fmla="*/ 229 w 672"/>
              <a:gd name="T27" fmla="*/ 590 h 684"/>
              <a:gd name="T28" fmla="*/ 231 w 672"/>
              <a:gd name="T29" fmla="*/ 634 h 684"/>
              <a:gd name="T30" fmla="*/ 300 w 672"/>
              <a:gd name="T31" fmla="*/ 671 h 684"/>
              <a:gd name="T32" fmla="*/ 279 w 672"/>
              <a:gd name="T33" fmla="*/ 637 h 684"/>
              <a:gd name="T34" fmla="*/ 275 w 672"/>
              <a:gd name="T35" fmla="*/ 617 h 684"/>
              <a:gd name="T36" fmla="*/ 310 w 672"/>
              <a:gd name="T37" fmla="*/ 606 h 684"/>
              <a:gd name="T38" fmla="*/ 332 w 672"/>
              <a:gd name="T39" fmla="*/ 529 h 684"/>
              <a:gd name="T40" fmla="*/ 376 w 672"/>
              <a:gd name="T41" fmla="*/ 400 h 684"/>
              <a:gd name="T42" fmla="*/ 424 w 672"/>
              <a:gd name="T43" fmla="*/ 326 h 684"/>
              <a:gd name="T44" fmla="*/ 490 w 672"/>
              <a:gd name="T45" fmla="*/ 346 h 684"/>
              <a:gd name="T46" fmla="*/ 531 w 672"/>
              <a:gd name="T47" fmla="*/ 390 h 684"/>
              <a:gd name="T48" fmla="*/ 563 w 672"/>
              <a:gd name="T49" fmla="*/ 422 h 684"/>
              <a:gd name="T50" fmla="*/ 578 w 672"/>
              <a:gd name="T51" fmla="*/ 455 h 684"/>
              <a:gd name="T52" fmla="*/ 624 w 672"/>
              <a:gd name="T53" fmla="*/ 444 h 684"/>
              <a:gd name="T54" fmla="*/ 643 w 672"/>
              <a:gd name="T55" fmla="*/ 403 h 684"/>
              <a:gd name="T56" fmla="*/ 604 w 672"/>
              <a:gd name="T57" fmla="*/ 405 h 684"/>
              <a:gd name="T58" fmla="*/ 586 w 672"/>
              <a:gd name="T59" fmla="*/ 399 h 684"/>
              <a:gd name="T60" fmla="*/ 565 w 672"/>
              <a:gd name="T61" fmla="*/ 379 h 684"/>
              <a:gd name="T62" fmla="*/ 527 w 672"/>
              <a:gd name="T63" fmla="*/ 321 h 684"/>
              <a:gd name="T64" fmla="*/ 493 w 672"/>
              <a:gd name="T65" fmla="*/ 271 h 684"/>
              <a:gd name="T66" fmla="*/ 420 w 672"/>
              <a:gd name="T67" fmla="*/ 265 h 684"/>
              <a:gd name="T68" fmla="*/ 397 w 672"/>
              <a:gd name="T69" fmla="*/ 225 h 684"/>
              <a:gd name="T70" fmla="*/ 443 w 672"/>
              <a:gd name="T71" fmla="*/ 187 h 684"/>
              <a:gd name="T72" fmla="*/ 483 w 672"/>
              <a:gd name="T73" fmla="*/ 138 h 684"/>
              <a:gd name="T74" fmla="*/ 479 w 672"/>
              <a:gd name="T75" fmla="*/ 126 h 684"/>
              <a:gd name="T76" fmla="*/ 466 w 672"/>
              <a:gd name="T77" fmla="*/ 129 h 684"/>
              <a:gd name="T78" fmla="*/ 456 w 672"/>
              <a:gd name="T79" fmla="*/ 134 h 684"/>
              <a:gd name="T80" fmla="*/ 448 w 672"/>
              <a:gd name="T81" fmla="*/ 130 h 684"/>
              <a:gd name="T82" fmla="*/ 424 w 672"/>
              <a:gd name="T83" fmla="*/ 129 h 684"/>
              <a:gd name="T84" fmla="*/ 413 w 672"/>
              <a:gd name="T85" fmla="*/ 175 h 684"/>
              <a:gd name="T86" fmla="*/ 370 w 672"/>
              <a:gd name="T87" fmla="*/ 195 h 684"/>
              <a:gd name="T88" fmla="*/ 333 w 672"/>
              <a:gd name="T89" fmla="*/ 134 h 684"/>
              <a:gd name="T90" fmla="*/ 306 w 672"/>
              <a:gd name="T91" fmla="*/ 95 h 684"/>
              <a:gd name="T92" fmla="*/ 321 w 672"/>
              <a:gd name="T93" fmla="*/ 66 h 684"/>
              <a:gd name="T94" fmla="*/ 314 w 672"/>
              <a:gd name="T95" fmla="*/ 31 h 684"/>
              <a:gd name="T96" fmla="*/ 303 w 672"/>
              <a:gd name="T97" fmla="*/ 6 h 684"/>
              <a:gd name="T98" fmla="*/ 243 w 672"/>
              <a:gd name="T99" fmla="*/ 17 h 684"/>
              <a:gd name="T100" fmla="*/ 240 w 672"/>
              <a:gd name="T101" fmla="*/ 61 h 684"/>
              <a:gd name="T102" fmla="*/ 254 w 672"/>
              <a:gd name="T103" fmla="*/ 79 h 684"/>
              <a:gd name="T104" fmla="*/ 205 w 672"/>
              <a:gd name="T105" fmla="*/ 106 h 684"/>
              <a:gd name="T106" fmla="*/ 175 w 672"/>
              <a:gd name="T107" fmla="*/ 135 h 684"/>
              <a:gd name="T108" fmla="*/ 125 w 672"/>
              <a:gd name="T109" fmla="*/ 237 h 684"/>
              <a:gd name="T110" fmla="*/ 135 w 672"/>
              <a:gd name="T111" fmla="*/ 282 h 684"/>
              <a:gd name="T112" fmla="*/ 101 w 672"/>
              <a:gd name="T113" fmla="*/ 287 h 684"/>
              <a:gd name="T114" fmla="*/ 66 w 672"/>
              <a:gd name="T115" fmla="*/ 274 h 684"/>
              <a:gd name="T116" fmla="*/ 132 w 672"/>
              <a:gd name="T117" fmla="*/ 307 h 684"/>
              <a:gd name="T118" fmla="*/ 146 w 672"/>
              <a:gd name="T119" fmla="*/ 309 h 684"/>
              <a:gd name="T120" fmla="*/ 164 w 672"/>
              <a:gd name="T121" fmla="*/ 319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2" h="684">
                <a:moveTo>
                  <a:pt x="4" y="397"/>
                </a:moveTo>
                <a:cubicBezTo>
                  <a:pt x="5" y="397"/>
                  <a:pt x="6" y="397"/>
                  <a:pt x="7" y="398"/>
                </a:cubicBezTo>
                <a:cubicBezTo>
                  <a:pt x="8" y="398"/>
                  <a:pt x="9" y="399"/>
                  <a:pt x="9" y="399"/>
                </a:cubicBezTo>
                <a:cubicBezTo>
                  <a:pt x="9" y="399"/>
                  <a:pt x="9" y="399"/>
                  <a:pt x="9" y="401"/>
                </a:cubicBezTo>
                <a:cubicBezTo>
                  <a:pt x="9" y="402"/>
                  <a:pt x="10" y="403"/>
                  <a:pt x="12" y="403"/>
                </a:cubicBezTo>
                <a:cubicBezTo>
                  <a:pt x="13" y="404"/>
                  <a:pt x="15" y="403"/>
                  <a:pt x="15" y="403"/>
                </a:cubicBezTo>
                <a:cubicBezTo>
                  <a:pt x="15" y="403"/>
                  <a:pt x="48" y="424"/>
                  <a:pt x="55" y="429"/>
                </a:cubicBezTo>
                <a:cubicBezTo>
                  <a:pt x="63" y="433"/>
                  <a:pt x="80" y="444"/>
                  <a:pt x="88" y="450"/>
                </a:cubicBezTo>
                <a:cubicBezTo>
                  <a:pt x="97" y="455"/>
                  <a:pt x="108" y="462"/>
                  <a:pt x="114" y="466"/>
                </a:cubicBezTo>
                <a:cubicBezTo>
                  <a:pt x="120" y="470"/>
                  <a:pt x="126" y="474"/>
                  <a:pt x="129" y="476"/>
                </a:cubicBezTo>
                <a:cubicBezTo>
                  <a:pt x="133" y="478"/>
                  <a:pt x="135" y="479"/>
                  <a:pt x="135" y="479"/>
                </a:cubicBezTo>
                <a:cubicBezTo>
                  <a:pt x="135" y="479"/>
                  <a:pt x="135" y="480"/>
                  <a:pt x="135" y="480"/>
                </a:cubicBezTo>
                <a:cubicBezTo>
                  <a:pt x="135" y="480"/>
                  <a:pt x="134" y="481"/>
                  <a:pt x="135" y="482"/>
                </a:cubicBezTo>
                <a:cubicBezTo>
                  <a:pt x="136" y="483"/>
                  <a:pt x="136" y="483"/>
                  <a:pt x="138" y="483"/>
                </a:cubicBezTo>
                <a:cubicBezTo>
                  <a:pt x="139" y="484"/>
                  <a:pt x="140" y="483"/>
                  <a:pt x="140" y="483"/>
                </a:cubicBezTo>
                <a:cubicBezTo>
                  <a:pt x="140" y="483"/>
                  <a:pt x="141" y="483"/>
                  <a:pt x="141" y="484"/>
                </a:cubicBezTo>
                <a:cubicBezTo>
                  <a:pt x="141" y="484"/>
                  <a:pt x="142" y="484"/>
                  <a:pt x="142" y="485"/>
                </a:cubicBezTo>
                <a:cubicBezTo>
                  <a:pt x="143" y="486"/>
                  <a:pt x="144" y="486"/>
                  <a:pt x="144" y="487"/>
                </a:cubicBezTo>
                <a:cubicBezTo>
                  <a:pt x="145" y="488"/>
                  <a:pt x="146" y="488"/>
                  <a:pt x="146" y="488"/>
                </a:cubicBezTo>
                <a:cubicBezTo>
                  <a:pt x="147" y="488"/>
                  <a:pt x="148" y="487"/>
                  <a:pt x="148" y="487"/>
                </a:cubicBezTo>
                <a:cubicBezTo>
                  <a:pt x="148" y="487"/>
                  <a:pt x="149" y="487"/>
                  <a:pt x="149" y="486"/>
                </a:cubicBezTo>
                <a:cubicBezTo>
                  <a:pt x="150" y="485"/>
                  <a:pt x="150" y="485"/>
                  <a:pt x="150" y="485"/>
                </a:cubicBezTo>
                <a:cubicBezTo>
                  <a:pt x="150" y="485"/>
                  <a:pt x="151" y="485"/>
                  <a:pt x="151" y="485"/>
                </a:cubicBezTo>
                <a:cubicBezTo>
                  <a:pt x="151" y="485"/>
                  <a:pt x="153" y="484"/>
                  <a:pt x="153" y="484"/>
                </a:cubicBezTo>
                <a:cubicBezTo>
                  <a:pt x="153" y="484"/>
                  <a:pt x="153" y="484"/>
                  <a:pt x="154" y="485"/>
                </a:cubicBezTo>
                <a:cubicBezTo>
                  <a:pt x="154" y="485"/>
                  <a:pt x="156" y="484"/>
                  <a:pt x="156" y="484"/>
                </a:cubicBezTo>
                <a:cubicBezTo>
                  <a:pt x="156" y="484"/>
                  <a:pt x="157" y="484"/>
                  <a:pt x="157" y="484"/>
                </a:cubicBezTo>
                <a:cubicBezTo>
                  <a:pt x="158" y="483"/>
                  <a:pt x="158" y="482"/>
                  <a:pt x="158" y="482"/>
                </a:cubicBezTo>
                <a:cubicBezTo>
                  <a:pt x="159" y="481"/>
                  <a:pt x="159" y="480"/>
                  <a:pt x="160" y="479"/>
                </a:cubicBezTo>
                <a:cubicBezTo>
                  <a:pt x="160" y="478"/>
                  <a:pt x="160" y="478"/>
                  <a:pt x="160" y="478"/>
                </a:cubicBezTo>
                <a:cubicBezTo>
                  <a:pt x="160" y="478"/>
                  <a:pt x="168" y="463"/>
                  <a:pt x="171" y="458"/>
                </a:cubicBezTo>
                <a:cubicBezTo>
                  <a:pt x="175" y="452"/>
                  <a:pt x="185" y="433"/>
                  <a:pt x="190" y="424"/>
                </a:cubicBezTo>
                <a:cubicBezTo>
                  <a:pt x="195" y="415"/>
                  <a:pt x="202" y="403"/>
                  <a:pt x="206" y="396"/>
                </a:cubicBezTo>
                <a:cubicBezTo>
                  <a:pt x="210" y="388"/>
                  <a:pt x="218" y="375"/>
                  <a:pt x="219" y="373"/>
                </a:cubicBezTo>
                <a:cubicBezTo>
                  <a:pt x="219" y="372"/>
                  <a:pt x="220" y="371"/>
                  <a:pt x="220" y="371"/>
                </a:cubicBezTo>
                <a:cubicBezTo>
                  <a:pt x="221" y="370"/>
                  <a:pt x="221" y="370"/>
                  <a:pt x="222" y="369"/>
                </a:cubicBezTo>
                <a:cubicBezTo>
                  <a:pt x="222" y="368"/>
                  <a:pt x="223" y="368"/>
                  <a:pt x="223" y="368"/>
                </a:cubicBezTo>
                <a:cubicBezTo>
                  <a:pt x="224" y="367"/>
                  <a:pt x="225" y="366"/>
                  <a:pt x="224" y="365"/>
                </a:cubicBezTo>
                <a:cubicBezTo>
                  <a:pt x="224" y="363"/>
                  <a:pt x="222" y="363"/>
                  <a:pt x="221" y="363"/>
                </a:cubicBezTo>
                <a:cubicBezTo>
                  <a:pt x="220" y="362"/>
                  <a:pt x="219" y="361"/>
                  <a:pt x="219" y="361"/>
                </a:cubicBezTo>
                <a:cubicBezTo>
                  <a:pt x="218" y="361"/>
                  <a:pt x="218" y="361"/>
                  <a:pt x="217" y="360"/>
                </a:cubicBezTo>
                <a:cubicBezTo>
                  <a:pt x="216" y="359"/>
                  <a:pt x="211" y="356"/>
                  <a:pt x="208" y="355"/>
                </a:cubicBezTo>
                <a:cubicBezTo>
                  <a:pt x="205" y="353"/>
                  <a:pt x="202" y="351"/>
                  <a:pt x="202" y="351"/>
                </a:cubicBezTo>
                <a:cubicBezTo>
                  <a:pt x="202" y="351"/>
                  <a:pt x="202" y="351"/>
                  <a:pt x="202" y="350"/>
                </a:cubicBezTo>
                <a:cubicBezTo>
                  <a:pt x="203" y="349"/>
                  <a:pt x="202" y="349"/>
                  <a:pt x="202" y="349"/>
                </a:cubicBezTo>
                <a:cubicBezTo>
                  <a:pt x="201" y="349"/>
                  <a:pt x="201" y="349"/>
                  <a:pt x="201" y="348"/>
                </a:cubicBezTo>
                <a:cubicBezTo>
                  <a:pt x="201" y="348"/>
                  <a:pt x="199" y="347"/>
                  <a:pt x="197" y="346"/>
                </a:cubicBezTo>
                <a:cubicBezTo>
                  <a:pt x="196" y="345"/>
                  <a:pt x="195" y="345"/>
                  <a:pt x="195" y="345"/>
                </a:cubicBezTo>
                <a:cubicBezTo>
                  <a:pt x="194" y="346"/>
                  <a:pt x="193" y="346"/>
                  <a:pt x="193" y="346"/>
                </a:cubicBezTo>
                <a:cubicBezTo>
                  <a:pt x="193" y="346"/>
                  <a:pt x="172" y="332"/>
                  <a:pt x="170" y="331"/>
                </a:cubicBezTo>
                <a:cubicBezTo>
                  <a:pt x="168" y="330"/>
                  <a:pt x="166" y="328"/>
                  <a:pt x="166" y="328"/>
                </a:cubicBezTo>
                <a:cubicBezTo>
                  <a:pt x="166" y="328"/>
                  <a:pt x="166" y="327"/>
                  <a:pt x="166" y="327"/>
                </a:cubicBezTo>
                <a:cubicBezTo>
                  <a:pt x="167" y="326"/>
                  <a:pt x="166" y="326"/>
                  <a:pt x="166" y="326"/>
                </a:cubicBezTo>
                <a:cubicBezTo>
                  <a:pt x="166" y="326"/>
                  <a:pt x="166" y="325"/>
                  <a:pt x="167" y="325"/>
                </a:cubicBezTo>
                <a:cubicBezTo>
                  <a:pt x="167" y="324"/>
                  <a:pt x="168" y="324"/>
                  <a:pt x="168" y="324"/>
                </a:cubicBezTo>
                <a:cubicBezTo>
                  <a:pt x="169" y="324"/>
                  <a:pt x="169" y="323"/>
                  <a:pt x="171" y="321"/>
                </a:cubicBezTo>
                <a:cubicBezTo>
                  <a:pt x="173" y="318"/>
                  <a:pt x="173" y="317"/>
                  <a:pt x="173" y="317"/>
                </a:cubicBezTo>
                <a:cubicBezTo>
                  <a:pt x="173" y="317"/>
                  <a:pt x="173" y="317"/>
                  <a:pt x="174" y="316"/>
                </a:cubicBezTo>
                <a:cubicBezTo>
                  <a:pt x="174" y="316"/>
                  <a:pt x="174" y="317"/>
                  <a:pt x="176" y="317"/>
                </a:cubicBezTo>
                <a:cubicBezTo>
                  <a:pt x="177" y="318"/>
                  <a:pt x="177" y="318"/>
                  <a:pt x="178" y="318"/>
                </a:cubicBezTo>
                <a:cubicBezTo>
                  <a:pt x="178" y="317"/>
                  <a:pt x="179" y="317"/>
                  <a:pt x="178" y="315"/>
                </a:cubicBezTo>
                <a:cubicBezTo>
                  <a:pt x="178" y="314"/>
                  <a:pt x="177" y="311"/>
                  <a:pt x="177" y="311"/>
                </a:cubicBezTo>
                <a:cubicBezTo>
                  <a:pt x="177" y="311"/>
                  <a:pt x="177" y="311"/>
                  <a:pt x="177" y="310"/>
                </a:cubicBezTo>
                <a:cubicBezTo>
                  <a:pt x="177" y="309"/>
                  <a:pt x="177" y="308"/>
                  <a:pt x="177" y="306"/>
                </a:cubicBezTo>
                <a:cubicBezTo>
                  <a:pt x="178" y="305"/>
                  <a:pt x="177" y="304"/>
                  <a:pt x="177" y="302"/>
                </a:cubicBezTo>
                <a:cubicBezTo>
                  <a:pt x="176" y="301"/>
                  <a:pt x="176" y="300"/>
                  <a:pt x="175" y="298"/>
                </a:cubicBezTo>
                <a:cubicBezTo>
                  <a:pt x="175" y="296"/>
                  <a:pt x="175" y="295"/>
                  <a:pt x="175" y="294"/>
                </a:cubicBezTo>
                <a:cubicBezTo>
                  <a:pt x="175" y="292"/>
                  <a:pt x="174" y="291"/>
                  <a:pt x="173" y="290"/>
                </a:cubicBezTo>
                <a:cubicBezTo>
                  <a:pt x="172" y="289"/>
                  <a:pt x="171" y="287"/>
                  <a:pt x="170" y="287"/>
                </a:cubicBezTo>
                <a:cubicBezTo>
                  <a:pt x="170" y="286"/>
                  <a:pt x="169" y="285"/>
                  <a:pt x="168" y="284"/>
                </a:cubicBezTo>
                <a:cubicBezTo>
                  <a:pt x="168" y="284"/>
                  <a:pt x="168" y="283"/>
                  <a:pt x="167" y="282"/>
                </a:cubicBezTo>
                <a:cubicBezTo>
                  <a:pt x="166" y="282"/>
                  <a:pt x="165" y="281"/>
                  <a:pt x="165" y="281"/>
                </a:cubicBezTo>
                <a:cubicBezTo>
                  <a:pt x="165" y="281"/>
                  <a:pt x="166" y="281"/>
                  <a:pt x="166" y="280"/>
                </a:cubicBezTo>
                <a:cubicBezTo>
                  <a:pt x="167" y="280"/>
                  <a:pt x="167" y="280"/>
                  <a:pt x="167" y="278"/>
                </a:cubicBezTo>
                <a:cubicBezTo>
                  <a:pt x="167" y="276"/>
                  <a:pt x="167" y="275"/>
                  <a:pt x="168" y="271"/>
                </a:cubicBezTo>
                <a:cubicBezTo>
                  <a:pt x="168" y="267"/>
                  <a:pt x="168" y="266"/>
                  <a:pt x="169" y="262"/>
                </a:cubicBezTo>
                <a:cubicBezTo>
                  <a:pt x="169" y="258"/>
                  <a:pt x="169" y="256"/>
                  <a:pt x="170" y="253"/>
                </a:cubicBezTo>
                <a:cubicBezTo>
                  <a:pt x="170" y="250"/>
                  <a:pt x="171" y="248"/>
                  <a:pt x="171" y="245"/>
                </a:cubicBezTo>
                <a:cubicBezTo>
                  <a:pt x="172" y="242"/>
                  <a:pt x="172" y="241"/>
                  <a:pt x="172" y="240"/>
                </a:cubicBezTo>
                <a:cubicBezTo>
                  <a:pt x="172" y="238"/>
                  <a:pt x="172" y="237"/>
                  <a:pt x="172" y="235"/>
                </a:cubicBezTo>
                <a:cubicBezTo>
                  <a:pt x="172" y="234"/>
                  <a:pt x="172" y="233"/>
                  <a:pt x="172" y="231"/>
                </a:cubicBezTo>
                <a:cubicBezTo>
                  <a:pt x="172" y="229"/>
                  <a:pt x="173" y="228"/>
                  <a:pt x="173" y="227"/>
                </a:cubicBezTo>
                <a:cubicBezTo>
                  <a:pt x="174" y="225"/>
                  <a:pt x="174" y="224"/>
                  <a:pt x="175" y="223"/>
                </a:cubicBezTo>
                <a:cubicBezTo>
                  <a:pt x="175" y="222"/>
                  <a:pt x="176" y="221"/>
                  <a:pt x="176" y="218"/>
                </a:cubicBezTo>
                <a:cubicBezTo>
                  <a:pt x="177" y="216"/>
                  <a:pt x="177" y="215"/>
                  <a:pt x="177" y="213"/>
                </a:cubicBezTo>
                <a:cubicBezTo>
                  <a:pt x="178" y="211"/>
                  <a:pt x="177" y="209"/>
                  <a:pt x="177" y="209"/>
                </a:cubicBezTo>
                <a:cubicBezTo>
                  <a:pt x="177" y="209"/>
                  <a:pt x="178" y="209"/>
                  <a:pt x="179" y="208"/>
                </a:cubicBezTo>
                <a:cubicBezTo>
                  <a:pt x="180" y="206"/>
                  <a:pt x="181" y="205"/>
                  <a:pt x="183" y="202"/>
                </a:cubicBezTo>
                <a:cubicBezTo>
                  <a:pt x="185" y="200"/>
                  <a:pt x="186" y="199"/>
                  <a:pt x="187" y="198"/>
                </a:cubicBezTo>
                <a:cubicBezTo>
                  <a:pt x="188" y="197"/>
                  <a:pt x="188" y="196"/>
                  <a:pt x="189" y="195"/>
                </a:cubicBezTo>
                <a:cubicBezTo>
                  <a:pt x="192" y="193"/>
                  <a:pt x="194" y="191"/>
                  <a:pt x="198" y="188"/>
                </a:cubicBezTo>
                <a:cubicBezTo>
                  <a:pt x="202" y="185"/>
                  <a:pt x="205" y="182"/>
                  <a:pt x="207" y="180"/>
                </a:cubicBezTo>
                <a:cubicBezTo>
                  <a:pt x="209" y="178"/>
                  <a:pt x="210" y="178"/>
                  <a:pt x="210" y="178"/>
                </a:cubicBezTo>
                <a:cubicBezTo>
                  <a:pt x="210" y="178"/>
                  <a:pt x="210" y="178"/>
                  <a:pt x="211" y="180"/>
                </a:cubicBezTo>
                <a:cubicBezTo>
                  <a:pt x="211" y="181"/>
                  <a:pt x="212" y="182"/>
                  <a:pt x="212" y="184"/>
                </a:cubicBezTo>
                <a:cubicBezTo>
                  <a:pt x="213" y="185"/>
                  <a:pt x="213" y="187"/>
                  <a:pt x="214" y="190"/>
                </a:cubicBezTo>
                <a:cubicBezTo>
                  <a:pt x="214" y="192"/>
                  <a:pt x="214" y="194"/>
                  <a:pt x="213" y="199"/>
                </a:cubicBezTo>
                <a:cubicBezTo>
                  <a:pt x="213" y="204"/>
                  <a:pt x="212" y="208"/>
                  <a:pt x="211" y="212"/>
                </a:cubicBezTo>
                <a:cubicBezTo>
                  <a:pt x="211" y="217"/>
                  <a:pt x="210" y="221"/>
                  <a:pt x="210" y="222"/>
                </a:cubicBezTo>
                <a:cubicBezTo>
                  <a:pt x="209" y="223"/>
                  <a:pt x="209" y="224"/>
                  <a:pt x="208" y="226"/>
                </a:cubicBezTo>
                <a:cubicBezTo>
                  <a:pt x="206" y="228"/>
                  <a:pt x="205" y="229"/>
                  <a:pt x="204" y="231"/>
                </a:cubicBezTo>
                <a:cubicBezTo>
                  <a:pt x="204" y="233"/>
                  <a:pt x="204" y="235"/>
                  <a:pt x="204" y="242"/>
                </a:cubicBezTo>
                <a:cubicBezTo>
                  <a:pt x="204" y="248"/>
                  <a:pt x="203" y="260"/>
                  <a:pt x="203" y="268"/>
                </a:cubicBezTo>
                <a:cubicBezTo>
                  <a:pt x="203" y="276"/>
                  <a:pt x="203" y="283"/>
                  <a:pt x="202" y="290"/>
                </a:cubicBezTo>
                <a:cubicBezTo>
                  <a:pt x="202" y="297"/>
                  <a:pt x="202" y="304"/>
                  <a:pt x="202" y="309"/>
                </a:cubicBezTo>
                <a:cubicBezTo>
                  <a:pt x="202" y="314"/>
                  <a:pt x="202" y="320"/>
                  <a:pt x="202" y="324"/>
                </a:cubicBezTo>
                <a:cubicBezTo>
                  <a:pt x="202" y="327"/>
                  <a:pt x="202" y="330"/>
                  <a:pt x="202" y="332"/>
                </a:cubicBezTo>
                <a:cubicBezTo>
                  <a:pt x="202" y="333"/>
                  <a:pt x="204" y="333"/>
                  <a:pt x="206" y="334"/>
                </a:cubicBezTo>
                <a:cubicBezTo>
                  <a:pt x="209" y="334"/>
                  <a:pt x="211" y="335"/>
                  <a:pt x="212" y="335"/>
                </a:cubicBezTo>
                <a:cubicBezTo>
                  <a:pt x="213" y="335"/>
                  <a:pt x="213" y="336"/>
                  <a:pt x="213" y="337"/>
                </a:cubicBezTo>
                <a:cubicBezTo>
                  <a:pt x="214" y="337"/>
                  <a:pt x="213" y="338"/>
                  <a:pt x="214" y="340"/>
                </a:cubicBezTo>
                <a:cubicBezTo>
                  <a:pt x="214" y="341"/>
                  <a:pt x="217" y="342"/>
                  <a:pt x="220" y="343"/>
                </a:cubicBezTo>
                <a:cubicBezTo>
                  <a:pt x="222" y="344"/>
                  <a:pt x="224" y="345"/>
                  <a:pt x="225" y="346"/>
                </a:cubicBezTo>
                <a:cubicBezTo>
                  <a:pt x="226" y="346"/>
                  <a:pt x="226" y="346"/>
                  <a:pt x="227" y="348"/>
                </a:cubicBezTo>
                <a:cubicBezTo>
                  <a:pt x="228" y="350"/>
                  <a:pt x="230" y="351"/>
                  <a:pt x="233" y="352"/>
                </a:cubicBezTo>
                <a:cubicBezTo>
                  <a:pt x="236" y="353"/>
                  <a:pt x="238" y="354"/>
                  <a:pt x="241" y="355"/>
                </a:cubicBezTo>
                <a:cubicBezTo>
                  <a:pt x="244" y="356"/>
                  <a:pt x="248" y="357"/>
                  <a:pt x="251" y="358"/>
                </a:cubicBezTo>
                <a:cubicBezTo>
                  <a:pt x="254" y="359"/>
                  <a:pt x="255" y="359"/>
                  <a:pt x="258" y="359"/>
                </a:cubicBezTo>
                <a:cubicBezTo>
                  <a:pt x="260" y="360"/>
                  <a:pt x="262" y="359"/>
                  <a:pt x="265" y="358"/>
                </a:cubicBezTo>
                <a:cubicBezTo>
                  <a:pt x="268" y="356"/>
                  <a:pt x="269" y="355"/>
                  <a:pt x="270" y="354"/>
                </a:cubicBezTo>
                <a:cubicBezTo>
                  <a:pt x="270" y="354"/>
                  <a:pt x="271" y="353"/>
                  <a:pt x="271" y="353"/>
                </a:cubicBezTo>
                <a:cubicBezTo>
                  <a:pt x="271" y="353"/>
                  <a:pt x="271" y="354"/>
                  <a:pt x="273" y="356"/>
                </a:cubicBezTo>
                <a:cubicBezTo>
                  <a:pt x="274" y="357"/>
                  <a:pt x="276" y="358"/>
                  <a:pt x="277" y="359"/>
                </a:cubicBezTo>
                <a:cubicBezTo>
                  <a:pt x="277" y="359"/>
                  <a:pt x="277" y="359"/>
                  <a:pt x="278" y="360"/>
                </a:cubicBezTo>
                <a:cubicBezTo>
                  <a:pt x="278" y="361"/>
                  <a:pt x="279" y="361"/>
                  <a:pt x="280" y="363"/>
                </a:cubicBezTo>
                <a:cubicBezTo>
                  <a:pt x="281" y="365"/>
                  <a:pt x="282" y="364"/>
                  <a:pt x="283" y="365"/>
                </a:cubicBezTo>
                <a:cubicBezTo>
                  <a:pt x="284" y="365"/>
                  <a:pt x="285" y="366"/>
                  <a:pt x="285" y="367"/>
                </a:cubicBezTo>
                <a:cubicBezTo>
                  <a:pt x="286" y="368"/>
                  <a:pt x="284" y="368"/>
                  <a:pt x="284" y="370"/>
                </a:cubicBezTo>
                <a:cubicBezTo>
                  <a:pt x="284" y="373"/>
                  <a:pt x="286" y="375"/>
                  <a:pt x="287" y="376"/>
                </a:cubicBezTo>
                <a:cubicBezTo>
                  <a:pt x="288" y="377"/>
                  <a:pt x="289" y="378"/>
                  <a:pt x="289" y="379"/>
                </a:cubicBezTo>
                <a:cubicBezTo>
                  <a:pt x="289" y="379"/>
                  <a:pt x="289" y="380"/>
                  <a:pt x="290" y="380"/>
                </a:cubicBezTo>
                <a:cubicBezTo>
                  <a:pt x="290" y="382"/>
                  <a:pt x="291" y="384"/>
                  <a:pt x="293" y="388"/>
                </a:cubicBezTo>
                <a:cubicBezTo>
                  <a:pt x="295" y="392"/>
                  <a:pt x="296" y="396"/>
                  <a:pt x="298" y="399"/>
                </a:cubicBezTo>
                <a:cubicBezTo>
                  <a:pt x="299" y="402"/>
                  <a:pt x="300" y="406"/>
                  <a:pt x="302" y="410"/>
                </a:cubicBezTo>
                <a:cubicBezTo>
                  <a:pt x="303" y="411"/>
                  <a:pt x="304" y="413"/>
                  <a:pt x="305" y="414"/>
                </a:cubicBezTo>
                <a:cubicBezTo>
                  <a:pt x="305" y="415"/>
                  <a:pt x="306" y="417"/>
                  <a:pt x="307" y="418"/>
                </a:cubicBezTo>
                <a:cubicBezTo>
                  <a:pt x="308" y="420"/>
                  <a:pt x="308" y="421"/>
                  <a:pt x="309" y="423"/>
                </a:cubicBezTo>
                <a:cubicBezTo>
                  <a:pt x="310" y="425"/>
                  <a:pt x="311" y="426"/>
                  <a:pt x="311" y="426"/>
                </a:cubicBezTo>
                <a:cubicBezTo>
                  <a:pt x="312" y="427"/>
                  <a:pt x="311" y="428"/>
                  <a:pt x="311" y="429"/>
                </a:cubicBezTo>
                <a:cubicBezTo>
                  <a:pt x="311" y="430"/>
                  <a:pt x="312" y="431"/>
                  <a:pt x="312" y="431"/>
                </a:cubicBezTo>
                <a:cubicBezTo>
                  <a:pt x="312" y="432"/>
                  <a:pt x="312" y="432"/>
                  <a:pt x="312" y="434"/>
                </a:cubicBezTo>
                <a:cubicBezTo>
                  <a:pt x="312" y="436"/>
                  <a:pt x="313" y="437"/>
                  <a:pt x="313" y="437"/>
                </a:cubicBezTo>
                <a:cubicBezTo>
                  <a:pt x="313" y="438"/>
                  <a:pt x="314" y="439"/>
                  <a:pt x="314" y="439"/>
                </a:cubicBezTo>
                <a:cubicBezTo>
                  <a:pt x="314" y="439"/>
                  <a:pt x="314" y="439"/>
                  <a:pt x="313" y="440"/>
                </a:cubicBezTo>
                <a:cubicBezTo>
                  <a:pt x="312" y="441"/>
                  <a:pt x="311" y="442"/>
                  <a:pt x="310" y="443"/>
                </a:cubicBezTo>
                <a:cubicBezTo>
                  <a:pt x="308" y="445"/>
                  <a:pt x="307" y="448"/>
                  <a:pt x="308" y="450"/>
                </a:cubicBezTo>
                <a:cubicBezTo>
                  <a:pt x="308" y="452"/>
                  <a:pt x="309" y="453"/>
                  <a:pt x="309" y="453"/>
                </a:cubicBezTo>
                <a:cubicBezTo>
                  <a:pt x="309" y="453"/>
                  <a:pt x="308" y="455"/>
                  <a:pt x="306" y="458"/>
                </a:cubicBezTo>
                <a:cubicBezTo>
                  <a:pt x="304" y="461"/>
                  <a:pt x="302" y="465"/>
                  <a:pt x="300" y="469"/>
                </a:cubicBezTo>
                <a:cubicBezTo>
                  <a:pt x="298" y="473"/>
                  <a:pt x="296" y="478"/>
                  <a:pt x="295" y="480"/>
                </a:cubicBezTo>
                <a:cubicBezTo>
                  <a:pt x="295" y="481"/>
                  <a:pt x="294" y="481"/>
                  <a:pt x="293" y="482"/>
                </a:cubicBezTo>
                <a:cubicBezTo>
                  <a:pt x="292" y="484"/>
                  <a:pt x="290" y="486"/>
                  <a:pt x="288" y="488"/>
                </a:cubicBezTo>
                <a:cubicBezTo>
                  <a:pt x="287" y="490"/>
                  <a:pt x="284" y="497"/>
                  <a:pt x="282" y="502"/>
                </a:cubicBezTo>
                <a:cubicBezTo>
                  <a:pt x="280" y="507"/>
                  <a:pt x="278" y="517"/>
                  <a:pt x="277" y="521"/>
                </a:cubicBezTo>
                <a:cubicBezTo>
                  <a:pt x="276" y="526"/>
                  <a:pt x="275" y="529"/>
                  <a:pt x="274" y="531"/>
                </a:cubicBezTo>
                <a:cubicBezTo>
                  <a:pt x="272" y="533"/>
                  <a:pt x="272" y="535"/>
                  <a:pt x="270" y="537"/>
                </a:cubicBezTo>
                <a:cubicBezTo>
                  <a:pt x="268" y="539"/>
                  <a:pt x="264" y="542"/>
                  <a:pt x="261" y="546"/>
                </a:cubicBezTo>
                <a:cubicBezTo>
                  <a:pt x="259" y="550"/>
                  <a:pt x="256" y="553"/>
                  <a:pt x="254" y="556"/>
                </a:cubicBezTo>
                <a:cubicBezTo>
                  <a:pt x="253" y="559"/>
                  <a:pt x="251" y="562"/>
                  <a:pt x="249" y="565"/>
                </a:cubicBezTo>
                <a:cubicBezTo>
                  <a:pt x="248" y="567"/>
                  <a:pt x="246" y="570"/>
                  <a:pt x="245" y="573"/>
                </a:cubicBezTo>
                <a:cubicBezTo>
                  <a:pt x="243" y="576"/>
                  <a:pt x="243" y="577"/>
                  <a:pt x="243" y="577"/>
                </a:cubicBezTo>
                <a:cubicBezTo>
                  <a:pt x="243" y="577"/>
                  <a:pt x="242" y="577"/>
                  <a:pt x="242" y="577"/>
                </a:cubicBezTo>
                <a:cubicBezTo>
                  <a:pt x="242" y="576"/>
                  <a:pt x="241" y="578"/>
                  <a:pt x="240" y="580"/>
                </a:cubicBezTo>
                <a:cubicBezTo>
                  <a:pt x="239" y="582"/>
                  <a:pt x="239" y="583"/>
                  <a:pt x="238" y="585"/>
                </a:cubicBezTo>
                <a:cubicBezTo>
                  <a:pt x="237" y="586"/>
                  <a:pt x="237" y="587"/>
                  <a:pt x="237" y="587"/>
                </a:cubicBezTo>
                <a:cubicBezTo>
                  <a:pt x="237" y="587"/>
                  <a:pt x="237" y="587"/>
                  <a:pt x="236" y="588"/>
                </a:cubicBezTo>
                <a:cubicBezTo>
                  <a:pt x="235" y="588"/>
                  <a:pt x="233" y="588"/>
                  <a:pt x="231" y="589"/>
                </a:cubicBezTo>
                <a:cubicBezTo>
                  <a:pt x="230" y="589"/>
                  <a:pt x="229" y="590"/>
                  <a:pt x="229" y="590"/>
                </a:cubicBezTo>
                <a:cubicBezTo>
                  <a:pt x="229" y="590"/>
                  <a:pt x="229" y="590"/>
                  <a:pt x="228" y="591"/>
                </a:cubicBezTo>
                <a:cubicBezTo>
                  <a:pt x="227" y="591"/>
                  <a:pt x="225" y="592"/>
                  <a:pt x="222" y="594"/>
                </a:cubicBezTo>
                <a:cubicBezTo>
                  <a:pt x="219" y="597"/>
                  <a:pt x="217" y="600"/>
                  <a:pt x="217" y="600"/>
                </a:cubicBezTo>
                <a:cubicBezTo>
                  <a:pt x="217" y="600"/>
                  <a:pt x="217" y="600"/>
                  <a:pt x="216" y="601"/>
                </a:cubicBezTo>
                <a:cubicBezTo>
                  <a:pt x="216" y="601"/>
                  <a:pt x="215" y="601"/>
                  <a:pt x="214" y="603"/>
                </a:cubicBezTo>
                <a:cubicBezTo>
                  <a:pt x="212" y="604"/>
                  <a:pt x="211" y="604"/>
                  <a:pt x="210" y="606"/>
                </a:cubicBezTo>
                <a:cubicBezTo>
                  <a:pt x="208" y="608"/>
                  <a:pt x="209" y="611"/>
                  <a:pt x="210" y="615"/>
                </a:cubicBezTo>
                <a:cubicBezTo>
                  <a:pt x="211" y="618"/>
                  <a:pt x="213" y="620"/>
                  <a:pt x="217" y="625"/>
                </a:cubicBezTo>
                <a:cubicBezTo>
                  <a:pt x="220" y="629"/>
                  <a:pt x="224" y="633"/>
                  <a:pt x="226" y="635"/>
                </a:cubicBezTo>
                <a:cubicBezTo>
                  <a:pt x="227" y="636"/>
                  <a:pt x="228" y="637"/>
                  <a:pt x="228" y="637"/>
                </a:cubicBezTo>
                <a:cubicBezTo>
                  <a:pt x="228" y="637"/>
                  <a:pt x="229" y="636"/>
                  <a:pt x="229" y="635"/>
                </a:cubicBezTo>
                <a:cubicBezTo>
                  <a:pt x="230" y="634"/>
                  <a:pt x="231" y="634"/>
                  <a:pt x="231" y="634"/>
                </a:cubicBezTo>
                <a:cubicBezTo>
                  <a:pt x="231" y="634"/>
                  <a:pt x="231" y="635"/>
                  <a:pt x="233" y="638"/>
                </a:cubicBezTo>
                <a:cubicBezTo>
                  <a:pt x="236" y="641"/>
                  <a:pt x="238" y="646"/>
                  <a:pt x="238" y="646"/>
                </a:cubicBezTo>
                <a:cubicBezTo>
                  <a:pt x="238" y="646"/>
                  <a:pt x="238" y="646"/>
                  <a:pt x="240" y="649"/>
                </a:cubicBezTo>
                <a:cubicBezTo>
                  <a:pt x="240" y="650"/>
                  <a:pt x="242" y="653"/>
                  <a:pt x="243" y="655"/>
                </a:cubicBezTo>
                <a:cubicBezTo>
                  <a:pt x="245" y="658"/>
                  <a:pt x="247" y="660"/>
                  <a:pt x="248" y="661"/>
                </a:cubicBezTo>
                <a:cubicBezTo>
                  <a:pt x="254" y="667"/>
                  <a:pt x="259" y="670"/>
                  <a:pt x="266" y="674"/>
                </a:cubicBezTo>
                <a:cubicBezTo>
                  <a:pt x="274" y="679"/>
                  <a:pt x="281" y="681"/>
                  <a:pt x="285" y="682"/>
                </a:cubicBezTo>
                <a:cubicBezTo>
                  <a:pt x="289" y="683"/>
                  <a:pt x="291" y="684"/>
                  <a:pt x="293" y="683"/>
                </a:cubicBezTo>
                <a:cubicBezTo>
                  <a:pt x="294" y="683"/>
                  <a:pt x="296" y="682"/>
                  <a:pt x="298" y="681"/>
                </a:cubicBezTo>
                <a:cubicBezTo>
                  <a:pt x="299" y="679"/>
                  <a:pt x="299" y="677"/>
                  <a:pt x="299" y="676"/>
                </a:cubicBezTo>
                <a:cubicBezTo>
                  <a:pt x="299" y="675"/>
                  <a:pt x="299" y="675"/>
                  <a:pt x="299" y="674"/>
                </a:cubicBezTo>
                <a:cubicBezTo>
                  <a:pt x="300" y="673"/>
                  <a:pt x="300" y="673"/>
                  <a:pt x="300" y="671"/>
                </a:cubicBezTo>
                <a:cubicBezTo>
                  <a:pt x="300" y="668"/>
                  <a:pt x="299" y="667"/>
                  <a:pt x="297" y="665"/>
                </a:cubicBezTo>
                <a:cubicBezTo>
                  <a:pt x="296" y="662"/>
                  <a:pt x="293" y="660"/>
                  <a:pt x="292" y="658"/>
                </a:cubicBezTo>
                <a:cubicBezTo>
                  <a:pt x="290" y="656"/>
                  <a:pt x="289" y="655"/>
                  <a:pt x="288" y="653"/>
                </a:cubicBezTo>
                <a:cubicBezTo>
                  <a:pt x="288" y="652"/>
                  <a:pt x="287" y="652"/>
                  <a:pt x="287" y="651"/>
                </a:cubicBezTo>
                <a:cubicBezTo>
                  <a:pt x="286" y="651"/>
                  <a:pt x="286" y="650"/>
                  <a:pt x="285" y="649"/>
                </a:cubicBezTo>
                <a:cubicBezTo>
                  <a:pt x="285" y="649"/>
                  <a:pt x="284" y="648"/>
                  <a:pt x="283" y="648"/>
                </a:cubicBezTo>
                <a:cubicBezTo>
                  <a:pt x="282" y="647"/>
                  <a:pt x="282" y="646"/>
                  <a:pt x="282" y="645"/>
                </a:cubicBezTo>
                <a:cubicBezTo>
                  <a:pt x="282" y="644"/>
                  <a:pt x="281" y="643"/>
                  <a:pt x="281" y="643"/>
                </a:cubicBezTo>
                <a:cubicBezTo>
                  <a:pt x="280" y="643"/>
                  <a:pt x="280" y="641"/>
                  <a:pt x="280" y="641"/>
                </a:cubicBezTo>
                <a:cubicBezTo>
                  <a:pt x="280" y="640"/>
                  <a:pt x="280" y="640"/>
                  <a:pt x="280" y="639"/>
                </a:cubicBezTo>
                <a:cubicBezTo>
                  <a:pt x="279" y="639"/>
                  <a:pt x="279" y="638"/>
                  <a:pt x="279" y="638"/>
                </a:cubicBezTo>
                <a:cubicBezTo>
                  <a:pt x="279" y="638"/>
                  <a:pt x="279" y="637"/>
                  <a:pt x="279" y="637"/>
                </a:cubicBezTo>
                <a:cubicBezTo>
                  <a:pt x="279" y="636"/>
                  <a:pt x="279" y="636"/>
                  <a:pt x="279" y="636"/>
                </a:cubicBezTo>
                <a:cubicBezTo>
                  <a:pt x="278" y="635"/>
                  <a:pt x="278" y="634"/>
                  <a:pt x="278" y="634"/>
                </a:cubicBezTo>
                <a:cubicBezTo>
                  <a:pt x="278" y="633"/>
                  <a:pt x="278" y="633"/>
                  <a:pt x="278" y="632"/>
                </a:cubicBezTo>
                <a:cubicBezTo>
                  <a:pt x="278" y="632"/>
                  <a:pt x="278" y="632"/>
                  <a:pt x="277" y="631"/>
                </a:cubicBezTo>
                <a:cubicBezTo>
                  <a:pt x="277" y="631"/>
                  <a:pt x="277" y="630"/>
                  <a:pt x="277" y="629"/>
                </a:cubicBezTo>
                <a:cubicBezTo>
                  <a:pt x="277" y="628"/>
                  <a:pt x="277" y="628"/>
                  <a:pt x="277" y="628"/>
                </a:cubicBezTo>
                <a:cubicBezTo>
                  <a:pt x="277" y="627"/>
                  <a:pt x="277" y="627"/>
                  <a:pt x="276" y="627"/>
                </a:cubicBezTo>
                <a:cubicBezTo>
                  <a:pt x="276" y="627"/>
                  <a:pt x="276" y="624"/>
                  <a:pt x="275" y="624"/>
                </a:cubicBezTo>
                <a:cubicBezTo>
                  <a:pt x="276" y="623"/>
                  <a:pt x="276" y="623"/>
                  <a:pt x="275" y="623"/>
                </a:cubicBezTo>
                <a:cubicBezTo>
                  <a:pt x="275" y="623"/>
                  <a:pt x="275" y="622"/>
                  <a:pt x="275" y="621"/>
                </a:cubicBezTo>
                <a:cubicBezTo>
                  <a:pt x="274" y="620"/>
                  <a:pt x="274" y="620"/>
                  <a:pt x="274" y="620"/>
                </a:cubicBezTo>
                <a:cubicBezTo>
                  <a:pt x="275" y="617"/>
                  <a:pt x="275" y="617"/>
                  <a:pt x="275" y="617"/>
                </a:cubicBezTo>
                <a:cubicBezTo>
                  <a:pt x="275" y="617"/>
                  <a:pt x="275" y="617"/>
                  <a:pt x="275" y="617"/>
                </a:cubicBezTo>
                <a:cubicBezTo>
                  <a:pt x="275" y="617"/>
                  <a:pt x="276" y="617"/>
                  <a:pt x="276" y="616"/>
                </a:cubicBezTo>
                <a:cubicBezTo>
                  <a:pt x="276" y="615"/>
                  <a:pt x="275" y="614"/>
                  <a:pt x="274" y="614"/>
                </a:cubicBezTo>
                <a:cubicBezTo>
                  <a:pt x="274" y="613"/>
                  <a:pt x="274" y="613"/>
                  <a:pt x="273" y="612"/>
                </a:cubicBezTo>
                <a:cubicBezTo>
                  <a:pt x="273" y="611"/>
                  <a:pt x="272" y="610"/>
                  <a:pt x="272" y="610"/>
                </a:cubicBezTo>
                <a:cubicBezTo>
                  <a:pt x="273" y="607"/>
                  <a:pt x="273" y="607"/>
                  <a:pt x="273" y="607"/>
                </a:cubicBezTo>
                <a:cubicBezTo>
                  <a:pt x="273" y="607"/>
                  <a:pt x="276" y="607"/>
                  <a:pt x="279" y="608"/>
                </a:cubicBezTo>
                <a:cubicBezTo>
                  <a:pt x="280" y="609"/>
                  <a:pt x="282" y="609"/>
                  <a:pt x="283" y="609"/>
                </a:cubicBezTo>
                <a:cubicBezTo>
                  <a:pt x="284" y="609"/>
                  <a:pt x="285" y="609"/>
                  <a:pt x="287" y="609"/>
                </a:cubicBezTo>
                <a:cubicBezTo>
                  <a:pt x="290" y="610"/>
                  <a:pt x="294" y="609"/>
                  <a:pt x="298" y="609"/>
                </a:cubicBezTo>
                <a:cubicBezTo>
                  <a:pt x="301" y="609"/>
                  <a:pt x="304" y="608"/>
                  <a:pt x="307" y="607"/>
                </a:cubicBezTo>
                <a:cubicBezTo>
                  <a:pt x="310" y="607"/>
                  <a:pt x="310" y="607"/>
                  <a:pt x="310" y="606"/>
                </a:cubicBezTo>
                <a:cubicBezTo>
                  <a:pt x="310" y="604"/>
                  <a:pt x="311" y="603"/>
                  <a:pt x="311" y="600"/>
                </a:cubicBezTo>
                <a:cubicBezTo>
                  <a:pt x="311" y="597"/>
                  <a:pt x="311" y="596"/>
                  <a:pt x="311" y="596"/>
                </a:cubicBezTo>
                <a:cubicBezTo>
                  <a:pt x="311" y="595"/>
                  <a:pt x="310" y="595"/>
                  <a:pt x="310" y="595"/>
                </a:cubicBezTo>
                <a:cubicBezTo>
                  <a:pt x="310" y="595"/>
                  <a:pt x="310" y="594"/>
                  <a:pt x="309" y="592"/>
                </a:cubicBezTo>
                <a:cubicBezTo>
                  <a:pt x="309" y="590"/>
                  <a:pt x="309" y="587"/>
                  <a:pt x="309" y="582"/>
                </a:cubicBezTo>
                <a:cubicBezTo>
                  <a:pt x="308" y="577"/>
                  <a:pt x="308" y="573"/>
                  <a:pt x="308" y="570"/>
                </a:cubicBezTo>
                <a:cubicBezTo>
                  <a:pt x="308" y="567"/>
                  <a:pt x="308" y="567"/>
                  <a:pt x="308" y="567"/>
                </a:cubicBezTo>
                <a:cubicBezTo>
                  <a:pt x="308" y="567"/>
                  <a:pt x="309" y="565"/>
                  <a:pt x="311" y="560"/>
                </a:cubicBezTo>
                <a:cubicBezTo>
                  <a:pt x="313" y="556"/>
                  <a:pt x="314" y="554"/>
                  <a:pt x="315" y="551"/>
                </a:cubicBezTo>
                <a:cubicBezTo>
                  <a:pt x="316" y="549"/>
                  <a:pt x="316" y="549"/>
                  <a:pt x="317" y="548"/>
                </a:cubicBezTo>
                <a:cubicBezTo>
                  <a:pt x="318" y="547"/>
                  <a:pt x="317" y="547"/>
                  <a:pt x="321" y="542"/>
                </a:cubicBezTo>
                <a:cubicBezTo>
                  <a:pt x="324" y="537"/>
                  <a:pt x="327" y="535"/>
                  <a:pt x="332" y="529"/>
                </a:cubicBezTo>
                <a:cubicBezTo>
                  <a:pt x="337" y="524"/>
                  <a:pt x="343" y="516"/>
                  <a:pt x="346" y="513"/>
                </a:cubicBezTo>
                <a:cubicBezTo>
                  <a:pt x="349" y="509"/>
                  <a:pt x="356" y="501"/>
                  <a:pt x="360" y="496"/>
                </a:cubicBezTo>
                <a:cubicBezTo>
                  <a:pt x="363" y="493"/>
                  <a:pt x="365" y="490"/>
                  <a:pt x="367" y="488"/>
                </a:cubicBezTo>
                <a:cubicBezTo>
                  <a:pt x="369" y="486"/>
                  <a:pt x="369" y="485"/>
                  <a:pt x="370" y="484"/>
                </a:cubicBezTo>
                <a:cubicBezTo>
                  <a:pt x="372" y="480"/>
                  <a:pt x="372" y="480"/>
                  <a:pt x="373" y="478"/>
                </a:cubicBezTo>
                <a:cubicBezTo>
                  <a:pt x="373" y="477"/>
                  <a:pt x="374" y="477"/>
                  <a:pt x="375" y="473"/>
                </a:cubicBezTo>
                <a:cubicBezTo>
                  <a:pt x="376" y="469"/>
                  <a:pt x="376" y="467"/>
                  <a:pt x="376" y="466"/>
                </a:cubicBezTo>
                <a:cubicBezTo>
                  <a:pt x="376" y="464"/>
                  <a:pt x="377" y="464"/>
                  <a:pt x="377" y="460"/>
                </a:cubicBezTo>
                <a:cubicBezTo>
                  <a:pt x="377" y="457"/>
                  <a:pt x="377" y="454"/>
                  <a:pt x="378" y="449"/>
                </a:cubicBezTo>
                <a:cubicBezTo>
                  <a:pt x="378" y="445"/>
                  <a:pt x="378" y="436"/>
                  <a:pt x="377" y="429"/>
                </a:cubicBezTo>
                <a:cubicBezTo>
                  <a:pt x="377" y="422"/>
                  <a:pt x="377" y="420"/>
                  <a:pt x="377" y="414"/>
                </a:cubicBezTo>
                <a:cubicBezTo>
                  <a:pt x="376" y="408"/>
                  <a:pt x="376" y="405"/>
                  <a:pt x="376" y="400"/>
                </a:cubicBezTo>
                <a:cubicBezTo>
                  <a:pt x="375" y="395"/>
                  <a:pt x="375" y="391"/>
                  <a:pt x="375" y="386"/>
                </a:cubicBezTo>
                <a:cubicBezTo>
                  <a:pt x="375" y="380"/>
                  <a:pt x="374" y="377"/>
                  <a:pt x="374" y="373"/>
                </a:cubicBezTo>
                <a:cubicBezTo>
                  <a:pt x="374" y="369"/>
                  <a:pt x="374" y="367"/>
                  <a:pt x="374" y="364"/>
                </a:cubicBezTo>
                <a:cubicBezTo>
                  <a:pt x="373" y="361"/>
                  <a:pt x="373" y="360"/>
                  <a:pt x="374" y="358"/>
                </a:cubicBezTo>
                <a:cubicBezTo>
                  <a:pt x="374" y="355"/>
                  <a:pt x="375" y="351"/>
                  <a:pt x="375" y="346"/>
                </a:cubicBezTo>
                <a:cubicBezTo>
                  <a:pt x="376" y="340"/>
                  <a:pt x="376" y="338"/>
                  <a:pt x="376" y="338"/>
                </a:cubicBezTo>
                <a:cubicBezTo>
                  <a:pt x="376" y="338"/>
                  <a:pt x="379" y="338"/>
                  <a:pt x="382" y="337"/>
                </a:cubicBezTo>
                <a:cubicBezTo>
                  <a:pt x="385" y="337"/>
                  <a:pt x="386" y="337"/>
                  <a:pt x="387" y="337"/>
                </a:cubicBezTo>
                <a:cubicBezTo>
                  <a:pt x="389" y="337"/>
                  <a:pt x="395" y="336"/>
                  <a:pt x="400" y="335"/>
                </a:cubicBezTo>
                <a:cubicBezTo>
                  <a:pt x="405" y="334"/>
                  <a:pt x="407" y="333"/>
                  <a:pt x="409" y="332"/>
                </a:cubicBezTo>
                <a:cubicBezTo>
                  <a:pt x="410" y="331"/>
                  <a:pt x="411" y="332"/>
                  <a:pt x="415" y="330"/>
                </a:cubicBezTo>
                <a:cubicBezTo>
                  <a:pt x="418" y="329"/>
                  <a:pt x="421" y="328"/>
                  <a:pt x="424" y="326"/>
                </a:cubicBezTo>
                <a:cubicBezTo>
                  <a:pt x="428" y="325"/>
                  <a:pt x="429" y="325"/>
                  <a:pt x="435" y="323"/>
                </a:cubicBezTo>
                <a:cubicBezTo>
                  <a:pt x="440" y="322"/>
                  <a:pt x="446" y="320"/>
                  <a:pt x="446" y="320"/>
                </a:cubicBezTo>
                <a:cubicBezTo>
                  <a:pt x="446" y="320"/>
                  <a:pt x="447" y="321"/>
                  <a:pt x="448" y="321"/>
                </a:cubicBezTo>
                <a:cubicBezTo>
                  <a:pt x="449" y="321"/>
                  <a:pt x="450" y="321"/>
                  <a:pt x="453" y="321"/>
                </a:cubicBezTo>
                <a:cubicBezTo>
                  <a:pt x="456" y="322"/>
                  <a:pt x="458" y="322"/>
                  <a:pt x="460" y="322"/>
                </a:cubicBezTo>
                <a:cubicBezTo>
                  <a:pt x="462" y="322"/>
                  <a:pt x="464" y="323"/>
                  <a:pt x="464" y="323"/>
                </a:cubicBezTo>
                <a:cubicBezTo>
                  <a:pt x="464" y="323"/>
                  <a:pt x="465" y="323"/>
                  <a:pt x="465" y="324"/>
                </a:cubicBezTo>
                <a:cubicBezTo>
                  <a:pt x="465" y="325"/>
                  <a:pt x="466" y="327"/>
                  <a:pt x="466" y="329"/>
                </a:cubicBezTo>
                <a:cubicBezTo>
                  <a:pt x="467" y="330"/>
                  <a:pt x="468" y="330"/>
                  <a:pt x="470" y="331"/>
                </a:cubicBezTo>
                <a:cubicBezTo>
                  <a:pt x="473" y="331"/>
                  <a:pt x="476" y="332"/>
                  <a:pt x="476" y="332"/>
                </a:cubicBezTo>
                <a:cubicBezTo>
                  <a:pt x="476" y="332"/>
                  <a:pt x="476" y="333"/>
                  <a:pt x="479" y="336"/>
                </a:cubicBezTo>
                <a:cubicBezTo>
                  <a:pt x="481" y="339"/>
                  <a:pt x="484" y="341"/>
                  <a:pt x="490" y="346"/>
                </a:cubicBezTo>
                <a:cubicBezTo>
                  <a:pt x="492" y="348"/>
                  <a:pt x="494" y="350"/>
                  <a:pt x="495" y="351"/>
                </a:cubicBezTo>
                <a:cubicBezTo>
                  <a:pt x="497" y="353"/>
                  <a:pt x="499" y="354"/>
                  <a:pt x="499" y="354"/>
                </a:cubicBezTo>
                <a:cubicBezTo>
                  <a:pt x="499" y="354"/>
                  <a:pt x="498" y="355"/>
                  <a:pt x="498" y="358"/>
                </a:cubicBezTo>
                <a:cubicBezTo>
                  <a:pt x="498" y="361"/>
                  <a:pt x="498" y="362"/>
                  <a:pt x="498" y="362"/>
                </a:cubicBezTo>
                <a:cubicBezTo>
                  <a:pt x="498" y="363"/>
                  <a:pt x="497" y="363"/>
                  <a:pt x="497" y="364"/>
                </a:cubicBezTo>
                <a:cubicBezTo>
                  <a:pt x="497" y="365"/>
                  <a:pt x="498" y="366"/>
                  <a:pt x="500" y="367"/>
                </a:cubicBezTo>
                <a:cubicBezTo>
                  <a:pt x="502" y="368"/>
                  <a:pt x="503" y="369"/>
                  <a:pt x="504" y="370"/>
                </a:cubicBezTo>
                <a:cubicBezTo>
                  <a:pt x="506" y="371"/>
                  <a:pt x="508" y="373"/>
                  <a:pt x="509" y="374"/>
                </a:cubicBezTo>
                <a:cubicBezTo>
                  <a:pt x="511" y="376"/>
                  <a:pt x="513" y="377"/>
                  <a:pt x="514" y="378"/>
                </a:cubicBezTo>
                <a:cubicBezTo>
                  <a:pt x="515" y="380"/>
                  <a:pt x="515" y="379"/>
                  <a:pt x="517" y="381"/>
                </a:cubicBezTo>
                <a:cubicBezTo>
                  <a:pt x="519" y="382"/>
                  <a:pt x="524" y="386"/>
                  <a:pt x="526" y="388"/>
                </a:cubicBezTo>
                <a:cubicBezTo>
                  <a:pt x="529" y="389"/>
                  <a:pt x="531" y="390"/>
                  <a:pt x="531" y="390"/>
                </a:cubicBezTo>
                <a:cubicBezTo>
                  <a:pt x="531" y="390"/>
                  <a:pt x="531" y="391"/>
                  <a:pt x="531" y="392"/>
                </a:cubicBezTo>
                <a:cubicBezTo>
                  <a:pt x="531" y="394"/>
                  <a:pt x="532" y="395"/>
                  <a:pt x="533" y="396"/>
                </a:cubicBezTo>
                <a:cubicBezTo>
                  <a:pt x="533" y="396"/>
                  <a:pt x="533" y="397"/>
                  <a:pt x="534" y="398"/>
                </a:cubicBezTo>
                <a:cubicBezTo>
                  <a:pt x="536" y="399"/>
                  <a:pt x="538" y="401"/>
                  <a:pt x="541" y="403"/>
                </a:cubicBezTo>
                <a:cubicBezTo>
                  <a:pt x="543" y="404"/>
                  <a:pt x="543" y="404"/>
                  <a:pt x="544" y="404"/>
                </a:cubicBezTo>
                <a:cubicBezTo>
                  <a:pt x="545" y="404"/>
                  <a:pt x="546" y="405"/>
                  <a:pt x="548" y="405"/>
                </a:cubicBezTo>
                <a:cubicBezTo>
                  <a:pt x="549" y="405"/>
                  <a:pt x="551" y="405"/>
                  <a:pt x="551" y="405"/>
                </a:cubicBezTo>
                <a:cubicBezTo>
                  <a:pt x="551" y="405"/>
                  <a:pt x="552" y="407"/>
                  <a:pt x="554" y="409"/>
                </a:cubicBezTo>
                <a:cubicBezTo>
                  <a:pt x="555" y="410"/>
                  <a:pt x="557" y="413"/>
                  <a:pt x="558" y="414"/>
                </a:cubicBezTo>
                <a:cubicBezTo>
                  <a:pt x="559" y="416"/>
                  <a:pt x="559" y="416"/>
                  <a:pt x="560" y="417"/>
                </a:cubicBezTo>
                <a:cubicBezTo>
                  <a:pt x="561" y="417"/>
                  <a:pt x="561" y="419"/>
                  <a:pt x="562" y="420"/>
                </a:cubicBezTo>
                <a:cubicBezTo>
                  <a:pt x="563" y="421"/>
                  <a:pt x="562" y="421"/>
                  <a:pt x="563" y="422"/>
                </a:cubicBezTo>
                <a:cubicBezTo>
                  <a:pt x="564" y="422"/>
                  <a:pt x="564" y="423"/>
                  <a:pt x="564" y="424"/>
                </a:cubicBezTo>
                <a:cubicBezTo>
                  <a:pt x="565" y="424"/>
                  <a:pt x="565" y="425"/>
                  <a:pt x="565" y="425"/>
                </a:cubicBezTo>
                <a:cubicBezTo>
                  <a:pt x="565" y="426"/>
                  <a:pt x="566" y="426"/>
                  <a:pt x="566" y="427"/>
                </a:cubicBezTo>
                <a:cubicBezTo>
                  <a:pt x="566" y="428"/>
                  <a:pt x="567" y="428"/>
                  <a:pt x="567" y="429"/>
                </a:cubicBezTo>
                <a:cubicBezTo>
                  <a:pt x="567" y="429"/>
                  <a:pt x="568" y="430"/>
                  <a:pt x="568" y="431"/>
                </a:cubicBezTo>
                <a:cubicBezTo>
                  <a:pt x="569" y="432"/>
                  <a:pt x="569" y="433"/>
                  <a:pt x="570" y="435"/>
                </a:cubicBezTo>
                <a:cubicBezTo>
                  <a:pt x="571" y="437"/>
                  <a:pt x="571" y="438"/>
                  <a:pt x="571" y="438"/>
                </a:cubicBezTo>
                <a:cubicBezTo>
                  <a:pt x="571" y="438"/>
                  <a:pt x="571" y="438"/>
                  <a:pt x="570" y="438"/>
                </a:cubicBezTo>
                <a:cubicBezTo>
                  <a:pt x="570" y="439"/>
                  <a:pt x="571" y="440"/>
                  <a:pt x="571" y="440"/>
                </a:cubicBezTo>
                <a:cubicBezTo>
                  <a:pt x="571" y="440"/>
                  <a:pt x="571" y="440"/>
                  <a:pt x="571" y="441"/>
                </a:cubicBezTo>
                <a:cubicBezTo>
                  <a:pt x="571" y="442"/>
                  <a:pt x="571" y="443"/>
                  <a:pt x="572" y="446"/>
                </a:cubicBezTo>
                <a:cubicBezTo>
                  <a:pt x="573" y="448"/>
                  <a:pt x="576" y="452"/>
                  <a:pt x="578" y="455"/>
                </a:cubicBezTo>
                <a:cubicBezTo>
                  <a:pt x="581" y="458"/>
                  <a:pt x="583" y="459"/>
                  <a:pt x="583" y="459"/>
                </a:cubicBezTo>
                <a:cubicBezTo>
                  <a:pt x="583" y="459"/>
                  <a:pt x="582" y="459"/>
                  <a:pt x="582" y="460"/>
                </a:cubicBezTo>
                <a:cubicBezTo>
                  <a:pt x="582" y="461"/>
                  <a:pt x="582" y="461"/>
                  <a:pt x="583" y="462"/>
                </a:cubicBezTo>
                <a:cubicBezTo>
                  <a:pt x="584" y="464"/>
                  <a:pt x="585" y="465"/>
                  <a:pt x="586" y="466"/>
                </a:cubicBezTo>
                <a:cubicBezTo>
                  <a:pt x="587" y="468"/>
                  <a:pt x="588" y="468"/>
                  <a:pt x="590" y="468"/>
                </a:cubicBezTo>
                <a:cubicBezTo>
                  <a:pt x="591" y="468"/>
                  <a:pt x="592" y="467"/>
                  <a:pt x="593" y="466"/>
                </a:cubicBezTo>
                <a:cubicBezTo>
                  <a:pt x="595" y="466"/>
                  <a:pt x="596" y="465"/>
                  <a:pt x="598" y="463"/>
                </a:cubicBezTo>
                <a:cubicBezTo>
                  <a:pt x="602" y="461"/>
                  <a:pt x="609" y="456"/>
                  <a:pt x="611" y="455"/>
                </a:cubicBezTo>
                <a:cubicBezTo>
                  <a:pt x="613" y="453"/>
                  <a:pt x="613" y="453"/>
                  <a:pt x="613" y="452"/>
                </a:cubicBezTo>
                <a:cubicBezTo>
                  <a:pt x="613" y="451"/>
                  <a:pt x="614" y="449"/>
                  <a:pt x="614" y="449"/>
                </a:cubicBezTo>
                <a:cubicBezTo>
                  <a:pt x="614" y="448"/>
                  <a:pt x="617" y="447"/>
                  <a:pt x="620" y="446"/>
                </a:cubicBezTo>
                <a:cubicBezTo>
                  <a:pt x="622" y="445"/>
                  <a:pt x="623" y="444"/>
                  <a:pt x="624" y="444"/>
                </a:cubicBezTo>
                <a:cubicBezTo>
                  <a:pt x="625" y="444"/>
                  <a:pt x="625" y="444"/>
                  <a:pt x="630" y="441"/>
                </a:cubicBezTo>
                <a:cubicBezTo>
                  <a:pt x="635" y="439"/>
                  <a:pt x="639" y="435"/>
                  <a:pt x="645" y="430"/>
                </a:cubicBezTo>
                <a:cubicBezTo>
                  <a:pt x="652" y="424"/>
                  <a:pt x="656" y="419"/>
                  <a:pt x="662" y="411"/>
                </a:cubicBezTo>
                <a:cubicBezTo>
                  <a:pt x="668" y="404"/>
                  <a:pt x="671" y="398"/>
                  <a:pt x="672" y="396"/>
                </a:cubicBezTo>
                <a:cubicBezTo>
                  <a:pt x="672" y="395"/>
                  <a:pt x="671" y="394"/>
                  <a:pt x="670" y="394"/>
                </a:cubicBezTo>
                <a:cubicBezTo>
                  <a:pt x="670" y="393"/>
                  <a:pt x="668" y="394"/>
                  <a:pt x="668" y="394"/>
                </a:cubicBezTo>
                <a:cubicBezTo>
                  <a:pt x="668" y="394"/>
                  <a:pt x="668" y="394"/>
                  <a:pt x="668" y="393"/>
                </a:cubicBezTo>
                <a:cubicBezTo>
                  <a:pt x="667" y="392"/>
                  <a:pt x="666" y="391"/>
                  <a:pt x="663" y="392"/>
                </a:cubicBezTo>
                <a:cubicBezTo>
                  <a:pt x="661" y="392"/>
                  <a:pt x="659" y="393"/>
                  <a:pt x="656" y="395"/>
                </a:cubicBezTo>
                <a:cubicBezTo>
                  <a:pt x="653" y="397"/>
                  <a:pt x="652" y="398"/>
                  <a:pt x="650" y="399"/>
                </a:cubicBezTo>
                <a:cubicBezTo>
                  <a:pt x="649" y="399"/>
                  <a:pt x="647" y="400"/>
                  <a:pt x="646" y="401"/>
                </a:cubicBezTo>
                <a:cubicBezTo>
                  <a:pt x="645" y="401"/>
                  <a:pt x="645" y="401"/>
                  <a:pt x="643" y="403"/>
                </a:cubicBezTo>
                <a:cubicBezTo>
                  <a:pt x="642" y="404"/>
                  <a:pt x="641" y="404"/>
                  <a:pt x="640" y="404"/>
                </a:cubicBezTo>
                <a:cubicBezTo>
                  <a:pt x="639" y="404"/>
                  <a:pt x="636" y="405"/>
                  <a:pt x="634" y="405"/>
                </a:cubicBezTo>
                <a:cubicBezTo>
                  <a:pt x="632" y="406"/>
                  <a:pt x="631" y="406"/>
                  <a:pt x="630" y="406"/>
                </a:cubicBezTo>
                <a:cubicBezTo>
                  <a:pt x="629" y="406"/>
                  <a:pt x="629" y="406"/>
                  <a:pt x="627" y="406"/>
                </a:cubicBezTo>
                <a:cubicBezTo>
                  <a:pt x="626" y="406"/>
                  <a:pt x="625" y="406"/>
                  <a:pt x="624" y="406"/>
                </a:cubicBezTo>
                <a:cubicBezTo>
                  <a:pt x="623" y="406"/>
                  <a:pt x="622" y="406"/>
                  <a:pt x="622" y="405"/>
                </a:cubicBezTo>
                <a:cubicBezTo>
                  <a:pt x="621" y="405"/>
                  <a:pt x="620" y="405"/>
                  <a:pt x="620" y="406"/>
                </a:cubicBezTo>
                <a:cubicBezTo>
                  <a:pt x="619" y="406"/>
                  <a:pt x="618" y="406"/>
                  <a:pt x="618" y="405"/>
                </a:cubicBezTo>
                <a:cubicBezTo>
                  <a:pt x="617" y="405"/>
                  <a:pt x="617" y="405"/>
                  <a:pt x="616" y="405"/>
                </a:cubicBezTo>
                <a:cubicBezTo>
                  <a:pt x="615" y="406"/>
                  <a:pt x="614" y="405"/>
                  <a:pt x="612" y="404"/>
                </a:cubicBezTo>
                <a:cubicBezTo>
                  <a:pt x="609" y="404"/>
                  <a:pt x="608" y="404"/>
                  <a:pt x="606" y="404"/>
                </a:cubicBezTo>
                <a:cubicBezTo>
                  <a:pt x="606" y="404"/>
                  <a:pt x="605" y="404"/>
                  <a:pt x="604" y="405"/>
                </a:cubicBezTo>
                <a:cubicBezTo>
                  <a:pt x="604" y="405"/>
                  <a:pt x="604" y="405"/>
                  <a:pt x="603" y="405"/>
                </a:cubicBezTo>
                <a:cubicBezTo>
                  <a:pt x="603" y="404"/>
                  <a:pt x="602" y="404"/>
                  <a:pt x="601" y="405"/>
                </a:cubicBezTo>
                <a:cubicBezTo>
                  <a:pt x="600" y="405"/>
                  <a:pt x="601" y="405"/>
                  <a:pt x="601" y="405"/>
                </a:cubicBezTo>
                <a:cubicBezTo>
                  <a:pt x="601" y="405"/>
                  <a:pt x="601" y="405"/>
                  <a:pt x="600" y="406"/>
                </a:cubicBezTo>
                <a:cubicBezTo>
                  <a:pt x="599" y="406"/>
                  <a:pt x="599" y="406"/>
                  <a:pt x="599" y="406"/>
                </a:cubicBezTo>
                <a:cubicBezTo>
                  <a:pt x="598" y="405"/>
                  <a:pt x="598" y="405"/>
                  <a:pt x="598" y="405"/>
                </a:cubicBezTo>
                <a:cubicBezTo>
                  <a:pt x="597" y="405"/>
                  <a:pt x="597" y="405"/>
                  <a:pt x="597" y="405"/>
                </a:cubicBezTo>
                <a:cubicBezTo>
                  <a:pt x="596" y="405"/>
                  <a:pt x="596" y="404"/>
                  <a:pt x="594" y="404"/>
                </a:cubicBezTo>
                <a:cubicBezTo>
                  <a:pt x="593" y="403"/>
                  <a:pt x="592" y="403"/>
                  <a:pt x="592" y="403"/>
                </a:cubicBezTo>
                <a:cubicBezTo>
                  <a:pt x="592" y="402"/>
                  <a:pt x="592" y="402"/>
                  <a:pt x="591" y="402"/>
                </a:cubicBezTo>
                <a:cubicBezTo>
                  <a:pt x="590" y="402"/>
                  <a:pt x="589" y="401"/>
                  <a:pt x="588" y="401"/>
                </a:cubicBezTo>
                <a:cubicBezTo>
                  <a:pt x="587" y="400"/>
                  <a:pt x="587" y="400"/>
                  <a:pt x="586" y="399"/>
                </a:cubicBezTo>
                <a:cubicBezTo>
                  <a:pt x="585" y="399"/>
                  <a:pt x="586" y="399"/>
                  <a:pt x="584" y="398"/>
                </a:cubicBezTo>
                <a:cubicBezTo>
                  <a:pt x="583" y="398"/>
                  <a:pt x="583" y="397"/>
                  <a:pt x="583" y="397"/>
                </a:cubicBezTo>
                <a:cubicBezTo>
                  <a:pt x="582" y="397"/>
                  <a:pt x="582" y="397"/>
                  <a:pt x="582" y="396"/>
                </a:cubicBezTo>
                <a:cubicBezTo>
                  <a:pt x="582" y="395"/>
                  <a:pt x="581" y="396"/>
                  <a:pt x="580" y="395"/>
                </a:cubicBezTo>
                <a:cubicBezTo>
                  <a:pt x="579" y="395"/>
                  <a:pt x="579" y="394"/>
                  <a:pt x="578" y="394"/>
                </a:cubicBezTo>
                <a:cubicBezTo>
                  <a:pt x="577" y="393"/>
                  <a:pt x="577" y="392"/>
                  <a:pt x="576" y="392"/>
                </a:cubicBezTo>
                <a:cubicBezTo>
                  <a:pt x="576" y="392"/>
                  <a:pt x="575" y="391"/>
                  <a:pt x="575" y="391"/>
                </a:cubicBezTo>
                <a:cubicBezTo>
                  <a:pt x="575" y="391"/>
                  <a:pt x="575" y="390"/>
                  <a:pt x="574" y="390"/>
                </a:cubicBezTo>
                <a:cubicBezTo>
                  <a:pt x="573" y="390"/>
                  <a:pt x="572" y="388"/>
                  <a:pt x="571" y="387"/>
                </a:cubicBezTo>
                <a:cubicBezTo>
                  <a:pt x="569" y="386"/>
                  <a:pt x="569" y="385"/>
                  <a:pt x="569" y="385"/>
                </a:cubicBezTo>
                <a:cubicBezTo>
                  <a:pt x="569" y="385"/>
                  <a:pt x="569" y="384"/>
                  <a:pt x="568" y="383"/>
                </a:cubicBezTo>
                <a:cubicBezTo>
                  <a:pt x="567" y="383"/>
                  <a:pt x="566" y="381"/>
                  <a:pt x="565" y="379"/>
                </a:cubicBezTo>
                <a:cubicBezTo>
                  <a:pt x="564" y="378"/>
                  <a:pt x="563" y="378"/>
                  <a:pt x="562" y="377"/>
                </a:cubicBezTo>
                <a:cubicBezTo>
                  <a:pt x="561" y="375"/>
                  <a:pt x="560" y="373"/>
                  <a:pt x="560" y="373"/>
                </a:cubicBezTo>
                <a:cubicBezTo>
                  <a:pt x="559" y="373"/>
                  <a:pt x="559" y="373"/>
                  <a:pt x="559" y="372"/>
                </a:cubicBezTo>
                <a:cubicBezTo>
                  <a:pt x="558" y="371"/>
                  <a:pt x="555" y="369"/>
                  <a:pt x="555" y="368"/>
                </a:cubicBezTo>
                <a:cubicBezTo>
                  <a:pt x="554" y="366"/>
                  <a:pt x="553" y="365"/>
                  <a:pt x="552" y="364"/>
                </a:cubicBezTo>
                <a:cubicBezTo>
                  <a:pt x="552" y="363"/>
                  <a:pt x="551" y="362"/>
                  <a:pt x="550" y="360"/>
                </a:cubicBezTo>
                <a:cubicBezTo>
                  <a:pt x="548" y="357"/>
                  <a:pt x="548" y="356"/>
                  <a:pt x="547" y="356"/>
                </a:cubicBezTo>
                <a:cubicBezTo>
                  <a:pt x="546" y="355"/>
                  <a:pt x="544" y="351"/>
                  <a:pt x="542" y="348"/>
                </a:cubicBezTo>
                <a:cubicBezTo>
                  <a:pt x="541" y="345"/>
                  <a:pt x="538" y="342"/>
                  <a:pt x="537" y="339"/>
                </a:cubicBezTo>
                <a:cubicBezTo>
                  <a:pt x="536" y="338"/>
                  <a:pt x="535" y="336"/>
                  <a:pt x="534" y="334"/>
                </a:cubicBezTo>
                <a:cubicBezTo>
                  <a:pt x="533" y="332"/>
                  <a:pt x="532" y="330"/>
                  <a:pt x="531" y="330"/>
                </a:cubicBezTo>
                <a:cubicBezTo>
                  <a:pt x="531" y="329"/>
                  <a:pt x="531" y="328"/>
                  <a:pt x="527" y="321"/>
                </a:cubicBezTo>
                <a:cubicBezTo>
                  <a:pt x="526" y="320"/>
                  <a:pt x="526" y="318"/>
                  <a:pt x="525" y="317"/>
                </a:cubicBezTo>
                <a:cubicBezTo>
                  <a:pt x="524" y="316"/>
                  <a:pt x="524" y="315"/>
                  <a:pt x="523" y="314"/>
                </a:cubicBezTo>
                <a:cubicBezTo>
                  <a:pt x="522" y="311"/>
                  <a:pt x="520" y="309"/>
                  <a:pt x="519" y="307"/>
                </a:cubicBezTo>
                <a:cubicBezTo>
                  <a:pt x="518" y="304"/>
                  <a:pt x="516" y="301"/>
                  <a:pt x="515" y="299"/>
                </a:cubicBezTo>
                <a:cubicBezTo>
                  <a:pt x="513" y="296"/>
                  <a:pt x="513" y="295"/>
                  <a:pt x="513" y="295"/>
                </a:cubicBezTo>
                <a:cubicBezTo>
                  <a:pt x="513" y="295"/>
                  <a:pt x="513" y="294"/>
                  <a:pt x="512" y="291"/>
                </a:cubicBezTo>
                <a:cubicBezTo>
                  <a:pt x="512" y="288"/>
                  <a:pt x="510" y="286"/>
                  <a:pt x="508" y="283"/>
                </a:cubicBezTo>
                <a:cubicBezTo>
                  <a:pt x="507" y="280"/>
                  <a:pt x="504" y="279"/>
                  <a:pt x="504" y="279"/>
                </a:cubicBezTo>
                <a:cubicBezTo>
                  <a:pt x="504" y="279"/>
                  <a:pt x="503" y="277"/>
                  <a:pt x="501" y="275"/>
                </a:cubicBezTo>
                <a:cubicBezTo>
                  <a:pt x="500" y="273"/>
                  <a:pt x="499" y="273"/>
                  <a:pt x="498" y="273"/>
                </a:cubicBezTo>
                <a:cubicBezTo>
                  <a:pt x="497" y="272"/>
                  <a:pt x="497" y="272"/>
                  <a:pt x="496" y="272"/>
                </a:cubicBezTo>
                <a:cubicBezTo>
                  <a:pt x="495" y="272"/>
                  <a:pt x="494" y="272"/>
                  <a:pt x="493" y="271"/>
                </a:cubicBezTo>
                <a:cubicBezTo>
                  <a:pt x="491" y="270"/>
                  <a:pt x="487" y="270"/>
                  <a:pt x="486" y="270"/>
                </a:cubicBezTo>
                <a:cubicBezTo>
                  <a:pt x="484" y="270"/>
                  <a:pt x="483" y="269"/>
                  <a:pt x="482" y="268"/>
                </a:cubicBezTo>
                <a:cubicBezTo>
                  <a:pt x="480" y="268"/>
                  <a:pt x="478" y="268"/>
                  <a:pt x="477" y="267"/>
                </a:cubicBezTo>
                <a:cubicBezTo>
                  <a:pt x="475" y="267"/>
                  <a:pt x="474" y="267"/>
                  <a:pt x="471" y="267"/>
                </a:cubicBezTo>
                <a:cubicBezTo>
                  <a:pt x="468" y="267"/>
                  <a:pt x="465" y="266"/>
                  <a:pt x="462" y="266"/>
                </a:cubicBezTo>
                <a:cubicBezTo>
                  <a:pt x="460" y="266"/>
                  <a:pt x="458" y="266"/>
                  <a:pt x="456" y="266"/>
                </a:cubicBezTo>
                <a:cubicBezTo>
                  <a:pt x="453" y="265"/>
                  <a:pt x="452" y="266"/>
                  <a:pt x="449" y="266"/>
                </a:cubicBezTo>
                <a:cubicBezTo>
                  <a:pt x="447" y="266"/>
                  <a:pt x="446" y="266"/>
                  <a:pt x="444" y="266"/>
                </a:cubicBezTo>
                <a:cubicBezTo>
                  <a:pt x="441" y="266"/>
                  <a:pt x="438" y="266"/>
                  <a:pt x="435" y="266"/>
                </a:cubicBezTo>
                <a:cubicBezTo>
                  <a:pt x="431" y="266"/>
                  <a:pt x="424" y="266"/>
                  <a:pt x="424" y="266"/>
                </a:cubicBezTo>
                <a:cubicBezTo>
                  <a:pt x="424" y="266"/>
                  <a:pt x="424" y="266"/>
                  <a:pt x="423" y="266"/>
                </a:cubicBezTo>
                <a:cubicBezTo>
                  <a:pt x="422" y="265"/>
                  <a:pt x="422" y="265"/>
                  <a:pt x="420" y="265"/>
                </a:cubicBezTo>
                <a:cubicBezTo>
                  <a:pt x="418" y="265"/>
                  <a:pt x="415" y="265"/>
                  <a:pt x="410" y="264"/>
                </a:cubicBezTo>
                <a:cubicBezTo>
                  <a:pt x="405" y="264"/>
                  <a:pt x="400" y="263"/>
                  <a:pt x="395" y="262"/>
                </a:cubicBezTo>
                <a:cubicBezTo>
                  <a:pt x="393" y="262"/>
                  <a:pt x="391" y="261"/>
                  <a:pt x="389" y="261"/>
                </a:cubicBezTo>
                <a:cubicBezTo>
                  <a:pt x="388" y="261"/>
                  <a:pt x="386" y="261"/>
                  <a:pt x="385" y="260"/>
                </a:cubicBezTo>
                <a:cubicBezTo>
                  <a:pt x="383" y="260"/>
                  <a:pt x="381" y="260"/>
                  <a:pt x="381" y="260"/>
                </a:cubicBezTo>
                <a:cubicBezTo>
                  <a:pt x="381" y="260"/>
                  <a:pt x="381" y="259"/>
                  <a:pt x="382" y="257"/>
                </a:cubicBezTo>
                <a:cubicBezTo>
                  <a:pt x="382" y="255"/>
                  <a:pt x="382" y="253"/>
                  <a:pt x="383" y="251"/>
                </a:cubicBezTo>
                <a:cubicBezTo>
                  <a:pt x="383" y="248"/>
                  <a:pt x="383" y="247"/>
                  <a:pt x="381" y="244"/>
                </a:cubicBezTo>
                <a:cubicBezTo>
                  <a:pt x="379" y="240"/>
                  <a:pt x="377" y="237"/>
                  <a:pt x="377" y="237"/>
                </a:cubicBezTo>
                <a:cubicBezTo>
                  <a:pt x="377" y="237"/>
                  <a:pt x="378" y="237"/>
                  <a:pt x="379" y="236"/>
                </a:cubicBezTo>
                <a:cubicBezTo>
                  <a:pt x="380" y="235"/>
                  <a:pt x="382" y="233"/>
                  <a:pt x="386" y="231"/>
                </a:cubicBezTo>
                <a:cubicBezTo>
                  <a:pt x="390" y="228"/>
                  <a:pt x="394" y="226"/>
                  <a:pt x="397" y="225"/>
                </a:cubicBezTo>
                <a:cubicBezTo>
                  <a:pt x="400" y="223"/>
                  <a:pt x="403" y="222"/>
                  <a:pt x="406" y="221"/>
                </a:cubicBezTo>
                <a:cubicBezTo>
                  <a:pt x="409" y="220"/>
                  <a:pt x="410" y="220"/>
                  <a:pt x="415" y="218"/>
                </a:cubicBezTo>
                <a:cubicBezTo>
                  <a:pt x="419" y="215"/>
                  <a:pt x="422" y="214"/>
                  <a:pt x="426" y="213"/>
                </a:cubicBezTo>
                <a:cubicBezTo>
                  <a:pt x="429" y="211"/>
                  <a:pt x="433" y="210"/>
                  <a:pt x="435" y="209"/>
                </a:cubicBezTo>
                <a:cubicBezTo>
                  <a:pt x="438" y="208"/>
                  <a:pt x="441" y="207"/>
                  <a:pt x="442" y="206"/>
                </a:cubicBezTo>
                <a:cubicBezTo>
                  <a:pt x="443" y="206"/>
                  <a:pt x="444" y="206"/>
                  <a:pt x="443" y="206"/>
                </a:cubicBezTo>
                <a:cubicBezTo>
                  <a:pt x="443" y="205"/>
                  <a:pt x="443" y="205"/>
                  <a:pt x="443" y="203"/>
                </a:cubicBezTo>
                <a:cubicBezTo>
                  <a:pt x="442" y="201"/>
                  <a:pt x="442" y="199"/>
                  <a:pt x="441" y="197"/>
                </a:cubicBezTo>
                <a:cubicBezTo>
                  <a:pt x="441" y="194"/>
                  <a:pt x="440" y="192"/>
                  <a:pt x="440" y="192"/>
                </a:cubicBezTo>
                <a:cubicBezTo>
                  <a:pt x="440" y="192"/>
                  <a:pt x="441" y="191"/>
                  <a:pt x="441" y="191"/>
                </a:cubicBezTo>
                <a:cubicBezTo>
                  <a:pt x="441" y="191"/>
                  <a:pt x="442" y="190"/>
                  <a:pt x="442" y="190"/>
                </a:cubicBezTo>
                <a:cubicBezTo>
                  <a:pt x="443" y="189"/>
                  <a:pt x="443" y="188"/>
                  <a:pt x="443" y="187"/>
                </a:cubicBezTo>
                <a:cubicBezTo>
                  <a:pt x="443" y="187"/>
                  <a:pt x="443" y="187"/>
                  <a:pt x="443" y="185"/>
                </a:cubicBezTo>
                <a:cubicBezTo>
                  <a:pt x="443" y="183"/>
                  <a:pt x="443" y="180"/>
                  <a:pt x="443" y="180"/>
                </a:cubicBezTo>
                <a:cubicBezTo>
                  <a:pt x="443" y="180"/>
                  <a:pt x="447" y="178"/>
                  <a:pt x="450" y="176"/>
                </a:cubicBezTo>
                <a:cubicBezTo>
                  <a:pt x="454" y="173"/>
                  <a:pt x="455" y="172"/>
                  <a:pt x="458" y="170"/>
                </a:cubicBezTo>
                <a:cubicBezTo>
                  <a:pt x="461" y="167"/>
                  <a:pt x="462" y="165"/>
                  <a:pt x="464" y="163"/>
                </a:cubicBezTo>
                <a:cubicBezTo>
                  <a:pt x="465" y="161"/>
                  <a:pt x="467" y="159"/>
                  <a:pt x="468" y="157"/>
                </a:cubicBezTo>
                <a:cubicBezTo>
                  <a:pt x="469" y="155"/>
                  <a:pt x="470" y="154"/>
                  <a:pt x="471" y="153"/>
                </a:cubicBezTo>
                <a:cubicBezTo>
                  <a:pt x="472" y="152"/>
                  <a:pt x="473" y="151"/>
                  <a:pt x="474" y="149"/>
                </a:cubicBezTo>
                <a:cubicBezTo>
                  <a:pt x="475" y="148"/>
                  <a:pt x="476" y="148"/>
                  <a:pt x="477" y="146"/>
                </a:cubicBezTo>
                <a:cubicBezTo>
                  <a:pt x="478" y="145"/>
                  <a:pt x="479" y="145"/>
                  <a:pt x="479" y="144"/>
                </a:cubicBezTo>
                <a:cubicBezTo>
                  <a:pt x="480" y="143"/>
                  <a:pt x="480" y="143"/>
                  <a:pt x="481" y="142"/>
                </a:cubicBezTo>
                <a:cubicBezTo>
                  <a:pt x="482" y="141"/>
                  <a:pt x="483" y="140"/>
                  <a:pt x="483" y="138"/>
                </a:cubicBezTo>
                <a:cubicBezTo>
                  <a:pt x="484" y="136"/>
                  <a:pt x="483" y="135"/>
                  <a:pt x="482" y="135"/>
                </a:cubicBezTo>
                <a:cubicBezTo>
                  <a:pt x="480" y="134"/>
                  <a:pt x="479" y="135"/>
                  <a:pt x="478" y="136"/>
                </a:cubicBezTo>
                <a:cubicBezTo>
                  <a:pt x="477" y="137"/>
                  <a:pt x="476" y="140"/>
                  <a:pt x="475" y="141"/>
                </a:cubicBezTo>
                <a:cubicBezTo>
                  <a:pt x="474" y="142"/>
                  <a:pt x="473" y="142"/>
                  <a:pt x="472" y="143"/>
                </a:cubicBezTo>
                <a:cubicBezTo>
                  <a:pt x="470" y="144"/>
                  <a:pt x="469" y="145"/>
                  <a:pt x="468" y="146"/>
                </a:cubicBezTo>
                <a:cubicBezTo>
                  <a:pt x="468" y="147"/>
                  <a:pt x="467" y="148"/>
                  <a:pt x="467" y="148"/>
                </a:cubicBezTo>
                <a:cubicBezTo>
                  <a:pt x="466" y="148"/>
                  <a:pt x="466" y="147"/>
                  <a:pt x="466" y="146"/>
                </a:cubicBezTo>
                <a:cubicBezTo>
                  <a:pt x="466" y="145"/>
                  <a:pt x="466" y="145"/>
                  <a:pt x="467" y="143"/>
                </a:cubicBezTo>
                <a:cubicBezTo>
                  <a:pt x="468" y="142"/>
                  <a:pt x="469" y="141"/>
                  <a:pt x="471" y="140"/>
                </a:cubicBezTo>
                <a:cubicBezTo>
                  <a:pt x="472" y="138"/>
                  <a:pt x="472" y="137"/>
                  <a:pt x="473" y="136"/>
                </a:cubicBezTo>
                <a:cubicBezTo>
                  <a:pt x="474" y="133"/>
                  <a:pt x="476" y="131"/>
                  <a:pt x="477" y="130"/>
                </a:cubicBezTo>
                <a:cubicBezTo>
                  <a:pt x="478" y="128"/>
                  <a:pt x="479" y="127"/>
                  <a:pt x="479" y="126"/>
                </a:cubicBezTo>
                <a:cubicBezTo>
                  <a:pt x="480" y="124"/>
                  <a:pt x="481" y="124"/>
                  <a:pt x="481" y="122"/>
                </a:cubicBezTo>
                <a:cubicBezTo>
                  <a:pt x="481" y="121"/>
                  <a:pt x="480" y="120"/>
                  <a:pt x="479" y="119"/>
                </a:cubicBezTo>
                <a:cubicBezTo>
                  <a:pt x="477" y="119"/>
                  <a:pt x="476" y="120"/>
                  <a:pt x="475" y="122"/>
                </a:cubicBezTo>
                <a:cubicBezTo>
                  <a:pt x="474" y="123"/>
                  <a:pt x="473" y="125"/>
                  <a:pt x="472" y="127"/>
                </a:cubicBezTo>
                <a:cubicBezTo>
                  <a:pt x="470" y="129"/>
                  <a:pt x="470" y="130"/>
                  <a:pt x="468" y="132"/>
                </a:cubicBezTo>
                <a:cubicBezTo>
                  <a:pt x="467" y="133"/>
                  <a:pt x="466" y="134"/>
                  <a:pt x="466" y="135"/>
                </a:cubicBezTo>
                <a:cubicBezTo>
                  <a:pt x="465" y="136"/>
                  <a:pt x="464" y="137"/>
                  <a:pt x="464" y="138"/>
                </a:cubicBezTo>
                <a:cubicBezTo>
                  <a:pt x="463" y="139"/>
                  <a:pt x="463" y="139"/>
                  <a:pt x="462" y="140"/>
                </a:cubicBezTo>
                <a:cubicBezTo>
                  <a:pt x="462" y="140"/>
                  <a:pt x="461" y="138"/>
                  <a:pt x="461" y="138"/>
                </a:cubicBezTo>
                <a:cubicBezTo>
                  <a:pt x="461" y="138"/>
                  <a:pt x="461" y="138"/>
                  <a:pt x="462" y="137"/>
                </a:cubicBezTo>
                <a:cubicBezTo>
                  <a:pt x="462" y="136"/>
                  <a:pt x="464" y="134"/>
                  <a:pt x="465" y="133"/>
                </a:cubicBezTo>
                <a:cubicBezTo>
                  <a:pt x="466" y="131"/>
                  <a:pt x="466" y="130"/>
                  <a:pt x="466" y="129"/>
                </a:cubicBezTo>
                <a:cubicBezTo>
                  <a:pt x="467" y="128"/>
                  <a:pt x="468" y="126"/>
                  <a:pt x="469" y="124"/>
                </a:cubicBezTo>
                <a:cubicBezTo>
                  <a:pt x="470" y="122"/>
                  <a:pt x="470" y="122"/>
                  <a:pt x="471" y="120"/>
                </a:cubicBezTo>
                <a:cubicBezTo>
                  <a:pt x="472" y="119"/>
                  <a:pt x="472" y="118"/>
                  <a:pt x="473" y="117"/>
                </a:cubicBezTo>
                <a:cubicBezTo>
                  <a:pt x="473" y="115"/>
                  <a:pt x="474" y="115"/>
                  <a:pt x="474" y="113"/>
                </a:cubicBezTo>
                <a:cubicBezTo>
                  <a:pt x="474" y="111"/>
                  <a:pt x="472" y="110"/>
                  <a:pt x="471" y="110"/>
                </a:cubicBezTo>
                <a:cubicBezTo>
                  <a:pt x="469" y="110"/>
                  <a:pt x="468" y="112"/>
                  <a:pt x="467" y="114"/>
                </a:cubicBezTo>
                <a:cubicBezTo>
                  <a:pt x="466" y="116"/>
                  <a:pt x="465" y="118"/>
                  <a:pt x="464" y="120"/>
                </a:cubicBezTo>
                <a:cubicBezTo>
                  <a:pt x="463" y="122"/>
                  <a:pt x="462" y="123"/>
                  <a:pt x="461" y="124"/>
                </a:cubicBezTo>
                <a:cubicBezTo>
                  <a:pt x="460" y="125"/>
                  <a:pt x="460" y="126"/>
                  <a:pt x="460" y="127"/>
                </a:cubicBezTo>
                <a:cubicBezTo>
                  <a:pt x="460" y="128"/>
                  <a:pt x="459" y="128"/>
                  <a:pt x="459" y="129"/>
                </a:cubicBezTo>
                <a:cubicBezTo>
                  <a:pt x="458" y="130"/>
                  <a:pt x="458" y="131"/>
                  <a:pt x="457" y="132"/>
                </a:cubicBezTo>
                <a:cubicBezTo>
                  <a:pt x="457" y="133"/>
                  <a:pt x="456" y="134"/>
                  <a:pt x="456" y="134"/>
                </a:cubicBezTo>
                <a:cubicBezTo>
                  <a:pt x="455" y="135"/>
                  <a:pt x="455" y="134"/>
                  <a:pt x="455" y="134"/>
                </a:cubicBezTo>
                <a:cubicBezTo>
                  <a:pt x="454" y="134"/>
                  <a:pt x="454" y="132"/>
                  <a:pt x="455" y="131"/>
                </a:cubicBezTo>
                <a:cubicBezTo>
                  <a:pt x="455" y="129"/>
                  <a:pt x="455" y="128"/>
                  <a:pt x="456" y="127"/>
                </a:cubicBezTo>
                <a:cubicBezTo>
                  <a:pt x="456" y="125"/>
                  <a:pt x="456" y="124"/>
                  <a:pt x="457" y="121"/>
                </a:cubicBezTo>
                <a:cubicBezTo>
                  <a:pt x="458" y="119"/>
                  <a:pt x="459" y="118"/>
                  <a:pt x="460" y="116"/>
                </a:cubicBezTo>
                <a:cubicBezTo>
                  <a:pt x="461" y="114"/>
                  <a:pt x="461" y="112"/>
                  <a:pt x="462" y="110"/>
                </a:cubicBezTo>
                <a:cubicBezTo>
                  <a:pt x="462" y="108"/>
                  <a:pt x="460" y="107"/>
                  <a:pt x="458" y="108"/>
                </a:cubicBezTo>
                <a:cubicBezTo>
                  <a:pt x="456" y="108"/>
                  <a:pt x="455" y="111"/>
                  <a:pt x="454" y="112"/>
                </a:cubicBezTo>
                <a:cubicBezTo>
                  <a:pt x="454" y="113"/>
                  <a:pt x="453" y="115"/>
                  <a:pt x="453" y="116"/>
                </a:cubicBezTo>
                <a:cubicBezTo>
                  <a:pt x="452" y="117"/>
                  <a:pt x="452" y="118"/>
                  <a:pt x="451" y="119"/>
                </a:cubicBezTo>
                <a:cubicBezTo>
                  <a:pt x="450" y="121"/>
                  <a:pt x="450" y="121"/>
                  <a:pt x="449" y="124"/>
                </a:cubicBezTo>
                <a:cubicBezTo>
                  <a:pt x="448" y="126"/>
                  <a:pt x="448" y="127"/>
                  <a:pt x="448" y="130"/>
                </a:cubicBezTo>
                <a:cubicBezTo>
                  <a:pt x="447" y="132"/>
                  <a:pt x="446" y="133"/>
                  <a:pt x="446" y="134"/>
                </a:cubicBezTo>
                <a:cubicBezTo>
                  <a:pt x="445" y="135"/>
                  <a:pt x="445" y="136"/>
                  <a:pt x="444" y="137"/>
                </a:cubicBezTo>
                <a:cubicBezTo>
                  <a:pt x="444" y="139"/>
                  <a:pt x="442" y="139"/>
                  <a:pt x="441" y="140"/>
                </a:cubicBezTo>
                <a:cubicBezTo>
                  <a:pt x="440" y="140"/>
                  <a:pt x="437" y="142"/>
                  <a:pt x="437" y="142"/>
                </a:cubicBezTo>
                <a:cubicBezTo>
                  <a:pt x="436" y="143"/>
                  <a:pt x="436" y="142"/>
                  <a:pt x="436" y="142"/>
                </a:cubicBezTo>
                <a:cubicBezTo>
                  <a:pt x="435" y="141"/>
                  <a:pt x="435" y="141"/>
                  <a:pt x="435" y="140"/>
                </a:cubicBezTo>
                <a:cubicBezTo>
                  <a:pt x="435" y="139"/>
                  <a:pt x="435" y="138"/>
                  <a:pt x="435" y="137"/>
                </a:cubicBezTo>
                <a:cubicBezTo>
                  <a:pt x="434" y="136"/>
                  <a:pt x="434" y="135"/>
                  <a:pt x="433" y="134"/>
                </a:cubicBezTo>
                <a:cubicBezTo>
                  <a:pt x="433" y="133"/>
                  <a:pt x="433" y="132"/>
                  <a:pt x="431" y="129"/>
                </a:cubicBezTo>
                <a:cubicBezTo>
                  <a:pt x="430" y="127"/>
                  <a:pt x="428" y="126"/>
                  <a:pt x="427" y="125"/>
                </a:cubicBezTo>
                <a:cubicBezTo>
                  <a:pt x="426" y="125"/>
                  <a:pt x="425" y="125"/>
                  <a:pt x="424" y="126"/>
                </a:cubicBezTo>
                <a:cubicBezTo>
                  <a:pt x="423" y="127"/>
                  <a:pt x="424" y="128"/>
                  <a:pt x="424" y="129"/>
                </a:cubicBezTo>
                <a:cubicBezTo>
                  <a:pt x="425" y="129"/>
                  <a:pt x="425" y="131"/>
                  <a:pt x="426" y="133"/>
                </a:cubicBezTo>
                <a:cubicBezTo>
                  <a:pt x="426" y="135"/>
                  <a:pt x="427" y="136"/>
                  <a:pt x="427" y="138"/>
                </a:cubicBezTo>
                <a:cubicBezTo>
                  <a:pt x="427" y="140"/>
                  <a:pt x="427" y="141"/>
                  <a:pt x="427" y="143"/>
                </a:cubicBezTo>
                <a:cubicBezTo>
                  <a:pt x="427" y="144"/>
                  <a:pt x="426" y="145"/>
                  <a:pt x="426" y="147"/>
                </a:cubicBezTo>
                <a:cubicBezTo>
                  <a:pt x="426" y="149"/>
                  <a:pt x="427" y="152"/>
                  <a:pt x="428" y="154"/>
                </a:cubicBezTo>
                <a:cubicBezTo>
                  <a:pt x="428" y="157"/>
                  <a:pt x="428" y="158"/>
                  <a:pt x="429" y="160"/>
                </a:cubicBezTo>
                <a:cubicBezTo>
                  <a:pt x="429" y="163"/>
                  <a:pt x="429" y="163"/>
                  <a:pt x="429" y="164"/>
                </a:cubicBezTo>
                <a:cubicBezTo>
                  <a:pt x="428" y="165"/>
                  <a:pt x="426" y="167"/>
                  <a:pt x="426" y="167"/>
                </a:cubicBezTo>
                <a:cubicBezTo>
                  <a:pt x="426" y="167"/>
                  <a:pt x="426" y="167"/>
                  <a:pt x="425" y="167"/>
                </a:cubicBezTo>
                <a:cubicBezTo>
                  <a:pt x="425" y="167"/>
                  <a:pt x="425" y="167"/>
                  <a:pt x="424" y="168"/>
                </a:cubicBezTo>
                <a:cubicBezTo>
                  <a:pt x="424" y="168"/>
                  <a:pt x="423" y="169"/>
                  <a:pt x="421" y="170"/>
                </a:cubicBezTo>
                <a:cubicBezTo>
                  <a:pt x="419" y="171"/>
                  <a:pt x="417" y="173"/>
                  <a:pt x="413" y="175"/>
                </a:cubicBezTo>
                <a:cubicBezTo>
                  <a:pt x="409" y="177"/>
                  <a:pt x="407" y="178"/>
                  <a:pt x="406" y="179"/>
                </a:cubicBezTo>
                <a:cubicBezTo>
                  <a:pt x="404" y="179"/>
                  <a:pt x="401" y="182"/>
                  <a:pt x="400" y="183"/>
                </a:cubicBezTo>
                <a:cubicBezTo>
                  <a:pt x="399" y="184"/>
                  <a:pt x="398" y="186"/>
                  <a:pt x="398" y="186"/>
                </a:cubicBezTo>
                <a:cubicBezTo>
                  <a:pt x="398" y="186"/>
                  <a:pt x="398" y="186"/>
                  <a:pt x="397" y="185"/>
                </a:cubicBezTo>
                <a:cubicBezTo>
                  <a:pt x="396" y="185"/>
                  <a:pt x="394" y="185"/>
                  <a:pt x="393" y="186"/>
                </a:cubicBezTo>
                <a:cubicBezTo>
                  <a:pt x="391" y="186"/>
                  <a:pt x="387" y="188"/>
                  <a:pt x="386" y="189"/>
                </a:cubicBezTo>
                <a:cubicBezTo>
                  <a:pt x="385" y="190"/>
                  <a:pt x="383" y="190"/>
                  <a:pt x="383" y="192"/>
                </a:cubicBezTo>
                <a:cubicBezTo>
                  <a:pt x="382" y="193"/>
                  <a:pt x="381" y="194"/>
                  <a:pt x="381" y="194"/>
                </a:cubicBezTo>
                <a:cubicBezTo>
                  <a:pt x="381" y="194"/>
                  <a:pt x="380" y="195"/>
                  <a:pt x="378" y="195"/>
                </a:cubicBezTo>
                <a:cubicBezTo>
                  <a:pt x="375" y="196"/>
                  <a:pt x="374" y="196"/>
                  <a:pt x="373" y="196"/>
                </a:cubicBezTo>
                <a:cubicBezTo>
                  <a:pt x="373" y="196"/>
                  <a:pt x="372" y="196"/>
                  <a:pt x="371" y="196"/>
                </a:cubicBezTo>
                <a:cubicBezTo>
                  <a:pt x="371" y="196"/>
                  <a:pt x="371" y="195"/>
                  <a:pt x="370" y="195"/>
                </a:cubicBezTo>
                <a:cubicBezTo>
                  <a:pt x="369" y="195"/>
                  <a:pt x="369" y="195"/>
                  <a:pt x="369" y="195"/>
                </a:cubicBezTo>
                <a:cubicBezTo>
                  <a:pt x="369" y="195"/>
                  <a:pt x="368" y="194"/>
                  <a:pt x="367" y="191"/>
                </a:cubicBezTo>
                <a:cubicBezTo>
                  <a:pt x="367" y="189"/>
                  <a:pt x="366" y="187"/>
                  <a:pt x="365" y="185"/>
                </a:cubicBezTo>
                <a:cubicBezTo>
                  <a:pt x="365" y="184"/>
                  <a:pt x="364" y="182"/>
                  <a:pt x="363" y="181"/>
                </a:cubicBezTo>
                <a:cubicBezTo>
                  <a:pt x="362" y="178"/>
                  <a:pt x="361" y="176"/>
                  <a:pt x="360" y="174"/>
                </a:cubicBezTo>
                <a:cubicBezTo>
                  <a:pt x="359" y="173"/>
                  <a:pt x="358" y="171"/>
                  <a:pt x="357" y="170"/>
                </a:cubicBezTo>
                <a:cubicBezTo>
                  <a:pt x="355" y="168"/>
                  <a:pt x="354" y="166"/>
                  <a:pt x="353" y="164"/>
                </a:cubicBezTo>
                <a:cubicBezTo>
                  <a:pt x="352" y="163"/>
                  <a:pt x="352" y="162"/>
                  <a:pt x="352" y="161"/>
                </a:cubicBezTo>
                <a:cubicBezTo>
                  <a:pt x="351" y="160"/>
                  <a:pt x="350" y="157"/>
                  <a:pt x="347" y="152"/>
                </a:cubicBezTo>
                <a:cubicBezTo>
                  <a:pt x="346" y="149"/>
                  <a:pt x="344" y="147"/>
                  <a:pt x="343" y="145"/>
                </a:cubicBezTo>
                <a:cubicBezTo>
                  <a:pt x="341" y="142"/>
                  <a:pt x="339" y="140"/>
                  <a:pt x="338" y="139"/>
                </a:cubicBezTo>
                <a:cubicBezTo>
                  <a:pt x="336" y="137"/>
                  <a:pt x="335" y="135"/>
                  <a:pt x="333" y="134"/>
                </a:cubicBezTo>
                <a:cubicBezTo>
                  <a:pt x="332" y="133"/>
                  <a:pt x="332" y="132"/>
                  <a:pt x="331" y="132"/>
                </a:cubicBezTo>
                <a:cubicBezTo>
                  <a:pt x="330" y="130"/>
                  <a:pt x="329" y="130"/>
                  <a:pt x="328" y="128"/>
                </a:cubicBezTo>
                <a:cubicBezTo>
                  <a:pt x="327" y="127"/>
                  <a:pt x="326" y="126"/>
                  <a:pt x="323" y="123"/>
                </a:cubicBezTo>
                <a:cubicBezTo>
                  <a:pt x="320" y="119"/>
                  <a:pt x="316" y="116"/>
                  <a:pt x="314" y="113"/>
                </a:cubicBezTo>
                <a:cubicBezTo>
                  <a:pt x="311" y="111"/>
                  <a:pt x="310" y="109"/>
                  <a:pt x="309" y="108"/>
                </a:cubicBezTo>
                <a:cubicBezTo>
                  <a:pt x="308" y="108"/>
                  <a:pt x="307" y="106"/>
                  <a:pt x="306" y="105"/>
                </a:cubicBezTo>
                <a:cubicBezTo>
                  <a:pt x="304" y="103"/>
                  <a:pt x="302" y="102"/>
                  <a:pt x="302" y="102"/>
                </a:cubicBezTo>
                <a:cubicBezTo>
                  <a:pt x="302" y="100"/>
                  <a:pt x="302" y="100"/>
                  <a:pt x="302" y="100"/>
                </a:cubicBezTo>
                <a:cubicBezTo>
                  <a:pt x="302" y="100"/>
                  <a:pt x="302" y="100"/>
                  <a:pt x="303" y="99"/>
                </a:cubicBezTo>
                <a:cubicBezTo>
                  <a:pt x="304" y="98"/>
                  <a:pt x="304" y="97"/>
                  <a:pt x="304" y="96"/>
                </a:cubicBezTo>
                <a:cubicBezTo>
                  <a:pt x="303" y="96"/>
                  <a:pt x="304" y="96"/>
                  <a:pt x="304" y="96"/>
                </a:cubicBezTo>
                <a:cubicBezTo>
                  <a:pt x="305" y="96"/>
                  <a:pt x="305" y="95"/>
                  <a:pt x="306" y="95"/>
                </a:cubicBezTo>
                <a:cubicBezTo>
                  <a:pt x="307" y="94"/>
                  <a:pt x="309" y="93"/>
                  <a:pt x="310" y="93"/>
                </a:cubicBezTo>
                <a:cubicBezTo>
                  <a:pt x="311" y="92"/>
                  <a:pt x="311" y="92"/>
                  <a:pt x="312" y="91"/>
                </a:cubicBezTo>
                <a:cubicBezTo>
                  <a:pt x="313" y="90"/>
                  <a:pt x="314" y="90"/>
                  <a:pt x="316" y="89"/>
                </a:cubicBezTo>
                <a:cubicBezTo>
                  <a:pt x="317" y="88"/>
                  <a:pt x="318" y="87"/>
                  <a:pt x="319" y="86"/>
                </a:cubicBezTo>
                <a:cubicBezTo>
                  <a:pt x="320" y="84"/>
                  <a:pt x="319" y="83"/>
                  <a:pt x="319" y="82"/>
                </a:cubicBezTo>
                <a:cubicBezTo>
                  <a:pt x="319" y="81"/>
                  <a:pt x="318" y="79"/>
                  <a:pt x="318" y="79"/>
                </a:cubicBezTo>
                <a:cubicBezTo>
                  <a:pt x="318" y="79"/>
                  <a:pt x="318" y="78"/>
                  <a:pt x="318" y="77"/>
                </a:cubicBezTo>
                <a:cubicBezTo>
                  <a:pt x="319" y="76"/>
                  <a:pt x="320" y="75"/>
                  <a:pt x="320" y="74"/>
                </a:cubicBezTo>
                <a:cubicBezTo>
                  <a:pt x="321" y="74"/>
                  <a:pt x="320" y="72"/>
                  <a:pt x="319" y="71"/>
                </a:cubicBezTo>
                <a:cubicBezTo>
                  <a:pt x="318" y="70"/>
                  <a:pt x="317" y="70"/>
                  <a:pt x="317" y="70"/>
                </a:cubicBezTo>
                <a:cubicBezTo>
                  <a:pt x="317" y="70"/>
                  <a:pt x="318" y="69"/>
                  <a:pt x="319" y="68"/>
                </a:cubicBezTo>
                <a:cubicBezTo>
                  <a:pt x="320" y="68"/>
                  <a:pt x="320" y="67"/>
                  <a:pt x="321" y="66"/>
                </a:cubicBezTo>
                <a:cubicBezTo>
                  <a:pt x="322" y="65"/>
                  <a:pt x="322" y="64"/>
                  <a:pt x="321" y="63"/>
                </a:cubicBezTo>
                <a:cubicBezTo>
                  <a:pt x="321" y="62"/>
                  <a:pt x="321" y="61"/>
                  <a:pt x="321" y="59"/>
                </a:cubicBezTo>
                <a:cubicBezTo>
                  <a:pt x="321" y="58"/>
                  <a:pt x="321" y="57"/>
                  <a:pt x="322" y="57"/>
                </a:cubicBezTo>
                <a:cubicBezTo>
                  <a:pt x="323" y="56"/>
                  <a:pt x="324" y="56"/>
                  <a:pt x="325" y="56"/>
                </a:cubicBezTo>
                <a:cubicBezTo>
                  <a:pt x="326" y="56"/>
                  <a:pt x="327" y="55"/>
                  <a:pt x="327" y="54"/>
                </a:cubicBezTo>
                <a:cubicBezTo>
                  <a:pt x="328" y="52"/>
                  <a:pt x="326" y="51"/>
                  <a:pt x="325" y="49"/>
                </a:cubicBezTo>
                <a:cubicBezTo>
                  <a:pt x="323" y="48"/>
                  <a:pt x="322" y="46"/>
                  <a:pt x="320" y="44"/>
                </a:cubicBezTo>
                <a:cubicBezTo>
                  <a:pt x="318" y="43"/>
                  <a:pt x="317" y="43"/>
                  <a:pt x="316" y="42"/>
                </a:cubicBezTo>
                <a:cubicBezTo>
                  <a:pt x="316" y="41"/>
                  <a:pt x="316" y="41"/>
                  <a:pt x="315" y="41"/>
                </a:cubicBezTo>
                <a:cubicBezTo>
                  <a:pt x="314" y="39"/>
                  <a:pt x="315" y="36"/>
                  <a:pt x="315" y="35"/>
                </a:cubicBezTo>
                <a:cubicBezTo>
                  <a:pt x="316" y="34"/>
                  <a:pt x="315" y="33"/>
                  <a:pt x="315" y="33"/>
                </a:cubicBezTo>
                <a:cubicBezTo>
                  <a:pt x="314" y="33"/>
                  <a:pt x="315" y="32"/>
                  <a:pt x="314" y="31"/>
                </a:cubicBezTo>
                <a:cubicBezTo>
                  <a:pt x="313" y="29"/>
                  <a:pt x="313" y="30"/>
                  <a:pt x="313" y="30"/>
                </a:cubicBezTo>
                <a:cubicBezTo>
                  <a:pt x="313" y="30"/>
                  <a:pt x="313" y="29"/>
                  <a:pt x="312" y="28"/>
                </a:cubicBezTo>
                <a:cubicBezTo>
                  <a:pt x="312" y="28"/>
                  <a:pt x="312" y="26"/>
                  <a:pt x="311" y="26"/>
                </a:cubicBezTo>
                <a:cubicBezTo>
                  <a:pt x="310" y="25"/>
                  <a:pt x="310" y="25"/>
                  <a:pt x="310" y="24"/>
                </a:cubicBezTo>
                <a:cubicBezTo>
                  <a:pt x="310" y="24"/>
                  <a:pt x="310" y="23"/>
                  <a:pt x="310" y="23"/>
                </a:cubicBezTo>
                <a:cubicBezTo>
                  <a:pt x="309" y="23"/>
                  <a:pt x="309" y="22"/>
                  <a:pt x="309" y="22"/>
                </a:cubicBezTo>
                <a:cubicBezTo>
                  <a:pt x="309" y="21"/>
                  <a:pt x="308" y="20"/>
                  <a:pt x="308" y="20"/>
                </a:cubicBezTo>
                <a:cubicBezTo>
                  <a:pt x="307" y="20"/>
                  <a:pt x="307" y="19"/>
                  <a:pt x="307" y="18"/>
                </a:cubicBezTo>
                <a:cubicBezTo>
                  <a:pt x="306" y="17"/>
                  <a:pt x="305" y="16"/>
                  <a:pt x="305" y="16"/>
                </a:cubicBezTo>
                <a:cubicBezTo>
                  <a:pt x="305" y="16"/>
                  <a:pt x="306" y="16"/>
                  <a:pt x="306" y="16"/>
                </a:cubicBezTo>
                <a:cubicBezTo>
                  <a:pt x="306" y="15"/>
                  <a:pt x="307" y="15"/>
                  <a:pt x="307" y="12"/>
                </a:cubicBezTo>
                <a:cubicBezTo>
                  <a:pt x="307" y="10"/>
                  <a:pt x="305" y="8"/>
                  <a:pt x="303" y="6"/>
                </a:cubicBezTo>
                <a:cubicBezTo>
                  <a:pt x="301" y="5"/>
                  <a:pt x="298" y="3"/>
                  <a:pt x="296" y="2"/>
                </a:cubicBezTo>
                <a:cubicBezTo>
                  <a:pt x="294" y="1"/>
                  <a:pt x="291" y="1"/>
                  <a:pt x="290" y="1"/>
                </a:cubicBezTo>
                <a:cubicBezTo>
                  <a:pt x="288" y="1"/>
                  <a:pt x="285" y="1"/>
                  <a:pt x="283" y="1"/>
                </a:cubicBezTo>
                <a:cubicBezTo>
                  <a:pt x="281" y="1"/>
                  <a:pt x="280" y="0"/>
                  <a:pt x="278" y="1"/>
                </a:cubicBezTo>
                <a:cubicBezTo>
                  <a:pt x="276" y="1"/>
                  <a:pt x="275" y="2"/>
                  <a:pt x="274" y="2"/>
                </a:cubicBezTo>
                <a:cubicBezTo>
                  <a:pt x="273" y="2"/>
                  <a:pt x="271" y="2"/>
                  <a:pt x="269" y="2"/>
                </a:cubicBezTo>
                <a:cubicBezTo>
                  <a:pt x="268" y="2"/>
                  <a:pt x="266" y="3"/>
                  <a:pt x="265" y="3"/>
                </a:cubicBezTo>
                <a:cubicBezTo>
                  <a:pt x="263" y="3"/>
                  <a:pt x="261" y="4"/>
                  <a:pt x="260" y="4"/>
                </a:cubicBezTo>
                <a:cubicBezTo>
                  <a:pt x="259" y="5"/>
                  <a:pt x="257" y="5"/>
                  <a:pt x="256" y="6"/>
                </a:cubicBezTo>
                <a:cubicBezTo>
                  <a:pt x="255" y="6"/>
                  <a:pt x="254" y="7"/>
                  <a:pt x="253" y="8"/>
                </a:cubicBezTo>
                <a:cubicBezTo>
                  <a:pt x="251" y="8"/>
                  <a:pt x="250" y="10"/>
                  <a:pt x="248" y="11"/>
                </a:cubicBezTo>
                <a:cubicBezTo>
                  <a:pt x="247" y="13"/>
                  <a:pt x="246" y="14"/>
                  <a:pt x="243" y="17"/>
                </a:cubicBezTo>
                <a:cubicBezTo>
                  <a:pt x="240" y="20"/>
                  <a:pt x="241" y="22"/>
                  <a:pt x="240" y="23"/>
                </a:cubicBezTo>
                <a:cubicBezTo>
                  <a:pt x="239" y="25"/>
                  <a:pt x="239" y="26"/>
                  <a:pt x="238" y="28"/>
                </a:cubicBezTo>
                <a:cubicBezTo>
                  <a:pt x="238" y="29"/>
                  <a:pt x="238" y="30"/>
                  <a:pt x="237" y="31"/>
                </a:cubicBezTo>
                <a:cubicBezTo>
                  <a:pt x="237" y="33"/>
                  <a:pt x="237" y="34"/>
                  <a:pt x="237" y="37"/>
                </a:cubicBezTo>
                <a:cubicBezTo>
                  <a:pt x="237" y="39"/>
                  <a:pt x="237" y="40"/>
                  <a:pt x="237" y="41"/>
                </a:cubicBezTo>
                <a:cubicBezTo>
                  <a:pt x="237" y="42"/>
                  <a:pt x="238" y="42"/>
                  <a:pt x="238" y="43"/>
                </a:cubicBezTo>
                <a:cubicBezTo>
                  <a:pt x="238" y="44"/>
                  <a:pt x="237" y="44"/>
                  <a:pt x="237" y="45"/>
                </a:cubicBezTo>
                <a:cubicBezTo>
                  <a:pt x="237" y="47"/>
                  <a:pt x="238" y="48"/>
                  <a:pt x="238" y="49"/>
                </a:cubicBezTo>
                <a:cubicBezTo>
                  <a:pt x="238" y="49"/>
                  <a:pt x="238" y="50"/>
                  <a:pt x="238" y="51"/>
                </a:cubicBezTo>
                <a:cubicBezTo>
                  <a:pt x="238" y="51"/>
                  <a:pt x="238" y="52"/>
                  <a:pt x="238" y="53"/>
                </a:cubicBezTo>
                <a:cubicBezTo>
                  <a:pt x="238" y="56"/>
                  <a:pt x="239" y="57"/>
                  <a:pt x="239" y="59"/>
                </a:cubicBezTo>
                <a:cubicBezTo>
                  <a:pt x="239" y="60"/>
                  <a:pt x="240" y="60"/>
                  <a:pt x="240" y="61"/>
                </a:cubicBezTo>
                <a:cubicBezTo>
                  <a:pt x="240" y="61"/>
                  <a:pt x="240" y="61"/>
                  <a:pt x="240" y="62"/>
                </a:cubicBezTo>
                <a:cubicBezTo>
                  <a:pt x="240" y="62"/>
                  <a:pt x="241" y="63"/>
                  <a:pt x="241" y="64"/>
                </a:cubicBezTo>
                <a:cubicBezTo>
                  <a:pt x="242" y="65"/>
                  <a:pt x="242" y="66"/>
                  <a:pt x="243" y="66"/>
                </a:cubicBezTo>
                <a:cubicBezTo>
                  <a:pt x="243" y="67"/>
                  <a:pt x="243" y="68"/>
                  <a:pt x="244" y="69"/>
                </a:cubicBezTo>
                <a:cubicBezTo>
                  <a:pt x="244" y="69"/>
                  <a:pt x="244" y="70"/>
                  <a:pt x="244" y="70"/>
                </a:cubicBezTo>
                <a:cubicBezTo>
                  <a:pt x="244" y="71"/>
                  <a:pt x="244" y="72"/>
                  <a:pt x="244" y="73"/>
                </a:cubicBezTo>
                <a:cubicBezTo>
                  <a:pt x="245" y="73"/>
                  <a:pt x="245" y="74"/>
                  <a:pt x="246" y="74"/>
                </a:cubicBezTo>
                <a:cubicBezTo>
                  <a:pt x="246" y="75"/>
                  <a:pt x="246" y="75"/>
                  <a:pt x="246" y="76"/>
                </a:cubicBezTo>
                <a:cubicBezTo>
                  <a:pt x="246" y="76"/>
                  <a:pt x="247" y="76"/>
                  <a:pt x="247" y="77"/>
                </a:cubicBezTo>
                <a:cubicBezTo>
                  <a:pt x="248" y="78"/>
                  <a:pt x="249" y="78"/>
                  <a:pt x="249" y="79"/>
                </a:cubicBezTo>
                <a:cubicBezTo>
                  <a:pt x="250" y="79"/>
                  <a:pt x="251" y="80"/>
                  <a:pt x="252" y="79"/>
                </a:cubicBezTo>
                <a:cubicBezTo>
                  <a:pt x="253" y="79"/>
                  <a:pt x="254" y="79"/>
                  <a:pt x="254" y="79"/>
                </a:cubicBezTo>
                <a:cubicBezTo>
                  <a:pt x="254" y="79"/>
                  <a:pt x="254" y="80"/>
                  <a:pt x="254" y="81"/>
                </a:cubicBezTo>
                <a:cubicBezTo>
                  <a:pt x="254" y="82"/>
                  <a:pt x="253" y="83"/>
                  <a:pt x="252" y="85"/>
                </a:cubicBezTo>
                <a:cubicBezTo>
                  <a:pt x="252" y="86"/>
                  <a:pt x="251" y="87"/>
                  <a:pt x="251" y="88"/>
                </a:cubicBezTo>
                <a:cubicBezTo>
                  <a:pt x="250" y="88"/>
                  <a:pt x="248" y="87"/>
                  <a:pt x="246" y="86"/>
                </a:cubicBezTo>
                <a:cubicBezTo>
                  <a:pt x="244" y="86"/>
                  <a:pt x="244" y="86"/>
                  <a:pt x="239" y="86"/>
                </a:cubicBezTo>
                <a:cubicBezTo>
                  <a:pt x="238" y="86"/>
                  <a:pt x="236" y="86"/>
                  <a:pt x="235" y="86"/>
                </a:cubicBezTo>
                <a:cubicBezTo>
                  <a:pt x="234" y="86"/>
                  <a:pt x="232" y="87"/>
                  <a:pt x="230" y="87"/>
                </a:cubicBezTo>
                <a:cubicBezTo>
                  <a:pt x="229" y="87"/>
                  <a:pt x="228" y="88"/>
                  <a:pt x="227" y="88"/>
                </a:cubicBezTo>
                <a:cubicBezTo>
                  <a:pt x="224" y="89"/>
                  <a:pt x="223" y="90"/>
                  <a:pt x="220" y="92"/>
                </a:cubicBezTo>
                <a:cubicBezTo>
                  <a:pt x="218" y="93"/>
                  <a:pt x="215" y="95"/>
                  <a:pt x="214" y="97"/>
                </a:cubicBezTo>
                <a:cubicBezTo>
                  <a:pt x="212" y="98"/>
                  <a:pt x="211" y="99"/>
                  <a:pt x="209" y="101"/>
                </a:cubicBezTo>
                <a:cubicBezTo>
                  <a:pt x="207" y="103"/>
                  <a:pt x="206" y="104"/>
                  <a:pt x="205" y="106"/>
                </a:cubicBezTo>
                <a:cubicBezTo>
                  <a:pt x="204" y="108"/>
                  <a:pt x="204" y="108"/>
                  <a:pt x="203" y="110"/>
                </a:cubicBezTo>
                <a:cubicBezTo>
                  <a:pt x="203" y="112"/>
                  <a:pt x="203" y="113"/>
                  <a:pt x="203" y="114"/>
                </a:cubicBezTo>
                <a:cubicBezTo>
                  <a:pt x="202" y="116"/>
                  <a:pt x="202" y="117"/>
                  <a:pt x="202" y="117"/>
                </a:cubicBezTo>
                <a:cubicBezTo>
                  <a:pt x="202" y="117"/>
                  <a:pt x="201" y="118"/>
                  <a:pt x="200" y="119"/>
                </a:cubicBezTo>
                <a:cubicBezTo>
                  <a:pt x="198" y="119"/>
                  <a:pt x="197" y="121"/>
                  <a:pt x="196" y="122"/>
                </a:cubicBezTo>
                <a:cubicBezTo>
                  <a:pt x="195" y="122"/>
                  <a:pt x="194" y="122"/>
                  <a:pt x="194" y="122"/>
                </a:cubicBezTo>
                <a:cubicBezTo>
                  <a:pt x="193" y="122"/>
                  <a:pt x="193" y="122"/>
                  <a:pt x="191" y="124"/>
                </a:cubicBezTo>
                <a:cubicBezTo>
                  <a:pt x="189" y="125"/>
                  <a:pt x="188" y="127"/>
                  <a:pt x="187" y="129"/>
                </a:cubicBezTo>
                <a:cubicBezTo>
                  <a:pt x="186" y="130"/>
                  <a:pt x="186" y="131"/>
                  <a:pt x="185" y="132"/>
                </a:cubicBezTo>
                <a:cubicBezTo>
                  <a:pt x="184" y="132"/>
                  <a:pt x="183" y="133"/>
                  <a:pt x="183" y="133"/>
                </a:cubicBezTo>
                <a:cubicBezTo>
                  <a:pt x="182" y="133"/>
                  <a:pt x="181" y="134"/>
                  <a:pt x="180" y="134"/>
                </a:cubicBezTo>
                <a:cubicBezTo>
                  <a:pt x="178" y="134"/>
                  <a:pt x="178" y="134"/>
                  <a:pt x="175" y="135"/>
                </a:cubicBezTo>
                <a:cubicBezTo>
                  <a:pt x="173" y="136"/>
                  <a:pt x="171" y="137"/>
                  <a:pt x="170" y="138"/>
                </a:cubicBezTo>
                <a:cubicBezTo>
                  <a:pt x="169" y="139"/>
                  <a:pt x="168" y="140"/>
                  <a:pt x="167" y="141"/>
                </a:cubicBezTo>
                <a:cubicBezTo>
                  <a:pt x="165" y="142"/>
                  <a:pt x="165" y="142"/>
                  <a:pt x="161" y="144"/>
                </a:cubicBezTo>
                <a:cubicBezTo>
                  <a:pt x="160" y="145"/>
                  <a:pt x="158" y="146"/>
                  <a:pt x="157" y="147"/>
                </a:cubicBezTo>
                <a:cubicBezTo>
                  <a:pt x="156" y="148"/>
                  <a:pt x="155" y="148"/>
                  <a:pt x="154" y="149"/>
                </a:cubicBezTo>
                <a:cubicBezTo>
                  <a:pt x="152" y="151"/>
                  <a:pt x="150" y="152"/>
                  <a:pt x="147" y="154"/>
                </a:cubicBezTo>
                <a:cubicBezTo>
                  <a:pt x="144" y="156"/>
                  <a:pt x="141" y="159"/>
                  <a:pt x="140" y="162"/>
                </a:cubicBezTo>
                <a:cubicBezTo>
                  <a:pt x="138" y="165"/>
                  <a:pt x="137" y="174"/>
                  <a:pt x="135" y="180"/>
                </a:cubicBezTo>
                <a:cubicBezTo>
                  <a:pt x="134" y="187"/>
                  <a:pt x="132" y="200"/>
                  <a:pt x="130" y="205"/>
                </a:cubicBezTo>
                <a:cubicBezTo>
                  <a:pt x="129" y="211"/>
                  <a:pt x="129" y="214"/>
                  <a:pt x="128" y="218"/>
                </a:cubicBezTo>
                <a:cubicBezTo>
                  <a:pt x="127" y="222"/>
                  <a:pt x="127" y="224"/>
                  <a:pt x="126" y="228"/>
                </a:cubicBezTo>
                <a:cubicBezTo>
                  <a:pt x="126" y="232"/>
                  <a:pt x="126" y="232"/>
                  <a:pt x="125" y="237"/>
                </a:cubicBezTo>
                <a:cubicBezTo>
                  <a:pt x="124" y="242"/>
                  <a:pt x="124" y="248"/>
                  <a:pt x="123" y="252"/>
                </a:cubicBezTo>
                <a:cubicBezTo>
                  <a:pt x="123" y="256"/>
                  <a:pt x="122" y="259"/>
                  <a:pt x="122" y="261"/>
                </a:cubicBezTo>
                <a:cubicBezTo>
                  <a:pt x="122" y="262"/>
                  <a:pt x="122" y="264"/>
                  <a:pt x="121" y="265"/>
                </a:cubicBezTo>
                <a:cubicBezTo>
                  <a:pt x="121" y="266"/>
                  <a:pt x="121" y="268"/>
                  <a:pt x="120" y="269"/>
                </a:cubicBezTo>
                <a:cubicBezTo>
                  <a:pt x="120" y="272"/>
                  <a:pt x="119" y="274"/>
                  <a:pt x="119" y="275"/>
                </a:cubicBezTo>
                <a:cubicBezTo>
                  <a:pt x="119" y="275"/>
                  <a:pt x="119" y="275"/>
                  <a:pt x="120" y="275"/>
                </a:cubicBezTo>
                <a:cubicBezTo>
                  <a:pt x="121" y="275"/>
                  <a:pt x="122" y="275"/>
                  <a:pt x="125" y="276"/>
                </a:cubicBezTo>
                <a:cubicBezTo>
                  <a:pt x="129" y="277"/>
                  <a:pt x="134" y="278"/>
                  <a:pt x="134" y="278"/>
                </a:cubicBezTo>
                <a:cubicBezTo>
                  <a:pt x="134" y="278"/>
                  <a:pt x="134" y="279"/>
                  <a:pt x="134" y="279"/>
                </a:cubicBezTo>
                <a:cubicBezTo>
                  <a:pt x="134" y="280"/>
                  <a:pt x="134" y="280"/>
                  <a:pt x="135" y="280"/>
                </a:cubicBezTo>
                <a:cubicBezTo>
                  <a:pt x="135" y="280"/>
                  <a:pt x="136" y="280"/>
                  <a:pt x="136" y="281"/>
                </a:cubicBezTo>
                <a:cubicBezTo>
                  <a:pt x="136" y="281"/>
                  <a:pt x="135" y="281"/>
                  <a:pt x="135" y="282"/>
                </a:cubicBezTo>
                <a:cubicBezTo>
                  <a:pt x="134" y="284"/>
                  <a:pt x="134" y="284"/>
                  <a:pt x="134" y="286"/>
                </a:cubicBezTo>
                <a:cubicBezTo>
                  <a:pt x="133" y="289"/>
                  <a:pt x="133" y="290"/>
                  <a:pt x="133" y="290"/>
                </a:cubicBezTo>
                <a:cubicBezTo>
                  <a:pt x="133" y="290"/>
                  <a:pt x="132" y="291"/>
                  <a:pt x="132" y="291"/>
                </a:cubicBezTo>
                <a:cubicBezTo>
                  <a:pt x="131" y="292"/>
                  <a:pt x="131" y="292"/>
                  <a:pt x="131" y="293"/>
                </a:cubicBezTo>
                <a:cubicBezTo>
                  <a:pt x="130" y="295"/>
                  <a:pt x="128" y="298"/>
                  <a:pt x="128" y="299"/>
                </a:cubicBezTo>
                <a:cubicBezTo>
                  <a:pt x="127" y="301"/>
                  <a:pt x="127" y="301"/>
                  <a:pt x="127" y="301"/>
                </a:cubicBezTo>
                <a:cubicBezTo>
                  <a:pt x="127" y="302"/>
                  <a:pt x="127" y="302"/>
                  <a:pt x="126" y="302"/>
                </a:cubicBezTo>
                <a:cubicBezTo>
                  <a:pt x="126" y="303"/>
                  <a:pt x="126" y="304"/>
                  <a:pt x="126" y="304"/>
                </a:cubicBezTo>
                <a:cubicBezTo>
                  <a:pt x="126" y="304"/>
                  <a:pt x="119" y="300"/>
                  <a:pt x="114" y="296"/>
                </a:cubicBezTo>
                <a:cubicBezTo>
                  <a:pt x="108" y="293"/>
                  <a:pt x="103" y="290"/>
                  <a:pt x="103" y="290"/>
                </a:cubicBezTo>
                <a:cubicBezTo>
                  <a:pt x="103" y="290"/>
                  <a:pt x="103" y="289"/>
                  <a:pt x="103" y="288"/>
                </a:cubicBezTo>
                <a:cubicBezTo>
                  <a:pt x="103" y="288"/>
                  <a:pt x="102" y="287"/>
                  <a:pt x="101" y="287"/>
                </a:cubicBezTo>
                <a:cubicBezTo>
                  <a:pt x="100" y="286"/>
                  <a:pt x="99" y="285"/>
                  <a:pt x="98" y="285"/>
                </a:cubicBezTo>
                <a:cubicBezTo>
                  <a:pt x="97" y="284"/>
                  <a:pt x="96" y="284"/>
                  <a:pt x="95" y="284"/>
                </a:cubicBezTo>
                <a:cubicBezTo>
                  <a:pt x="95" y="284"/>
                  <a:pt x="94" y="284"/>
                  <a:pt x="94" y="284"/>
                </a:cubicBezTo>
                <a:cubicBezTo>
                  <a:pt x="93" y="284"/>
                  <a:pt x="91" y="282"/>
                  <a:pt x="88" y="280"/>
                </a:cubicBezTo>
                <a:cubicBezTo>
                  <a:pt x="84" y="278"/>
                  <a:pt x="84" y="278"/>
                  <a:pt x="82" y="277"/>
                </a:cubicBezTo>
                <a:cubicBezTo>
                  <a:pt x="81" y="276"/>
                  <a:pt x="80" y="275"/>
                  <a:pt x="80" y="274"/>
                </a:cubicBezTo>
                <a:cubicBezTo>
                  <a:pt x="79" y="273"/>
                  <a:pt x="77" y="274"/>
                  <a:pt x="77" y="274"/>
                </a:cubicBezTo>
                <a:cubicBezTo>
                  <a:pt x="76" y="274"/>
                  <a:pt x="75" y="274"/>
                  <a:pt x="75" y="275"/>
                </a:cubicBezTo>
                <a:cubicBezTo>
                  <a:pt x="75" y="275"/>
                  <a:pt x="75" y="275"/>
                  <a:pt x="73" y="275"/>
                </a:cubicBezTo>
                <a:cubicBezTo>
                  <a:pt x="72" y="275"/>
                  <a:pt x="72" y="275"/>
                  <a:pt x="71" y="275"/>
                </a:cubicBezTo>
                <a:cubicBezTo>
                  <a:pt x="70" y="275"/>
                  <a:pt x="69" y="274"/>
                  <a:pt x="68" y="274"/>
                </a:cubicBezTo>
                <a:cubicBezTo>
                  <a:pt x="67" y="274"/>
                  <a:pt x="67" y="274"/>
                  <a:pt x="66" y="274"/>
                </a:cubicBezTo>
                <a:cubicBezTo>
                  <a:pt x="65" y="274"/>
                  <a:pt x="65" y="276"/>
                  <a:pt x="65" y="276"/>
                </a:cubicBezTo>
                <a:cubicBezTo>
                  <a:pt x="64" y="277"/>
                  <a:pt x="64" y="278"/>
                  <a:pt x="64" y="279"/>
                </a:cubicBezTo>
                <a:cubicBezTo>
                  <a:pt x="63" y="280"/>
                  <a:pt x="63" y="281"/>
                  <a:pt x="63" y="281"/>
                </a:cubicBezTo>
                <a:cubicBezTo>
                  <a:pt x="63" y="281"/>
                  <a:pt x="55" y="296"/>
                  <a:pt x="44" y="314"/>
                </a:cubicBezTo>
                <a:cubicBezTo>
                  <a:pt x="39" y="325"/>
                  <a:pt x="33" y="336"/>
                  <a:pt x="27" y="346"/>
                </a:cubicBezTo>
                <a:cubicBezTo>
                  <a:pt x="15" y="369"/>
                  <a:pt x="5" y="388"/>
                  <a:pt x="5" y="388"/>
                </a:cubicBezTo>
                <a:cubicBezTo>
                  <a:pt x="5" y="388"/>
                  <a:pt x="4" y="388"/>
                  <a:pt x="4" y="388"/>
                </a:cubicBezTo>
                <a:cubicBezTo>
                  <a:pt x="3" y="388"/>
                  <a:pt x="3" y="389"/>
                  <a:pt x="3" y="390"/>
                </a:cubicBezTo>
                <a:cubicBezTo>
                  <a:pt x="3" y="391"/>
                  <a:pt x="2" y="391"/>
                  <a:pt x="2" y="391"/>
                </a:cubicBezTo>
                <a:cubicBezTo>
                  <a:pt x="1" y="392"/>
                  <a:pt x="0" y="393"/>
                  <a:pt x="1" y="394"/>
                </a:cubicBezTo>
                <a:cubicBezTo>
                  <a:pt x="1" y="396"/>
                  <a:pt x="3" y="396"/>
                  <a:pt x="4" y="397"/>
                </a:cubicBezTo>
                <a:close/>
                <a:moveTo>
                  <a:pt x="132" y="307"/>
                </a:moveTo>
                <a:cubicBezTo>
                  <a:pt x="132" y="307"/>
                  <a:pt x="132" y="306"/>
                  <a:pt x="132" y="306"/>
                </a:cubicBezTo>
                <a:cubicBezTo>
                  <a:pt x="133" y="305"/>
                  <a:pt x="133" y="304"/>
                  <a:pt x="134" y="303"/>
                </a:cubicBezTo>
                <a:cubicBezTo>
                  <a:pt x="134" y="302"/>
                  <a:pt x="135" y="301"/>
                  <a:pt x="135" y="300"/>
                </a:cubicBezTo>
                <a:cubicBezTo>
                  <a:pt x="136" y="300"/>
                  <a:pt x="136" y="300"/>
                  <a:pt x="136" y="300"/>
                </a:cubicBezTo>
                <a:cubicBezTo>
                  <a:pt x="136" y="300"/>
                  <a:pt x="136" y="300"/>
                  <a:pt x="136" y="301"/>
                </a:cubicBezTo>
                <a:cubicBezTo>
                  <a:pt x="136" y="302"/>
                  <a:pt x="136" y="302"/>
                  <a:pt x="137" y="303"/>
                </a:cubicBezTo>
                <a:cubicBezTo>
                  <a:pt x="138" y="304"/>
                  <a:pt x="139" y="304"/>
                  <a:pt x="139" y="304"/>
                </a:cubicBezTo>
                <a:cubicBezTo>
                  <a:pt x="139" y="304"/>
                  <a:pt x="140" y="305"/>
                  <a:pt x="141" y="305"/>
                </a:cubicBezTo>
                <a:cubicBezTo>
                  <a:pt x="141" y="306"/>
                  <a:pt x="141" y="306"/>
                  <a:pt x="142" y="306"/>
                </a:cubicBezTo>
                <a:cubicBezTo>
                  <a:pt x="142" y="305"/>
                  <a:pt x="143" y="305"/>
                  <a:pt x="143" y="305"/>
                </a:cubicBezTo>
                <a:cubicBezTo>
                  <a:pt x="143" y="305"/>
                  <a:pt x="142" y="307"/>
                  <a:pt x="144" y="308"/>
                </a:cubicBezTo>
                <a:cubicBezTo>
                  <a:pt x="145" y="309"/>
                  <a:pt x="145" y="309"/>
                  <a:pt x="146" y="309"/>
                </a:cubicBezTo>
                <a:cubicBezTo>
                  <a:pt x="148" y="310"/>
                  <a:pt x="148" y="310"/>
                  <a:pt x="148" y="309"/>
                </a:cubicBezTo>
                <a:cubicBezTo>
                  <a:pt x="149" y="309"/>
                  <a:pt x="149" y="309"/>
                  <a:pt x="149" y="309"/>
                </a:cubicBezTo>
                <a:cubicBezTo>
                  <a:pt x="149" y="309"/>
                  <a:pt x="149" y="311"/>
                  <a:pt x="150" y="312"/>
                </a:cubicBezTo>
                <a:cubicBezTo>
                  <a:pt x="151" y="313"/>
                  <a:pt x="152" y="313"/>
                  <a:pt x="153" y="314"/>
                </a:cubicBezTo>
                <a:cubicBezTo>
                  <a:pt x="154" y="314"/>
                  <a:pt x="155" y="314"/>
                  <a:pt x="155" y="313"/>
                </a:cubicBezTo>
                <a:cubicBezTo>
                  <a:pt x="156" y="313"/>
                  <a:pt x="156" y="313"/>
                  <a:pt x="156" y="313"/>
                </a:cubicBezTo>
                <a:cubicBezTo>
                  <a:pt x="156" y="313"/>
                  <a:pt x="156" y="316"/>
                  <a:pt x="157" y="316"/>
                </a:cubicBezTo>
                <a:cubicBezTo>
                  <a:pt x="157" y="317"/>
                  <a:pt x="158" y="317"/>
                  <a:pt x="159" y="318"/>
                </a:cubicBezTo>
                <a:cubicBezTo>
                  <a:pt x="160" y="318"/>
                  <a:pt x="161" y="318"/>
                  <a:pt x="162" y="317"/>
                </a:cubicBezTo>
                <a:cubicBezTo>
                  <a:pt x="163" y="317"/>
                  <a:pt x="163" y="317"/>
                  <a:pt x="164" y="316"/>
                </a:cubicBezTo>
                <a:cubicBezTo>
                  <a:pt x="164" y="316"/>
                  <a:pt x="165" y="316"/>
                  <a:pt x="165" y="316"/>
                </a:cubicBezTo>
                <a:cubicBezTo>
                  <a:pt x="165" y="316"/>
                  <a:pt x="165" y="317"/>
                  <a:pt x="164" y="319"/>
                </a:cubicBezTo>
                <a:cubicBezTo>
                  <a:pt x="163" y="321"/>
                  <a:pt x="162" y="323"/>
                  <a:pt x="162" y="323"/>
                </a:cubicBezTo>
                <a:cubicBezTo>
                  <a:pt x="162" y="323"/>
                  <a:pt x="162" y="322"/>
                  <a:pt x="161" y="323"/>
                </a:cubicBezTo>
                <a:cubicBezTo>
                  <a:pt x="161" y="323"/>
                  <a:pt x="160" y="324"/>
                  <a:pt x="160" y="324"/>
                </a:cubicBezTo>
                <a:cubicBezTo>
                  <a:pt x="160" y="324"/>
                  <a:pt x="160" y="324"/>
                  <a:pt x="160" y="324"/>
                </a:cubicBezTo>
                <a:cubicBezTo>
                  <a:pt x="160" y="324"/>
                  <a:pt x="156" y="322"/>
                  <a:pt x="152" y="320"/>
                </a:cubicBezTo>
                <a:cubicBezTo>
                  <a:pt x="148" y="317"/>
                  <a:pt x="132" y="307"/>
                  <a:pt x="132" y="307"/>
                </a:cubicBezTo>
                <a:close/>
              </a:path>
            </a:pathLst>
          </a:custGeom>
          <a:solidFill>
            <a:schemeClr val="bg1">
              <a:lumMod val="75000"/>
            </a:schemeClr>
          </a:solidFill>
          <a:ln w="44450">
            <a:noFill/>
          </a:ln>
          <a:effectLst>
            <a:outerShdw blurRad="76200" dir="18900000" sy="23000" kx="-1200000" algn="b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id-ID" b="1">
              <a:solidFill>
                <a:schemeClr val="bg1">
                  <a:lumMod val="95000"/>
                </a:schemeClr>
              </a:solidFill>
            </a:endParaRPr>
          </a:p>
        </p:txBody>
      </p:sp>
      <p:cxnSp>
        <p:nvCxnSpPr>
          <p:cNvPr id="44" name="Straight Connector 36"/>
          <p:cNvCxnSpPr/>
          <p:nvPr/>
        </p:nvCxnSpPr>
        <p:spPr>
          <a:xfrm flipH="1">
            <a:off x="5673327" y="1996440"/>
            <a:ext cx="10668" cy="3720944"/>
          </a:xfrm>
          <a:prstGeom prst="line">
            <a:avLst/>
          </a:prstGeom>
          <a:ln>
            <a:solidFill>
              <a:schemeClr val="bg1">
                <a:lumMod val="65000"/>
              </a:schemeClr>
            </a:solidFill>
            <a:prstDash val="lgDash"/>
            <a:headEnd type="oval"/>
            <a:tailEnd type="oval"/>
          </a:ln>
        </p:spPr>
        <p:style>
          <a:lnRef idx="1">
            <a:schemeClr val="accent1"/>
          </a:lnRef>
          <a:fillRef idx="0">
            <a:schemeClr val="accent1"/>
          </a:fillRef>
          <a:effectRef idx="0">
            <a:schemeClr val="accent1"/>
          </a:effectRef>
          <a:fontRef idx="minor">
            <a:schemeClr val="tx1"/>
          </a:fontRef>
        </p:style>
      </p:cxnSp>
      <p:sp>
        <p:nvSpPr>
          <p:cNvPr id="45" name="Oval 44"/>
          <p:cNvSpPr/>
          <p:nvPr/>
        </p:nvSpPr>
        <p:spPr>
          <a:xfrm>
            <a:off x="5522035" y="2438933"/>
            <a:ext cx="310580" cy="310580"/>
          </a:xfrm>
          <a:prstGeom prst="ellipse">
            <a:avLst/>
          </a:prstGeom>
          <a:pattFill prst="dkUpDiag">
            <a:fgClr>
              <a:srgbClr val="E67E22"/>
            </a:fgClr>
            <a:bgClr>
              <a:srgbClr val="DD7619"/>
            </a:bgClr>
          </a:pattFill>
          <a:ln w="101600" cmpd="dbl">
            <a:solidFill>
              <a:srgbClr val="E67E2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46" name="Oval 45"/>
          <p:cNvSpPr/>
          <p:nvPr/>
        </p:nvSpPr>
        <p:spPr>
          <a:xfrm>
            <a:off x="5522035" y="3776831"/>
            <a:ext cx="310580" cy="310580"/>
          </a:xfrm>
          <a:prstGeom prst="ellipse">
            <a:avLst/>
          </a:prstGeom>
          <a:pattFill prst="dkUpDiag">
            <a:fgClr>
              <a:srgbClr val="E67E22"/>
            </a:fgClr>
            <a:bgClr>
              <a:srgbClr val="DD7619"/>
            </a:bgClr>
          </a:pattFill>
          <a:ln w="101600" cmpd="dbl">
            <a:solidFill>
              <a:srgbClr val="E67E2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48" name="Oval 47"/>
          <p:cNvSpPr/>
          <p:nvPr/>
        </p:nvSpPr>
        <p:spPr>
          <a:xfrm>
            <a:off x="5522035" y="4943886"/>
            <a:ext cx="310580" cy="310580"/>
          </a:xfrm>
          <a:prstGeom prst="ellipse">
            <a:avLst/>
          </a:prstGeom>
          <a:pattFill prst="dkUpDiag">
            <a:fgClr>
              <a:srgbClr val="E67E22"/>
            </a:fgClr>
            <a:bgClr>
              <a:srgbClr val="DD7619"/>
            </a:bgClr>
          </a:pattFill>
          <a:ln w="101600" cmpd="dbl">
            <a:solidFill>
              <a:srgbClr val="E67E2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49" name="Freeform 40"/>
          <p:cNvSpPr>
            <a:spLocks/>
          </p:cNvSpPr>
          <p:nvPr/>
        </p:nvSpPr>
        <p:spPr bwMode="auto">
          <a:xfrm rot="5400000">
            <a:off x="1874482" y="691256"/>
            <a:ext cx="373549" cy="1611537"/>
          </a:xfrm>
          <a:custGeom>
            <a:avLst/>
            <a:gdLst>
              <a:gd name="T0" fmla="*/ 497 w 497"/>
              <a:gd name="T1" fmla="*/ 488 h 1638"/>
              <a:gd name="T2" fmla="*/ 497 w 497"/>
              <a:gd name="T3" fmla="*/ 1143 h 1638"/>
              <a:gd name="T4" fmla="*/ 497 w 497"/>
              <a:gd name="T5" fmla="*/ 1638 h 1638"/>
              <a:gd name="T6" fmla="*/ 0 w 497"/>
              <a:gd name="T7" fmla="*/ 1638 h 1638"/>
              <a:gd name="T8" fmla="*/ 0 w 497"/>
              <a:gd name="T9" fmla="*/ 0 h 1638"/>
              <a:gd name="T10" fmla="*/ 497 w 497"/>
              <a:gd name="T11" fmla="*/ 488 h 1638"/>
            </a:gdLst>
            <a:ahLst/>
            <a:cxnLst>
              <a:cxn ang="0">
                <a:pos x="T0" y="T1"/>
              </a:cxn>
              <a:cxn ang="0">
                <a:pos x="T2" y="T3"/>
              </a:cxn>
              <a:cxn ang="0">
                <a:pos x="T4" y="T5"/>
              </a:cxn>
              <a:cxn ang="0">
                <a:pos x="T6" y="T7"/>
              </a:cxn>
              <a:cxn ang="0">
                <a:pos x="T8" y="T9"/>
              </a:cxn>
              <a:cxn ang="0">
                <a:pos x="T10" y="T11"/>
              </a:cxn>
            </a:cxnLst>
            <a:rect l="0" t="0" r="r" b="b"/>
            <a:pathLst>
              <a:path w="497" h="1638">
                <a:moveTo>
                  <a:pt x="497" y="488"/>
                </a:moveTo>
                <a:lnTo>
                  <a:pt x="497" y="1143"/>
                </a:lnTo>
                <a:lnTo>
                  <a:pt x="497" y="1638"/>
                </a:lnTo>
                <a:lnTo>
                  <a:pt x="0" y="1638"/>
                </a:lnTo>
                <a:lnTo>
                  <a:pt x="0" y="0"/>
                </a:lnTo>
                <a:lnTo>
                  <a:pt x="497" y="488"/>
                </a:lnTo>
                <a:close/>
              </a:path>
            </a:pathLst>
          </a:custGeom>
          <a:solidFill>
            <a:srgbClr val="E67E22"/>
          </a:solidFill>
          <a:ln>
            <a:noFill/>
          </a:ln>
        </p:spPr>
        <p:txBody>
          <a:bodyPr vert="horz" wrap="square" lIns="91440" tIns="45720" rIns="91440" bIns="45720" numCol="1" anchor="t" anchorCtr="0" compatLnSpc="1">
            <a:prstTxWarp prst="textNoShape">
              <a:avLst/>
            </a:prstTxWarp>
          </a:bodyPr>
          <a:lstStyle/>
          <a:p>
            <a:pPr>
              <a:lnSpc>
                <a:spcPct val="107000"/>
              </a:lnSpc>
              <a:spcAft>
                <a:spcPts val="0"/>
              </a:spcAft>
            </a:pPr>
            <a:endParaRPr lang="tr-TR" b="1" dirty="0">
              <a:ea typeface="Calibri" panose="020F0502020204030204" pitchFamily="34" charset="0"/>
              <a:cs typeface="FreightTextProBook-Regular"/>
            </a:endParaRPr>
          </a:p>
          <a:p>
            <a:pPr>
              <a:lnSpc>
                <a:spcPct val="107000"/>
              </a:lnSpc>
              <a:spcAft>
                <a:spcPts val="0"/>
              </a:spcAft>
            </a:pPr>
            <a:endParaRPr lang="tr-TR" b="1" dirty="0">
              <a:ea typeface="Calibri" panose="020F0502020204030204" pitchFamily="34" charset="0"/>
              <a:cs typeface="FreightTextProBook-Regular"/>
            </a:endParaRPr>
          </a:p>
        </p:txBody>
      </p:sp>
      <p:sp>
        <p:nvSpPr>
          <p:cNvPr id="3" name="Metin kutusu 2"/>
          <p:cNvSpPr txBox="1"/>
          <p:nvPr/>
        </p:nvSpPr>
        <p:spPr>
          <a:xfrm>
            <a:off x="2602006" y="1314466"/>
            <a:ext cx="7809702" cy="400110"/>
          </a:xfrm>
          <a:prstGeom prst="rect">
            <a:avLst/>
          </a:prstGeom>
          <a:noFill/>
        </p:spPr>
        <p:txBody>
          <a:bodyPr wrap="none" rtlCol="0">
            <a:spAutoFit/>
          </a:bodyPr>
          <a:lstStyle/>
          <a:p>
            <a:pPr algn="ctr"/>
            <a:r>
              <a:rPr lang="tr-TR" sz="2000" b="1" dirty="0"/>
              <a:t>Araştırma </a:t>
            </a:r>
            <a:r>
              <a:rPr lang="tr-TR" sz="2000" b="1" dirty="0" smtClean="0"/>
              <a:t>Üniversitelerinin Beklenen Performansı Gösterebilmeleri İçin</a:t>
            </a:r>
            <a:r>
              <a:rPr lang="tr-TR" sz="2000" b="1" dirty="0"/>
              <a:t>:</a:t>
            </a:r>
          </a:p>
        </p:txBody>
      </p:sp>
      <p:grpSp>
        <p:nvGrpSpPr>
          <p:cNvPr id="4" name="Grup 3"/>
          <p:cNvGrpSpPr/>
          <p:nvPr/>
        </p:nvGrpSpPr>
        <p:grpSpPr>
          <a:xfrm>
            <a:off x="1255488" y="2343580"/>
            <a:ext cx="8720424" cy="4424453"/>
            <a:chOff x="1255488" y="2343580"/>
            <a:chExt cx="8720424" cy="4424453"/>
          </a:xfrm>
        </p:grpSpPr>
        <p:sp>
          <p:nvSpPr>
            <p:cNvPr id="50" name="Freeform 43"/>
            <p:cNvSpPr>
              <a:spLocks/>
            </p:cNvSpPr>
            <p:nvPr/>
          </p:nvSpPr>
          <p:spPr bwMode="auto">
            <a:xfrm rot="10800000">
              <a:off x="1255488" y="5851096"/>
              <a:ext cx="8720421" cy="916937"/>
            </a:xfrm>
            <a:custGeom>
              <a:avLst/>
              <a:gdLst>
                <a:gd name="T0" fmla="*/ 488 w 1641"/>
                <a:gd name="T1" fmla="*/ 0 h 497"/>
                <a:gd name="T2" fmla="*/ 1144 w 1641"/>
                <a:gd name="T3" fmla="*/ 0 h 497"/>
                <a:gd name="T4" fmla="*/ 1641 w 1641"/>
                <a:gd name="T5" fmla="*/ 0 h 497"/>
                <a:gd name="T6" fmla="*/ 1641 w 1641"/>
                <a:gd name="T7" fmla="*/ 497 h 497"/>
                <a:gd name="T8" fmla="*/ 0 w 1641"/>
                <a:gd name="T9" fmla="*/ 497 h 497"/>
                <a:gd name="T10" fmla="*/ 488 w 1641"/>
                <a:gd name="T11" fmla="*/ 0 h 497"/>
              </a:gdLst>
              <a:ahLst/>
              <a:cxnLst>
                <a:cxn ang="0">
                  <a:pos x="T0" y="T1"/>
                </a:cxn>
                <a:cxn ang="0">
                  <a:pos x="T2" y="T3"/>
                </a:cxn>
                <a:cxn ang="0">
                  <a:pos x="T4" y="T5"/>
                </a:cxn>
                <a:cxn ang="0">
                  <a:pos x="T6" y="T7"/>
                </a:cxn>
                <a:cxn ang="0">
                  <a:pos x="T8" y="T9"/>
                </a:cxn>
                <a:cxn ang="0">
                  <a:pos x="T10" y="T11"/>
                </a:cxn>
              </a:cxnLst>
              <a:rect l="0" t="0" r="r" b="b"/>
              <a:pathLst>
                <a:path w="1641" h="497">
                  <a:moveTo>
                    <a:pt x="488" y="0"/>
                  </a:moveTo>
                  <a:lnTo>
                    <a:pt x="1144" y="0"/>
                  </a:lnTo>
                  <a:lnTo>
                    <a:pt x="1641" y="0"/>
                  </a:lnTo>
                  <a:lnTo>
                    <a:pt x="1641" y="497"/>
                  </a:lnTo>
                  <a:lnTo>
                    <a:pt x="0" y="497"/>
                  </a:lnTo>
                  <a:lnTo>
                    <a:pt x="488" y="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id-ID" b="1"/>
            </a:p>
          </p:txBody>
        </p:sp>
        <p:grpSp>
          <p:nvGrpSpPr>
            <p:cNvPr id="20" name="Group 47"/>
            <p:cNvGrpSpPr/>
            <p:nvPr/>
          </p:nvGrpSpPr>
          <p:grpSpPr>
            <a:xfrm>
              <a:off x="1283067" y="2343580"/>
              <a:ext cx="3535400" cy="786857"/>
              <a:chOff x="2101796" y="2563627"/>
              <a:chExt cx="3535400" cy="952107"/>
            </a:xfrm>
            <a:pattFill prst="wdUpDiag">
              <a:fgClr>
                <a:srgbClr val="8B4A0F"/>
              </a:fgClr>
              <a:bgClr>
                <a:srgbClr val="7E3300"/>
              </a:bgClr>
            </a:pattFill>
          </p:grpSpPr>
          <p:sp>
            <p:nvSpPr>
              <p:cNvPr id="21" name="Isosceles Triangle 48"/>
              <p:cNvSpPr/>
              <p:nvPr/>
            </p:nvSpPr>
            <p:spPr>
              <a:xfrm rot="5400000">
                <a:off x="5328846" y="2904482"/>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22" name="Rectangle 49"/>
              <p:cNvSpPr/>
              <p:nvPr/>
            </p:nvSpPr>
            <p:spPr>
              <a:xfrm>
                <a:off x="2101796" y="2563627"/>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grpSp>
        <p:sp>
          <p:nvSpPr>
            <p:cNvPr id="23" name="Rectangle 63"/>
            <p:cNvSpPr/>
            <p:nvPr/>
          </p:nvSpPr>
          <p:spPr>
            <a:xfrm>
              <a:off x="1339443" y="2385973"/>
              <a:ext cx="2737964" cy="738664"/>
            </a:xfrm>
            <a:prstGeom prst="rect">
              <a:avLst/>
            </a:prstGeom>
          </p:spPr>
          <p:txBody>
            <a:bodyPr wrap="square">
              <a:spAutoFit/>
            </a:bodyPr>
            <a:lstStyle/>
            <a:p>
              <a:r>
                <a:rPr lang="tr-TR" sz="1400" b="1" dirty="0">
                  <a:solidFill>
                    <a:schemeClr val="bg1">
                      <a:lumMod val="95000"/>
                    </a:schemeClr>
                  </a:solidFill>
                  <a:ea typeface="Calibri" panose="020F0502020204030204" pitchFamily="34" charset="0"/>
                  <a:cs typeface="FreightTextProBook-Regular"/>
                </a:rPr>
                <a:t>İhtiyaç duydukları kaynakların uygun destek programları ile </a:t>
              </a:r>
              <a:r>
                <a:rPr lang="tr-TR" sz="1400" b="1" dirty="0" smtClean="0">
                  <a:solidFill>
                    <a:schemeClr val="bg1">
                      <a:lumMod val="95000"/>
                    </a:schemeClr>
                  </a:solidFill>
                  <a:ea typeface="Calibri" panose="020F0502020204030204" pitchFamily="34" charset="0"/>
                  <a:cs typeface="FreightTextProBook-Regular"/>
                </a:rPr>
                <a:t>sağlanması,</a:t>
              </a:r>
              <a:endParaRPr lang="id-ID" sz="1400" b="1" dirty="0">
                <a:solidFill>
                  <a:schemeClr val="bg1">
                    <a:lumMod val="95000"/>
                  </a:schemeClr>
                </a:solidFill>
              </a:endParaRPr>
            </a:p>
          </p:txBody>
        </p:sp>
        <p:grpSp>
          <p:nvGrpSpPr>
            <p:cNvPr id="24" name="Group 47"/>
            <p:cNvGrpSpPr/>
            <p:nvPr/>
          </p:nvGrpSpPr>
          <p:grpSpPr>
            <a:xfrm>
              <a:off x="1299236" y="3588637"/>
              <a:ext cx="3535400" cy="653442"/>
              <a:chOff x="2101796" y="2563627"/>
              <a:chExt cx="3535400" cy="952107"/>
            </a:xfrm>
            <a:pattFill prst="wdUpDiag">
              <a:fgClr>
                <a:srgbClr val="8B4A0F"/>
              </a:fgClr>
              <a:bgClr>
                <a:srgbClr val="7E3300"/>
              </a:bgClr>
            </a:pattFill>
          </p:grpSpPr>
          <p:sp>
            <p:nvSpPr>
              <p:cNvPr id="25" name="Isosceles Triangle 48"/>
              <p:cNvSpPr/>
              <p:nvPr/>
            </p:nvSpPr>
            <p:spPr>
              <a:xfrm rot="5400000">
                <a:off x="5328846" y="2904482"/>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26" name="Rectangle 49"/>
              <p:cNvSpPr/>
              <p:nvPr/>
            </p:nvSpPr>
            <p:spPr>
              <a:xfrm>
                <a:off x="2101796" y="2563627"/>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grpSp>
        <p:sp>
          <p:nvSpPr>
            <p:cNvPr id="27" name="Rectangle 63"/>
            <p:cNvSpPr/>
            <p:nvPr/>
          </p:nvSpPr>
          <p:spPr>
            <a:xfrm>
              <a:off x="1322226" y="3623930"/>
              <a:ext cx="2737964" cy="523220"/>
            </a:xfrm>
            <a:prstGeom prst="rect">
              <a:avLst/>
            </a:prstGeom>
          </p:spPr>
          <p:txBody>
            <a:bodyPr wrap="square">
              <a:spAutoFit/>
            </a:bodyPr>
            <a:lstStyle/>
            <a:p>
              <a:r>
                <a:rPr lang="tr-TR" sz="1400" b="1" dirty="0">
                  <a:solidFill>
                    <a:schemeClr val="bg1">
                      <a:lumMod val="95000"/>
                    </a:schemeClr>
                  </a:solidFill>
                  <a:ea typeface="Calibri" panose="020F0502020204030204" pitchFamily="34" charset="0"/>
                  <a:cs typeface="FreightTextProBook-Regular"/>
                </a:rPr>
                <a:t>Üniversitelere özerklik ve farklılaşma olanağı tanınması</a:t>
              </a:r>
              <a:endParaRPr lang="id-ID" sz="1400" b="1" dirty="0">
                <a:solidFill>
                  <a:schemeClr val="bg1">
                    <a:lumMod val="95000"/>
                  </a:schemeClr>
                </a:solidFill>
              </a:endParaRPr>
            </a:p>
          </p:txBody>
        </p:sp>
        <p:grpSp>
          <p:nvGrpSpPr>
            <p:cNvPr id="28" name="Group 47"/>
            <p:cNvGrpSpPr/>
            <p:nvPr/>
          </p:nvGrpSpPr>
          <p:grpSpPr>
            <a:xfrm>
              <a:off x="1287420" y="4684877"/>
              <a:ext cx="3762617" cy="799376"/>
              <a:chOff x="2101796" y="2563627"/>
              <a:chExt cx="3535400" cy="952107"/>
            </a:xfrm>
            <a:pattFill prst="wdUpDiag">
              <a:fgClr>
                <a:srgbClr val="8B4A0F"/>
              </a:fgClr>
              <a:bgClr>
                <a:srgbClr val="7E3300"/>
              </a:bgClr>
            </a:pattFill>
          </p:grpSpPr>
          <p:sp>
            <p:nvSpPr>
              <p:cNvPr id="29" name="Isosceles Triangle 48"/>
              <p:cNvSpPr/>
              <p:nvPr/>
            </p:nvSpPr>
            <p:spPr>
              <a:xfrm rot="5400000">
                <a:off x="5328846" y="2904482"/>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30" name="Rectangle 49"/>
              <p:cNvSpPr/>
              <p:nvPr/>
            </p:nvSpPr>
            <p:spPr>
              <a:xfrm>
                <a:off x="2101796" y="2563627"/>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grpSp>
        <p:grpSp>
          <p:nvGrpSpPr>
            <p:cNvPr id="32" name="Group 47"/>
            <p:cNvGrpSpPr/>
            <p:nvPr/>
          </p:nvGrpSpPr>
          <p:grpSpPr>
            <a:xfrm rot="10800000">
              <a:off x="6394792" y="2393212"/>
              <a:ext cx="3535400" cy="753845"/>
              <a:chOff x="2101796" y="2563627"/>
              <a:chExt cx="3535400" cy="952107"/>
            </a:xfrm>
            <a:pattFill prst="wdUpDiag">
              <a:fgClr>
                <a:srgbClr val="8B4A0F"/>
              </a:fgClr>
              <a:bgClr>
                <a:srgbClr val="7E3300"/>
              </a:bgClr>
            </a:pattFill>
          </p:grpSpPr>
          <p:sp>
            <p:nvSpPr>
              <p:cNvPr id="33" name="Isosceles Triangle 48"/>
              <p:cNvSpPr/>
              <p:nvPr/>
            </p:nvSpPr>
            <p:spPr>
              <a:xfrm rot="5400000">
                <a:off x="5328846" y="2904482"/>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34" name="Rectangle 49"/>
              <p:cNvSpPr/>
              <p:nvPr/>
            </p:nvSpPr>
            <p:spPr>
              <a:xfrm>
                <a:off x="2101796" y="2563627"/>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grpSp>
        <p:sp>
          <p:nvSpPr>
            <p:cNvPr id="35" name="Rectangle 63"/>
            <p:cNvSpPr/>
            <p:nvPr/>
          </p:nvSpPr>
          <p:spPr>
            <a:xfrm>
              <a:off x="6763434" y="2413890"/>
              <a:ext cx="3212478" cy="954107"/>
            </a:xfrm>
            <a:prstGeom prst="rect">
              <a:avLst/>
            </a:prstGeom>
          </p:spPr>
          <p:txBody>
            <a:bodyPr wrap="square">
              <a:spAutoFit/>
            </a:bodyPr>
            <a:lstStyle/>
            <a:p>
              <a:r>
                <a:rPr lang="tr-TR" sz="1400" b="1" dirty="0">
                  <a:solidFill>
                    <a:schemeClr val="bg1">
                      <a:lumMod val="95000"/>
                    </a:schemeClr>
                  </a:solidFill>
                </a:rPr>
                <a:t>Ulusal düzeyde Yükseköğretim, Araştırma ve İnovasyon (YÖAI) sisteminin bütüncül bir yaklaşımla yönetilmesi</a:t>
              </a:r>
              <a:endParaRPr lang="id-ID" sz="1400" b="1" dirty="0">
                <a:solidFill>
                  <a:schemeClr val="bg1">
                    <a:lumMod val="95000"/>
                  </a:schemeClr>
                </a:solidFill>
              </a:endParaRPr>
            </a:p>
          </p:txBody>
        </p:sp>
        <p:grpSp>
          <p:nvGrpSpPr>
            <p:cNvPr id="36" name="Group 47"/>
            <p:cNvGrpSpPr/>
            <p:nvPr/>
          </p:nvGrpSpPr>
          <p:grpSpPr>
            <a:xfrm rot="10800000">
              <a:off x="6371658" y="3672905"/>
              <a:ext cx="3535400" cy="657973"/>
              <a:chOff x="2101796" y="2563627"/>
              <a:chExt cx="3535400" cy="952107"/>
            </a:xfrm>
            <a:pattFill prst="wdUpDiag">
              <a:fgClr>
                <a:srgbClr val="8B4A0F"/>
              </a:fgClr>
              <a:bgClr>
                <a:srgbClr val="7E3300"/>
              </a:bgClr>
            </a:pattFill>
          </p:grpSpPr>
          <p:sp>
            <p:nvSpPr>
              <p:cNvPr id="37" name="Isosceles Triangle 48"/>
              <p:cNvSpPr/>
              <p:nvPr/>
            </p:nvSpPr>
            <p:spPr>
              <a:xfrm rot="5400000">
                <a:off x="5328846" y="2904482"/>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38" name="Rectangle 49"/>
              <p:cNvSpPr/>
              <p:nvPr/>
            </p:nvSpPr>
            <p:spPr>
              <a:xfrm>
                <a:off x="2101796" y="2563627"/>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grpSp>
        <p:sp>
          <p:nvSpPr>
            <p:cNvPr id="39" name="Rectangle 63"/>
            <p:cNvSpPr/>
            <p:nvPr/>
          </p:nvSpPr>
          <p:spPr>
            <a:xfrm>
              <a:off x="6725952" y="3721646"/>
              <a:ext cx="3066806" cy="523220"/>
            </a:xfrm>
            <a:prstGeom prst="rect">
              <a:avLst/>
            </a:prstGeom>
          </p:spPr>
          <p:txBody>
            <a:bodyPr wrap="square">
              <a:spAutoFit/>
            </a:bodyPr>
            <a:lstStyle/>
            <a:p>
              <a:r>
                <a:rPr lang="tr-TR" sz="1400" b="1" dirty="0">
                  <a:solidFill>
                    <a:schemeClr val="bg1">
                      <a:lumMod val="95000"/>
                    </a:schemeClr>
                  </a:solidFill>
                </a:rPr>
                <a:t>Önemli paydaşların ve ekosistemde oynayacakları rollerin tanımlanması</a:t>
              </a:r>
              <a:endParaRPr lang="id-ID" sz="1400" b="1" dirty="0">
                <a:solidFill>
                  <a:schemeClr val="bg1">
                    <a:lumMod val="95000"/>
                  </a:schemeClr>
                </a:solidFill>
              </a:endParaRPr>
            </a:p>
          </p:txBody>
        </p:sp>
        <p:grpSp>
          <p:nvGrpSpPr>
            <p:cNvPr id="40" name="Group 47"/>
            <p:cNvGrpSpPr/>
            <p:nvPr/>
          </p:nvGrpSpPr>
          <p:grpSpPr>
            <a:xfrm rot="10800000">
              <a:off x="6371659" y="4723509"/>
              <a:ext cx="3535400" cy="734956"/>
              <a:chOff x="2101796" y="2563627"/>
              <a:chExt cx="3535400" cy="952107"/>
            </a:xfrm>
            <a:pattFill prst="wdUpDiag">
              <a:fgClr>
                <a:srgbClr val="8B4A0F"/>
              </a:fgClr>
              <a:bgClr>
                <a:srgbClr val="7E3300"/>
              </a:bgClr>
            </a:pattFill>
          </p:grpSpPr>
          <p:sp>
            <p:nvSpPr>
              <p:cNvPr id="41" name="Isosceles Triangle 48"/>
              <p:cNvSpPr/>
              <p:nvPr/>
            </p:nvSpPr>
            <p:spPr>
              <a:xfrm rot="5400000">
                <a:off x="5328846" y="2904482"/>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42" name="Rectangle 49"/>
              <p:cNvSpPr/>
              <p:nvPr/>
            </p:nvSpPr>
            <p:spPr>
              <a:xfrm>
                <a:off x="2101796" y="2563627"/>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grpSp>
        <p:sp>
          <p:nvSpPr>
            <p:cNvPr id="43" name="Rectangle 63"/>
            <p:cNvSpPr/>
            <p:nvPr/>
          </p:nvSpPr>
          <p:spPr>
            <a:xfrm>
              <a:off x="6725563" y="4773266"/>
              <a:ext cx="3250345" cy="783869"/>
            </a:xfrm>
            <a:prstGeom prst="rect">
              <a:avLst/>
            </a:prstGeom>
          </p:spPr>
          <p:txBody>
            <a:bodyPr wrap="square">
              <a:spAutoFit/>
            </a:bodyPr>
            <a:lstStyle/>
            <a:p>
              <a:pPr>
                <a:lnSpc>
                  <a:spcPct val="107000"/>
                </a:lnSpc>
                <a:spcAft>
                  <a:spcPts val="0"/>
                </a:spcAft>
              </a:pPr>
              <a:r>
                <a:rPr lang="tr-TR" sz="1400" b="1" dirty="0">
                  <a:solidFill>
                    <a:schemeClr val="bg1">
                      <a:lumMod val="95000"/>
                    </a:schemeClr>
                  </a:solidFill>
                </a:rPr>
                <a:t>Gerekli girdilerin sağlanması ve üniversite kaynaklarının etkin yönetimi </a:t>
              </a:r>
              <a:r>
                <a:rPr lang="tr-TR" sz="1400" b="1" dirty="0"/>
                <a:t/>
              </a:r>
              <a:br>
                <a:rPr lang="tr-TR" sz="1400" b="1" dirty="0"/>
              </a:br>
              <a:endParaRPr lang="tr-TR" sz="1400" b="1" dirty="0">
                <a:ea typeface="Calibri" panose="020F0502020204030204" pitchFamily="34" charset="0"/>
                <a:cs typeface="FreightTextProBook-Regular"/>
              </a:endParaRPr>
            </a:p>
          </p:txBody>
        </p:sp>
        <p:sp>
          <p:nvSpPr>
            <p:cNvPr id="51" name="Metin kutusu 50"/>
            <p:cNvSpPr txBox="1"/>
            <p:nvPr/>
          </p:nvSpPr>
          <p:spPr>
            <a:xfrm>
              <a:off x="1255489" y="6032418"/>
              <a:ext cx="7288436" cy="553357"/>
            </a:xfrm>
            <a:prstGeom prst="rect">
              <a:avLst/>
            </a:prstGeom>
            <a:noFill/>
          </p:spPr>
          <p:txBody>
            <a:bodyPr wrap="square" rtlCol="0">
              <a:spAutoFit/>
            </a:bodyPr>
            <a:lstStyle/>
            <a:p>
              <a:pPr>
                <a:lnSpc>
                  <a:spcPct val="107000"/>
                </a:lnSpc>
                <a:spcAft>
                  <a:spcPts val="0"/>
                </a:spcAft>
              </a:pPr>
              <a:r>
                <a:rPr lang="tr-TR" sz="1400" b="1" dirty="0" smtClean="0">
                  <a:solidFill>
                    <a:schemeClr val="bg1">
                      <a:lumMod val="95000"/>
                    </a:schemeClr>
                  </a:solidFill>
                  <a:ea typeface="Calibri" panose="020F0502020204030204" pitchFamily="34" charset="0"/>
                  <a:cs typeface="FreightTextProBook-Regular"/>
                </a:rPr>
                <a:t>Bu </a:t>
              </a:r>
              <a:r>
                <a:rPr lang="tr-TR" sz="1400" b="1" dirty="0">
                  <a:solidFill>
                    <a:schemeClr val="bg1">
                      <a:lumMod val="95000"/>
                    </a:schemeClr>
                  </a:solidFill>
                  <a:ea typeface="Calibri" panose="020F0502020204030204" pitchFamily="34" charset="0"/>
                  <a:cs typeface="FreightTextProBook-Regular"/>
                </a:rPr>
                <a:t>sayede araştırma üniversiteleri misyonlarını belirleyip, </a:t>
              </a:r>
              <a:r>
                <a:rPr lang="tr-TR" sz="1400" b="1" dirty="0" smtClean="0">
                  <a:solidFill>
                    <a:schemeClr val="bg1">
                      <a:lumMod val="95000"/>
                    </a:schemeClr>
                  </a:solidFill>
                  <a:ea typeface="Calibri" panose="020F0502020204030204" pitchFamily="34" charset="0"/>
                  <a:cs typeface="FreightTextProBook-Regular"/>
                </a:rPr>
                <a:t>buna </a:t>
              </a:r>
              <a:r>
                <a:rPr lang="tr-TR" sz="1400" b="1" dirty="0">
                  <a:solidFill>
                    <a:schemeClr val="bg1">
                      <a:lumMod val="95000"/>
                    </a:schemeClr>
                  </a:solidFill>
                  <a:ea typeface="Calibri" panose="020F0502020204030204" pitchFamily="34" charset="0"/>
                  <a:cs typeface="FreightTextProBook-Regular"/>
                </a:rPr>
                <a:t>uygun stratejik </a:t>
              </a:r>
              <a:r>
                <a:rPr lang="tr-TR" sz="1400" b="1" dirty="0" smtClean="0">
                  <a:solidFill>
                    <a:schemeClr val="bg1">
                      <a:lumMod val="95000"/>
                    </a:schemeClr>
                  </a:solidFill>
                  <a:ea typeface="Calibri" panose="020F0502020204030204" pitchFamily="34" charset="0"/>
                  <a:cs typeface="FreightTextProBook-Regular"/>
                </a:rPr>
                <a:t>yol </a:t>
              </a:r>
              <a:r>
                <a:rPr lang="tr-TR" sz="1400" b="1" dirty="0">
                  <a:solidFill>
                    <a:schemeClr val="bg1">
                      <a:lumMod val="95000"/>
                    </a:schemeClr>
                  </a:solidFill>
                  <a:ea typeface="Calibri" panose="020F0502020204030204" pitchFamily="34" charset="0"/>
                  <a:cs typeface="FreightTextProBook-Regular"/>
                </a:rPr>
                <a:t>haritaları hazırlayıp, </a:t>
              </a:r>
              <a:r>
                <a:rPr lang="tr-TR" sz="1400" b="1" dirty="0" smtClean="0">
                  <a:solidFill>
                    <a:schemeClr val="bg1">
                      <a:lumMod val="95000"/>
                    </a:schemeClr>
                  </a:solidFill>
                  <a:ea typeface="Calibri" panose="020F0502020204030204" pitchFamily="34" charset="0"/>
                  <a:cs typeface="FreightTextProBook-Regular"/>
                </a:rPr>
                <a:t>akademik-idari </a:t>
              </a:r>
              <a:r>
                <a:rPr lang="tr-TR" sz="1400" b="1" dirty="0">
                  <a:solidFill>
                    <a:schemeClr val="bg1">
                      <a:lumMod val="95000"/>
                    </a:schemeClr>
                  </a:solidFill>
                  <a:ea typeface="Calibri" panose="020F0502020204030204" pitchFamily="34" charset="0"/>
                  <a:cs typeface="FreightTextProBook-Regular"/>
                </a:rPr>
                <a:t>sistemlerini kurarak uygulamaya koyabilirler. </a:t>
              </a:r>
            </a:p>
          </p:txBody>
        </p:sp>
        <p:sp>
          <p:nvSpPr>
            <p:cNvPr id="2" name="Dikdörtgen 1"/>
            <p:cNvSpPr/>
            <p:nvPr/>
          </p:nvSpPr>
          <p:spPr>
            <a:xfrm>
              <a:off x="1255488" y="4743780"/>
              <a:ext cx="3683462" cy="738664"/>
            </a:xfrm>
            <a:prstGeom prst="rect">
              <a:avLst/>
            </a:prstGeom>
          </p:spPr>
          <p:txBody>
            <a:bodyPr wrap="square">
              <a:spAutoFit/>
            </a:bodyPr>
            <a:lstStyle/>
            <a:p>
              <a:r>
                <a:rPr lang="tr-TR" sz="1400" b="1" dirty="0" smtClean="0">
                  <a:solidFill>
                    <a:schemeClr val="bg1"/>
                  </a:solidFill>
                </a:rPr>
                <a:t>AÜ’ lerin gelişmesi </a:t>
              </a:r>
              <a:r>
                <a:rPr lang="tr-TR" sz="1400" b="1" dirty="0">
                  <a:solidFill>
                    <a:schemeClr val="bg1"/>
                  </a:solidFill>
                </a:rPr>
                <a:t>ve istenilen sosyo-ekonomik </a:t>
              </a:r>
              <a:r>
                <a:rPr lang="tr-TR" sz="1400" b="1" dirty="0" smtClean="0">
                  <a:solidFill>
                    <a:schemeClr val="bg1"/>
                  </a:solidFill>
                </a:rPr>
                <a:t>değeri </a:t>
              </a:r>
              <a:r>
                <a:rPr lang="tr-TR" sz="1400" b="1" dirty="0">
                  <a:solidFill>
                    <a:schemeClr val="bg1"/>
                  </a:solidFill>
                </a:rPr>
                <a:t>yaratması </a:t>
              </a:r>
              <a:r>
                <a:rPr lang="tr-TR" sz="1400" b="1" dirty="0" smtClean="0">
                  <a:solidFill>
                    <a:schemeClr val="bg1"/>
                  </a:solidFill>
                </a:rPr>
                <a:t>için ulusal/bölgesel güç birliklerinin olusturulması</a:t>
              </a:r>
              <a:endParaRPr lang="tr-TR" sz="1400" b="1" dirty="0">
                <a:solidFill>
                  <a:schemeClr val="bg1"/>
                </a:solidFill>
              </a:endParaRPr>
            </a:p>
          </p:txBody>
        </p:sp>
      </p:grpSp>
      <p:sp>
        <p:nvSpPr>
          <p:cNvPr id="47" name="Rectangle 47"/>
          <p:cNvSpPr/>
          <p:nvPr/>
        </p:nvSpPr>
        <p:spPr>
          <a:xfrm>
            <a:off x="0" y="420190"/>
            <a:ext cx="888875" cy="507127"/>
          </a:xfrm>
          <a:prstGeom prst="rect">
            <a:avLst/>
          </a:prstGeom>
          <a:solidFill>
            <a:srgbClr val="44546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06793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63" presetClass="path" presetSubtype="0" accel="50000" decel="50000" fill="hold" grpId="0" nodeType="afterEffect">
                                  <p:stCondLst>
                                    <p:cond delay="0"/>
                                  </p:stCondLst>
                                  <p:childTnLst>
                                    <p:animMotion origin="layout" path="M 4.79167E-6 0 L 0.33085 0 " pathEditMode="relative" rAng="0" ptsTypes="AA">
                                      <p:cBhvr>
                                        <p:cTn id="10" dur="2000" fill="hold"/>
                                        <p:tgtEl>
                                          <p:spTgt spid="8"/>
                                        </p:tgtEl>
                                        <p:attrNameLst>
                                          <p:attrName>ppt_x</p:attrName>
                                          <p:attrName>ppt_y</p:attrName>
                                        </p:attrNameLst>
                                      </p:cBhvr>
                                      <p:rCtr x="16536" y="0"/>
                                    </p:animMotion>
                                  </p:childTnLst>
                                </p:cTn>
                              </p:par>
                            </p:childTnLst>
                          </p:cTn>
                        </p:par>
                        <p:par>
                          <p:cTn id="11" fill="hold">
                            <p:stCondLst>
                              <p:cond delay="2500"/>
                            </p:stCondLst>
                            <p:childTnLst>
                              <p:par>
                                <p:cTn id="12" presetID="63" presetClass="path" presetSubtype="0" accel="50000" decel="50000" fill="hold" grpId="2" nodeType="afterEffect">
                                  <p:stCondLst>
                                    <p:cond delay="0"/>
                                  </p:stCondLst>
                                  <p:childTnLst>
                                    <p:animMotion origin="layout" path="M 0.32812 0.00162 L 0.43632 -0.19583 " pathEditMode="relative" rAng="0" ptsTypes="AA">
                                      <p:cBhvr>
                                        <p:cTn id="13" dur="2000" fill="hold"/>
                                        <p:tgtEl>
                                          <p:spTgt spid="8"/>
                                        </p:tgtEl>
                                        <p:attrNameLst>
                                          <p:attrName>ppt_x</p:attrName>
                                          <p:attrName>ppt_y</p:attrName>
                                        </p:attrNameLst>
                                      </p:cBhvr>
                                      <p:rCtr x="5404" y="-9884"/>
                                    </p:animMotion>
                                  </p:childTnLst>
                                </p:cTn>
                              </p:par>
                            </p:childTnLst>
                          </p:cTn>
                        </p:par>
                        <p:par>
                          <p:cTn id="14" fill="hold">
                            <p:stCondLst>
                              <p:cond delay="4500"/>
                            </p:stCondLst>
                            <p:childTnLst>
                              <p:par>
                                <p:cTn id="15" presetID="63" presetClass="path" presetSubtype="0" accel="50000" decel="50000" fill="hold" grpId="3" nodeType="afterEffect">
                                  <p:stCondLst>
                                    <p:cond delay="0"/>
                                  </p:stCondLst>
                                  <p:childTnLst>
                                    <p:animMotion origin="layout" path="M 0.43632 -0.19097 L 0.50807 -0.31944 " pathEditMode="relative" rAng="0" ptsTypes="AA">
                                      <p:cBhvr>
                                        <p:cTn id="16" dur="2000" fill="hold"/>
                                        <p:tgtEl>
                                          <p:spTgt spid="8"/>
                                        </p:tgtEl>
                                        <p:attrNameLst>
                                          <p:attrName>ppt_x</p:attrName>
                                          <p:attrName>ppt_y</p:attrName>
                                        </p:attrNameLst>
                                      </p:cBhvr>
                                      <p:rCtr x="3581" y="-6435"/>
                                    </p:animMotion>
                                  </p:childTnLst>
                                </p:cTn>
                              </p:par>
                            </p:childTnLst>
                          </p:cTn>
                        </p:par>
                        <p:par>
                          <p:cTn id="17" fill="hold">
                            <p:stCondLst>
                              <p:cond delay="6500"/>
                            </p:stCondLst>
                            <p:childTnLst>
                              <p:par>
                                <p:cTn id="18" presetID="42" presetClass="path" presetSubtype="0" accel="50000" decel="50000" fill="hold" grpId="4" nodeType="afterEffect">
                                  <p:stCondLst>
                                    <p:cond delay="0"/>
                                  </p:stCondLst>
                                  <p:childTnLst>
                                    <p:animMotion origin="layout" path="M 0.50807 -0.31458 L 0.56367 -0.5213 " pathEditMode="relative" rAng="0" ptsTypes="AA">
                                      <p:cBhvr>
                                        <p:cTn id="19" dur="2000" fill="hold"/>
                                        <p:tgtEl>
                                          <p:spTgt spid="8"/>
                                        </p:tgtEl>
                                        <p:attrNameLst>
                                          <p:attrName>ppt_x</p:attrName>
                                          <p:attrName>ppt_y</p:attrName>
                                        </p:attrNameLst>
                                      </p:cBhvr>
                                      <p:rCtr x="2773" y="-10347"/>
                                    </p:animMotion>
                                  </p:childTnLst>
                                </p:cTn>
                              </p:par>
                            </p:childTnLst>
                          </p:cTn>
                        </p:par>
                        <p:par>
                          <p:cTn id="20" fill="hold">
                            <p:stCondLst>
                              <p:cond delay="8500"/>
                            </p:stCondLst>
                            <p:childTnLst>
                              <p:par>
                                <p:cTn id="21" presetID="2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wipe(down)">
                                      <p:cBhvr>
                                        <p:cTn id="23" dur="500"/>
                                        <p:tgtEl>
                                          <p:spTgt spid="44"/>
                                        </p:tgtEl>
                                      </p:cBhvr>
                                    </p:animEffect>
                                  </p:childTnLst>
                                </p:cTn>
                              </p:par>
                            </p:childTnLst>
                          </p:cTn>
                        </p:par>
                        <p:par>
                          <p:cTn id="24" fill="hold">
                            <p:stCondLst>
                              <p:cond delay="9000"/>
                            </p:stCondLst>
                            <p:childTnLst>
                              <p:par>
                                <p:cTn id="25" presetID="53" presetClass="entr" presetSubtype="16"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p:cTn id="27" dur="500" fill="hold"/>
                                        <p:tgtEl>
                                          <p:spTgt spid="45"/>
                                        </p:tgtEl>
                                        <p:attrNameLst>
                                          <p:attrName>ppt_w</p:attrName>
                                        </p:attrNameLst>
                                      </p:cBhvr>
                                      <p:tavLst>
                                        <p:tav tm="0">
                                          <p:val>
                                            <p:fltVal val="0"/>
                                          </p:val>
                                        </p:tav>
                                        <p:tav tm="100000">
                                          <p:val>
                                            <p:strVal val="#ppt_w"/>
                                          </p:val>
                                        </p:tav>
                                      </p:tavLst>
                                    </p:anim>
                                    <p:anim calcmode="lin" valueType="num">
                                      <p:cBhvr>
                                        <p:cTn id="28" dur="500" fill="hold"/>
                                        <p:tgtEl>
                                          <p:spTgt spid="45"/>
                                        </p:tgtEl>
                                        <p:attrNameLst>
                                          <p:attrName>ppt_h</p:attrName>
                                        </p:attrNameLst>
                                      </p:cBhvr>
                                      <p:tavLst>
                                        <p:tav tm="0">
                                          <p:val>
                                            <p:fltVal val="0"/>
                                          </p:val>
                                        </p:tav>
                                        <p:tav tm="100000">
                                          <p:val>
                                            <p:strVal val="#ppt_h"/>
                                          </p:val>
                                        </p:tav>
                                      </p:tavLst>
                                    </p:anim>
                                    <p:animEffect transition="in" filter="fade">
                                      <p:cBhvr>
                                        <p:cTn id="29" dur="500"/>
                                        <p:tgtEl>
                                          <p:spTgt spid="45"/>
                                        </p:tgtEl>
                                      </p:cBhvr>
                                    </p:animEffect>
                                  </p:childTnLst>
                                </p:cTn>
                              </p:par>
                            </p:childTnLst>
                          </p:cTn>
                        </p:par>
                        <p:par>
                          <p:cTn id="30" fill="hold">
                            <p:stCondLst>
                              <p:cond delay="9500"/>
                            </p:stCondLst>
                            <p:childTnLst>
                              <p:par>
                                <p:cTn id="31" presetID="53" presetClass="entr" presetSubtype="16" fill="hold" grpId="0" nodeType="afterEffect">
                                  <p:stCondLst>
                                    <p:cond delay="0"/>
                                  </p:stCondLst>
                                  <p:childTnLst>
                                    <p:set>
                                      <p:cBhvr>
                                        <p:cTn id="32" dur="1" fill="hold">
                                          <p:stCondLst>
                                            <p:cond delay="0"/>
                                          </p:stCondLst>
                                        </p:cTn>
                                        <p:tgtEl>
                                          <p:spTgt spid="46"/>
                                        </p:tgtEl>
                                        <p:attrNameLst>
                                          <p:attrName>style.visibility</p:attrName>
                                        </p:attrNameLst>
                                      </p:cBhvr>
                                      <p:to>
                                        <p:strVal val="visible"/>
                                      </p:to>
                                    </p:set>
                                    <p:anim calcmode="lin" valueType="num">
                                      <p:cBhvr>
                                        <p:cTn id="33" dur="500" fill="hold"/>
                                        <p:tgtEl>
                                          <p:spTgt spid="46"/>
                                        </p:tgtEl>
                                        <p:attrNameLst>
                                          <p:attrName>ppt_w</p:attrName>
                                        </p:attrNameLst>
                                      </p:cBhvr>
                                      <p:tavLst>
                                        <p:tav tm="0">
                                          <p:val>
                                            <p:fltVal val="0"/>
                                          </p:val>
                                        </p:tav>
                                        <p:tav tm="100000">
                                          <p:val>
                                            <p:strVal val="#ppt_w"/>
                                          </p:val>
                                        </p:tav>
                                      </p:tavLst>
                                    </p:anim>
                                    <p:anim calcmode="lin" valueType="num">
                                      <p:cBhvr>
                                        <p:cTn id="34" dur="500" fill="hold"/>
                                        <p:tgtEl>
                                          <p:spTgt spid="46"/>
                                        </p:tgtEl>
                                        <p:attrNameLst>
                                          <p:attrName>ppt_h</p:attrName>
                                        </p:attrNameLst>
                                      </p:cBhvr>
                                      <p:tavLst>
                                        <p:tav tm="0">
                                          <p:val>
                                            <p:fltVal val="0"/>
                                          </p:val>
                                        </p:tav>
                                        <p:tav tm="100000">
                                          <p:val>
                                            <p:strVal val="#ppt_h"/>
                                          </p:val>
                                        </p:tav>
                                      </p:tavLst>
                                    </p:anim>
                                    <p:animEffect transition="in" filter="fade">
                                      <p:cBhvr>
                                        <p:cTn id="35" dur="500"/>
                                        <p:tgtEl>
                                          <p:spTgt spid="46"/>
                                        </p:tgtEl>
                                      </p:cBhvr>
                                    </p:animEffect>
                                  </p:childTnLst>
                                </p:cTn>
                              </p:par>
                            </p:childTnLst>
                          </p:cTn>
                        </p:par>
                        <p:par>
                          <p:cTn id="36" fill="hold">
                            <p:stCondLst>
                              <p:cond delay="10000"/>
                            </p:stCondLst>
                            <p:childTnLst>
                              <p:par>
                                <p:cTn id="37" presetID="53" presetClass="entr" presetSubtype="16" fill="hold" grpId="0" nodeType="after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8" grpId="2" animBg="1"/>
      <p:bldP spid="8" grpId="3" animBg="1"/>
      <p:bldP spid="8" grpId="4" animBg="1"/>
      <p:bldP spid="45" grpId="0" animBg="1"/>
      <p:bldP spid="46" grpId="0" animBg="1"/>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888875" y="322746"/>
            <a:ext cx="4026025"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sp>
        <p:nvSpPr>
          <p:cNvPr id="26" name="TextBox 75"/>
          <p:cNvSpPr txBox="1"/>
          <p:nvPr/>
        </p:nvSpPr>
        <p:spPr>
          <a:xfrm>
            <a:off x="3703960" y="1075113"/>
            <a:ext cx="4623515" cy="369332"/>
          </a:xfrm>
          <a:prstGeom prst="rect">
            <a:avLst/>
          </a:prstGeom>
          <a:noFill/>
        </p:spPr>
        <p:txBody>
          <a:bodyPr wrap="square" rtlCol="0">
            <a:spAutoFit/>
          </a:bodyPr>
          <a:lstStyle/>
          <a:p>
            <a:pPr algn="ctr"/>
            <a:r>
              <a:rPr lang="tr-TR" b="1" dirty="0" smtClean="0"/>
              <a:t>Yayın ve Atıf Performansı</a:t>
            </a:r>
            <a:endParaRPr lang="en-US" b="1" dirty="0">
              <a:latin typeface="Signika Negative" pitchFamily="2" charset="0"/>
            </a:endParaRPr>
          </a:p>
        </p:txBody>
      </p:sp>
      <p:sp>
        <p:nvSpPr>
          <p:cNvPr id="13" name="Rectangle 44"/>
          <p:cNvSpPr/>
          <p:nvPr/>
        </p:nvSpPr>
        <p:spPr>
          <a:xfrm>
            <a:off x="0" y="461804"/>
            <a:ext cx="888875"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graphicFrame>
        <p:nvGraphicFramePr>
          <p:cNvPr id="14" name="Grafik 13"/>
          <p:cNvGraphicFramePr>
            <a:graphicFrameLocks/>
          </p:cNvGraphicFramePr>
          <p:nvPr>
            <p:extLst>
              <p:ext uri="{D42A27DB-BD31-4B8C-83A1-F6EECF244321}">
                <p14:modId xmlns:p14="http://schemas.microsoft.com/office/powerpoint/2010/main" val="957992564"/>
              </p:ext>
            </p:extLst>
          </p:nvPr>
        </p:nvGraphicFramePr>
        <p:xfrm>
          <a:off x="2255274" y="1734232"/>
          <a:ext cx="7506565" cy="41063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38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Freeform 208"/>
          <p:cNvSpPr>
            <a:spLocks noEditPoints="1"/>
          </p:cNvSpPr>
          <p:nvPr/>
        </p:nvSpPr>
        <p:spPr bwMode="auto">
          <a:xfrm>
            <a:off x="9764189" y="2965955"/>
            <a:ext cx="794425" cy="2321210"/>
          </a:xfrm>
          <a:custGeom>
            <a:avLst/>
            <a:gdLst>
              <a:gd name="T0" fmla="*/ 221 w 224"/>
              <a:gd name="T1" fmla="*/ 237 h 906"/>
              <a:gd name="T2" fmla="*/ 178 w 224"/>
              <a:gd name="T3" fmla="*/ 151 h 906"/>
              <a:gd name="T4" fmla="*/ 161 w 224"/>
              <a:gd name="T5" fmla="*/ 98 h 906"/>
              <a:gd name="T6" fmla="*/ 148 w 224"/>
              <a:gd name="T7" fmla="*/ 36 h 906"/>
              <a:gd name="T8" fmla="*/ 107 w 224"/>
              <a:gd name="T9" fmla="*/ 0 h 906"/>
              <a:gd name="T10" fmla="*/ 63 w 224"/>
              <a:gd name="T11" fmla="*/ 101 h 906"/>
              <a:gd name="T12" fmla="*/ 48 w 224"/>
              <a:gd name="T13" fmla="*/ 145 h 906"/>
              <a:gd name="T14" fmla="*/ 7 w 224"/>
              <a:gd name="T15" fmla="*/ 204 h 906"/>
              <a:gd name="T16" fmla="*/ 2 w 224"/>
              <a:gd name="T17" fmla="*/ 302 h 906"/>
              <a:gd name="T18" fmla="*/ 28 w 224"/>
              <a:gd name="T19" fmla="*/ 360 h 906"/>
              <a:gd name="T20" fmla="*/ 31 w 224"/>
              <a:gd name="T21" fmla="*/ 411 h 906"/>
              <a:gd name="T22" fmla="*/ 35 w 224"/>
              <a:gd name="T23" fmla="*/ 565 h 906"/>
              <a:gd name="T24" fmla="*/ 54 w 224"/>
              <a:gd name="T25" fmla="*/ 607 h 906"/>
              <a:gd name="T26" fmla="*/ 81 w 224"/>
              <a:gd name="T27" fmla="*/ 790 h 906"/>
              <a:gd name="T28" fmla="*/ 89 w 224"/>
              <a:gd name="T29" fmla="*/ 869 h 906"/>
              <a:gd name="T30" fmla="*/ 112 w 224"/>
              <a:gd name="T31" fmla="*/ 906 h 906"/>
              <a:gd name="T32" fmla="*/ 122 w 224"/>
              <a:gd name="T33" fmla="*/ 847 h 906"/>
              <a:gd name="T34" fmla="*/ 157 w 224"/>
              <a:gd name="T35" fmla="*/ 853 h 906"/>
              <a:gd name="T36" fmla="*/ 124 w 224"/>
              <a:gd name="T37" fmla="*/ 764 h 906"/>
              <a:gd name="T38" fmla="*/ 156 w 224"/>
              <a:gd name="T39" fmla="*/ 611 h 906"/>
              <a:gd name="T40" fmla="*/ 166 w 224"/>
              <a:gd name="T41" fmla="*/ 582 h 906"/>
              <a:gd name="T42" fmla="*/ 190 w 224"/>
              <a:gd name="T43" fmla="*/ 474 h 906"/>
              <a:gd name="T44" fmla="*/ 206 w 224"/>
              <a:gd name="T45" fmla="*/ 414 h 906"/>
              <a:gd name="T46" fmla="*/ 192 w 224"/>
              <a:gd name="T47" fmla="*/ 313 h 906"/>
              <a:gd name="T48" fmla="*/ 73 w 224"/>
              <a:gd name="T49" fmla="*/ 279 h 906"/>
              <a:gd name="T50" fmla="*/ 63 w 224"/>
              <a:gd name="T51" fmla="*/ 289 h 906"/>
              <a:gd name="T52" fmla="*/ 73 w 224"/>
              <a:gd name="T53" fmla="*/ 269 h 906"/>
              <a:gd name="T54" fmla="*/ 110 w 224"/>
              <a:gd name="T55" fmla="*/ 621 h 906"/>
              <a:gd name="T56" fmla="*/ 107 w 224"/>
              <a:gd name="T57" fmla="*/ 646 h 906"/>
              <a:gd name="T58" fmla="*/ 104 w 224"/>
              <a:gd name="T59" fmla="*/ 612 h 906"/>
              <a:gd name="T60" fmla="*/ 110 w 224"/>
              <a:gd name="T61" fmla="*/ 580 h 906"/>
              <a:gd name="T62" fmla="*/ 116 w 224"/>
              <a:gd name="T63" fmla="*/ 225 h 906"/>
              <a:gd name="T64" fmla="*/ 91 w 224"/>
              <a:gd name="T65" fmla="*/ 130 h 906"/>
              <a:gd name="T66" fmla="*/ 115 w 224"/>
              <a:gd name="T67" fmla="*/ 200 h 906"/>
              <a:gd name="T68" fmla="*/ 128 w 224"/>
              <a:gd name="T69" fmla="*/ 156 h 906"/>
              <a:gd name="T70" fmla="*/ 143 w 224"/>
              <a:gd name="T71" fmla="*/ 147 h 906"/>
              <a:gd name="T72" fmla="*/ 116 w 224"/>
              <a:gd name="T73" fmla="*/ 225 h 906"/>
              <a:gd name="T74" fmla="*/ 138 w 224"/>
              <a:gd name="T75" fmla="*/ 333 h 906"/>
              <a:gd name="T76" fmla="*/ 149 w 224"/>
              <a:gd name="T77" fmla="*/ 315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4" h="906">
                <a:moveTo>
                  <a:pt x="215" y="296"/>
                </a:moveTo>
                <a:cubicBezTo>
                  <a:pt x="222" y="281"/>
                  <a:pt x="224" y="258"/>
                  <a:pt x="221" y="237"/>
                </a:cubicBezTo>
                <a:cubicBezTo>
                  <a:pt x="219" y="217"/>
                  <a:pt x="217" y="187"/>
                  <a:pt x="211" y="170"/>
                </a:cubicBezTo>
                <a:cubicBezTo>
                  <a:pt x="204" y="152"/>
                  <a:pt x="178" y="151"/>
                  <a:pt x="178" y="151"/>
                </a:cubicBezTo>
                <a:cubicBezTo>
                  <a:pt x="178" y="151"/>
                  <a:pt x="180" y="142"/>
                  <a:pt x="172" y="133"/>
                </a:cubicBezTo>
                <a:cubicBezTo>
                  <a:pt x="164" y="124"/>
                  <a:pt x="163" y="113"/>
                  <a:pt x="161" y="98"/>
                </a:cubicBezTo>
                <a:cubicBezTo>
                  <a:pt x="159" y="82"/>
                  <a:pt x="155" y="72"/>
                  <a:pt x="155" y="62"/>
                </a:cubicBezTo>
                <a:cubicBezTo>
                  <a:pt x="155" y="52"/>
                  <a:pt x="152" y="53"/>
                  <a:pt x="148" y="36"/>
                </a:cubicBezTo>
                <a:cubicBezTo>
                  <a:pt x="144" y="19"/>
                  <a:pt x="127" y="0"/>
                  <a:pt x="107" y="0"/>
                </a:cubicBezTo>
                <a:cubicBezTo>
                  <a:pt x="107" y="0"/>
                  <a:pt x="107" y="0"/>
                  <a:pt x="107" y="0"/>
                </a:cubicBezTo>
                <a:cubicBezTo>
                  <a:pt x="75" y="0"/>
                  <a:pt x="67" y="48"/>
                  <a:pt x="64" y="64"/>
                </a:cubicBezTo>
                <a:cubicBezTo>
                  <a:pt x="62" y="79"/>
                  <a:pt x="58" y="89"/>
                  <a:pt x="63" y="101"/>
                </a:cubicBezTo>
                <a:cubicBezTo>
                  <a:pt x="68" y="113"/>
                  <a:pt x="62" y="116"/>
                  <a:pt x="50" y="125"/>
                </a:cubicBezTo>
                <a:cubicBezTo>
                  <a:pt x="39" y="135"/>
                  <a:pt x="48" y="145"/>
                  <a:pt x="48" y="145"/>
                </a:cubicBezTo>
                <a:cubicBezTo>
                  <a:pt x="48" y="145"/>
                  <a:pt x="37" y="152"/>
                  <a:pt x="28" y="154"/>
                </a:cubicBezTo>
                <a:cubicBezTo>
                  <a:pt x="19" y="155"/>
                  <a:pt x="9" y="186"/>
                  <a:pt x="7" y="204"/>
                </a:cubicBezTo>
                <a:cubicBezTo>
                  <a:pt x="5" y="221"/>
                  <a:pt x="4" y="220"/>
                  <a:pt x="2" y="233"/>
                </a:cubicBezTo>
                <a:cubicBezTo>
                  <a:pt x="0" y="247"/>
                  <a:pt x="1" y="279"/>
                  <a:pt x="2" y="302"/>
                </a:cubicBezTo>
                <a:cubicBezTo>
                  <a:pt x="4" y="324"/>
                  <a:pt x="31" y="326"/>
                  <a:pt x="31" y="326"/>
                </a:cubicBezTo>
                <a:cubicBezTo>
                  <a:pt x="31" y="326"/>
                  <a:pt x="31" y="348"/>
                  <a:pt x="28" y="360"/>
                </a:cubicBezTo>
                <a:cubicBezTo>
                  <a:pt x="24" y="373"/>
                  <a:pt x="7" y="405"/>
                  <a:pt x="12" y="407"/>
                </a:cubicBezTo>
                <a:cubicBezTo>
                  <a:pt x="16" y="409"/>
                  <a:pt x="31" y="411"/>
                  <a:pt x="31" y="411"/>
                </a:cubicBezTo>
                <a:cubicBezTo>
                  <a:pt x="31" y="411"/>
                  <a:pt x="28" y="447"/>
                  <a:pt x="30" y="465"/>
                </a:cubicBezTo>
                <a:cubicBezTo>
                  <a:pt x="31" y="483"/>
                  <a:pt x="35" y="544"/>
                  <a:pt x="35" y="565"/>
                </a:cubicBezTo>
                <a:cubicBezTo>
                  <a:pt x="35" y="586"/>
                  <a:pt x="50" y="579"/>
                  <a:pt x="50" y="579"/>
                </a:cubicBezTo>
                <a:cubicBezTo>
                  <a:pt x="50" y="579"/>
                  <a:pt x="52" y="592"/>
                  <a:pt x="54" y="607"/>
                </a:cubicBezTo>
                <a:cubicBezTo>
                  <a:pt x="56" y="622"/>
                  <a:pt x="54" y="641"/>
                  <a:pt x="52" y="663"/>
                </a:cubicBezTo>
                <a:cubicBezTo>
                  <a:pt x="51" y="685"/>
                  <a:pt x="75" y="770"/>
                  <a:pt x="81" y="790"/>
                </a:cubicBezTo>
                <a:cubicBezTo>
                  <a:pt x="88" y="809"/>
                  <a:pt x="92" y="819"/>
                  <a:pt x="88" y="831"/>
                </a:cubicBezTo>
                <a:cubicBezTo>
                  <a:pt x="85" y="844"/>
                  <a:pt x="90" y="848"/>
                  <a:pt x="89" y="869"/>
                </a:cubicBezTo>
                <a:cubicBezTo>
                  <a:pt x="89" y="888"/>
                  <a:pt x="96" y="902"/>
                  <a:pt x="107" y="905"/>
                </a:cubicBezTo>
                <a:cubicBezTo>
                  <a:pt x="109" y="906"/>
                  <a:pt x="111" y="906"/>
                  <a:pt x="112" y="906"/>
                </a:cubicBezTo>
                <a:cubicBezTo>
                  <a:pt x="126" y="906"/>
                  <a:pt x="129" y="872"/>
                  <a:pt x="126" y="865"/>
                </a:cubicBezTo>
                <a:cubicBezTo>
                  <a:pt x="123" y="857"/>
                  <a:pt x="122" y="847"/>
                  <a:pt x="122" y="847"/>
                </a:cubicBezTo>
                <a:cubicBezTo>
                  <a:pt x="122" y="847"/>
                  <a:pt x="127" y="853"/>
                  <a:pt x="134" y="855"/>
                </a:cubicBezTo>
                <a:cubicBezTo>
                  <a:pt x="140" y="857"/>
                  <a:pt x="150" y="857"/>
                  <a:pt x="157" y="853"/>
                </a:cubicBezTo>
                <a:cubicBezTo>
                  <a:pt x="164" y="848"/>
                  <a:pt x="151" y="828"/>
                  <a:pt x="141" y="818"/>
                </a:cubicBezTo>
                <a:cubicBezTo>
                  <a:pt x="132" y="808"/>
                  <a:pt x="124" y="784"/>
                  <a:pt x="124" y="764"/>
                </a:cubicBezTo>
                <a:cubicBezTo>
                  <a:pt x="124" y="745"/>
                  <a:pt x="141" y="698"/>
                  <a:pt x="149" y="670"/>
                </a:cubicBezTo>
                <a:cubicBezTo>
                  <a:pt x="158" y="643"/>
                  <a:pt x="153" y="617"/>
                  <a:pt x="156" y="611"/>
                </a:cubicBezTo>
                <a:cubicBezTo>
                  <a:pt x="158" y="605"/>
                  <a:pt x="158" y="582"/>
                  <a:pt x="158" y="582"/>
                </a:cubicBezTo>
                <a:cubicBezTo>
                  <a:pt x="158" y="582"/>
                  <a:pt x="160" y="582"/>
                  <a:pt x="166" y="582"/>
                </a:cubicBezTo>
                <a:cubicBezTo>
                  <a:pt x="172" y="582"/>
                  <a:pt x="172" y="585"/>
                  <a:pt x="172" y="570"/>
                </a:cubicBezTo>
                <a:cubicBezTo>
                  <a:pt x="172" y="555"/>
                  <a:pt x="184" y="497"/>
                  <a:pt x="190" y="474"/>
                </a:cubicBezTo>
                <a:cubicBezTo>
                  <a:pt x="195" y="452"/>
                  <a:pt x="195" y="416"/>
                  <a:pt x="195" y="416"/>
                </a:cubicBezTo>
                <a:cubicBezTo>
                  <a:pt x="195" y="416"/>
                  <a:pt x="199" y="416"/>
                  <a:pt x="206" y="414"/>
                </a:cubicBezTo>
                <a:cubicBezTo>
                  <a:pt x="214" y="413"/>
                  <a:pt x="208" y="399"/>
                  <a:pt x="199" y="371"/>
                </a:cubicBezTo>
                <a:cubicBezTo>
                  <a:pt x="189" y="344"/>
                  <a:pt x="192" y="313"/>
                  <a:pt x="192" y="313"/>
                </a:cubicBezTo>
                <a:cubicBezTo>
                  <a:pt x="192" y="313"/>
                  <a:pt x="208" y="311"/>
                  <a:pt x="215" y="296"/>
                </a:cubicBezTo>
                <a:close/>
                <a:moveTo>
                  <a:pt x="73" y="279"/>
                </a:moveTo>
                <a:cubicBezTo>
                  <a:pt x="73" y="286"/>
                  <a:pt x="71" y="292"/>
                  <a:pt x="71" y="292"/>
                </a:cubicBezTo>
                <a:cubicBezTo>
                  <a:pt x="71" y="292"/>
                  <a:pt x="67" y="292"/>
                  <a:pt x="63" y="289"/>
                </a:cubicBezTo>
                <a:cubicBezTo>
                  <a:pt x="65" y="285"/>
                  <a:pt x="65" y="271"/>
                  <a:pt x="65" y="271"/>
                </a:cubicBezTo>
                <a:cubicBezTo>
                  <a:pt x="73" y="269"/>
                  <a:pt x="73" y="269"/>
                  <a:pt x="73" y="269"/>
                </a:cubicBezTo>
                <a:cubicBezTo>
                  <a:pt x="73" y="269"/>
                  <a:pt x="73" y="272"/>
                  <a:pt x="73" y="279"/>
                </a:cubicBezTo>
                <a:close/>
                <a:moveTo>
                  <a:pt x="110" y="621"/>
                </a:moveTo>
                <a:cubicBezTo>
                  <a:pt x="109" y="625"/>
                  <a:pt x="108" y="631"/>
                  <a:pt x="107" y="637"/>
                </a:cubicBezTo>
                <a:cubicBezTo>
                  <a:pt x="107" y="642"/>
                  <a:pt x="107" y="646"/>
                  <a:pt x="107" y="646"/>
                </a:cubicBezTo>
                <a:cubicBezTo>
                  <a:pt x="107" y="646"/>
                  <a:pt x="106" y="638"/>
                  <a:pt x="106" y="632"/>
                </a:cubicBezTo>
                <a:cubicBezTo>
                  <a:pt x="106" y="626"/>
                  <a:pt x="102" y="620"/>
                  <a:pt x="104" y="612"/>
                </a:cubicBezTo>
                <a:cubicBezTo>
                  <a:pt x="105" y="608"/>
                  <a:pt x="106" y="602"/>
                  <a:pt x="107" y="596"/>
                </a:cubicBezTo>
                <a:cubicBezTo>
                  <a:pt x="109" y="588"/>
                  <a:pt x="110" y="580"/>
                  <a:pt x="110" y="580"/>
                </a:cubicBezTo>
                <a:cubicBezTo>
                  <a:pt x="110" y="601"/>
                  <a:pt x="112" y="615"/>
                  <a:pt x="110" y="621"/>
                </a:cubicBezTo>
                <a:close/>
                <a:moveTo>
                  <a:pt x="116" y="225"/>
                </a:moveTo>
                <a:cubicBezTo>
                  <a:pt x="115" y="231"/>
                  <a:pt x="108" y="214"/>
                  <a:pt x="103" y="195"/>
                </a:cubicBezTo>
                <a:cubicBezTo>
                  <a:pt x="99" y="176"/>
                  <a:pt x="91" y="148"/>
                  <a:pt x="91" y="130"/>
                </a:cubicBezTo>
                <a:cubicBezTo>
                  <a:pt x="91" y="130"/>
                  <a:pt x="105" y="142"/>
                  <a:pt x="105" y="151"/>
                </a:cubicBezTo>
                <a:cubicBezTo>
                  <a:pt x="105" y="161"/>
                  <a:pt x="112" y="191"/>
                  <a:pt x="115" y="200"/>
                </a:cubicBezTo>
                <a:cubicBezTo>
                  <a:pt x="117" y="209"/>
                  <a:pt x="119" y="189"/>
                  <a:pt x="124" y="180"/>
                </a:cubicBezTo>
                <a:cubicBezTo>
                  <a:pt x="129" y="171"/>
                  <a:pt x="131" y="163"/>
                  <a:pt x="128" y="156"/>
                </a:cubicBezTo>
                <a:cubicBezTo>
                  <a:pt x="125" y="149"/>
                  <a:pt x="136" y="146"/>
                  <a:pt x="143" y="128"/>
                </a:cubicBezTo>
                <a:cubicBezTo>
                  <a:pt x="144" y="135"/>
                  <a:pt x="144" y="140"/>
                  <a:pt x="143" y="147"/>
                </a:cubicBezTo>
                <a:cubicBezTo>
                  <a:pt x="143" y="153"/>
                  <a:pt x="132" y="186"/>
                  <a:pt x="129" y="192"/>
                </a:cubicBezTo>
                <a:cubicBezTo>
                  <a:pt x="125" y="199"/>
                  <a:pt x="117" y="219"/>
                  <a:pt x="116" y="225"/>
                </a:cubicBezTo>
                <a:close/>
                <a:moveTo>
                  <a:pt x="149" y="333"/>
                </a:moveTo>
                <a:cubicBezTo>
                  <a:pt x="149" y="333"/>
                  <a:pt x="138" y="338"/>
                  <a:pt x="138" y="333"/>
                </a:cubicBezTo>
                <a:cubicBezTo>
                  <a:pt x="139" y="329"/>
                  <a:pt x="141" y="315"/>
                  <a:pt x="141" y="315"/>
                </a:cubicBezTo>
                <a:cubicBezTo>
                  <a:pt x="149" y="315"/>
                  <a:pt x="149" y="315"/>
                  <a:pt x="149" y="315"/>
                </a:cubicBezTo>
                <a:lnTo>
                  <a:pt x="149" y="333"/>
                </a:ln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12" name="Title 1"/>
          <p:cNvSpPr>
            <a:spLocks noGrp="1"/>
          </p:cNvSpPr>
          <p:nvPr>
            <p:ph type="title"/>
          </p:nvPr>
        </p:nvSpPr>
        <p:spPr>
          <a:xfrm>
            <a:off x="888875" y="322746"/>
            <a:ext cx="3940300" cy="735541"/>
          </a:xfrm>
        </p:spPr>
        <p:txBody>
          <a:bodyPr>
            <a:normAutofit/>
          </a:bodyPr>
          <a:lstStyle/>
          <a:p>
            <a:pPr lvl="0">
              <a:lnSpc>
                <a:spcPct val="100000"/>
              </a:lnSpc>
              <a:spcBef>
                <a:spcPts val="0"/>
              </a:spcBef>
              <a:defRPr/>
            </a:pPr>
            <a:r>
              <a:rPr lang="tr-TR" sz="2800" b="1" kern="0" dirty="0">
                <a:latin typeface="+mn-lt"/>
              </a:rPr>
              <a:t>Araştırma Üniversiteleri</a:t>
            </a:r>
          </a:p>
        </p:txBody>
      </p:sp>
      <p:sp>
        <p:nvSpPr>
          <p:cNvPr id="3" name="Metin kutusu 2"/>
          <p:cNvSpPr txBox="1"/>
          <p:nvPr/>
        </p:nvSpPr>
        <p:spPr>
          <a:xfrm>
            <a:off x="2177474" y="1318260"/>
            <a:ext cx="7923837" cy="369332"/>
          </a:xfrm>
          <a:prstGeom prst="rect">
            <a:avLst/>
          </a:prstGeom>
          <a:noFill/>
        </p:spPr>
        <p:txBody>
          <a:bodyPr wrap="none" rtlCol="0">
            <a:spAutoFit/>
          </a:bodyPr>
          <a:lstStyle/>
          <a:p>
            <a:pPr algn="ctr"/>
            <a:r>
              <a:rPr lang="tr-TR" b="1" dirty="0" smtClean="0"/>
              <a:t>Öğretim Elemanı-Yayın Sayısı-Öğretim Elemanı Başına Düşen Yayın Ortalamaları</a:t>
            </a:r>
            <a:endParaRPr lang="tr-TR" b="1" dirty="0"/>
          </a:p>
        </p:txBody>
      </p:sp>
      <p:graphicFrame>
        <p:nvGraphicFramePr>
          <p:cNvPr id="14" name="Grafik 13"/>
          <p:cNvGraphicFramePr>
            <a:graphicFrameLocks/>
          </p:cNvGraphicFramePr>
          <p:nvPr>
            <p:extLst>
              <p:ext uri="{D42A27DB-BD31-4B8C-83A1-F6EECF244321}">
                <p14:modId xmlns:p14="http://schemas.microsoft.com/office/powerpoint/2010/main" val="2131149324"/>
              </p:ext>
            </p:extLst>
          </p:nvPr>
        </p:nvGraphicFramePr>
        <p:xfrm>
          <a:off x="2385249" y="1911861"/>
          <a:ext cx="7516632" cy="3804516"/>
        </p:xfrm>
        <a:graphic>
          <a:graphicData uri="http://schemas.openxmlformats.org/drawingml/2006/chart">
            <c:chart xmlns:c="http://schemas.openxmlformats.org/drawingml/2006/chart" xmlns:r="http://schemas.openxmlformats.org/officeDocument/2006/relationships" r:id="rId3"/>
          </a:graphicData>
        </a:graphic>
      </p:graphicFrame>
      <p:sp>
        <p:nvSpPr>
          <p:cNvPr id="18" name="Freeform 196"/>
          <p:cNvSpPr>
            <a:spLocks noEditPoints="1"/>
          </p:cNvSpPr>
          <p:nvPr/>
        </p:nvSpPr>
        <p:spPr bwMode="auto">
          <a:xfrm>
            <a:off x="10558614" y="3321062"/>
            <a:ext cx="934996" cy="2290704"/>
          </a:xfrm>
          <a:custGeom>
            <a:avLst/>
            <a:gdLst>
              <a:gd name="T0" fmla="*/ 379 w 386"/>
              <a:gd name="T1" fmla="*/ 464 h 1210"/>
              <a:gd name="T2" fmla="*/ 364 w 386"/>
              <a:gd name="T3" fmla="*/ 267 h 1210"/>
              <a:gd name="T4" fmla="*/ 269 w 386"/>
              <a:gd name="T5" fmla="*/ 191 h 1210"/>
              <a:gd name="T6" fmla="*/ 251 w 386"/>
              <a:gd name="T7" fmla="*/ 145 h 1210"/>
              <a:gd name="T8" fmla="*/ 266 w 386"/>
              <a:gd name="T9" fmla="*/ 116 h 1210"/>
              <a:gd name="T10" fmla="*/ 263 w 386"/>
              <a:gd name="T11" fmla="*/ 82 h 1210"/>
              <a:gd name="T12" fmla="*/ 205 w 386"/>
              <a:gd name="T13" fmla="*/ 0 h 1210"/>
              <a:gd name="T14" fmla="*/ 155 w 386"/>
              <a:gd name="T15" fmla="*/ 90 h 1210"/>
              <a:gd name="T16" fmla="*/ 174 w 386"/>
              <a:gd name="T17" fmla="*/ 126 h 1210"/>
              <a:gd name="T18" fmla="*/ 176 w 386"/>
              <a:gd name="T19" fmla="*/ 167 h 1210"/>
              <a:gd name="T20" fmla="*/ 177 w 386"/>
              <a:gd name="T21" fmla="*/ 167 h 1210"/>
              <a:gd name="T22" fmla="*/ 156 w 386"/>
              <a:gd name="T23" fmla="*/ 186 h 1210"/>
              <a:gd name="T24" fmla="*/ 99 w 386"/>
              <a:gd name="T25" fmla="*/ 207 h 1210"/>
              <a:gd name="T26" fmla="*/ 57 w 386"/>
              <a:gd name="T27" fmla="*/ 370 h 1210"/>
              <a:gd name="T28" fmla="*/ 38 w 386"/>
              <a:gd name="T29" fmla="*/ 604 h 1210"/>
              <a:gd name="T30" fmla="*/ 68 w 386"/>
              <a:gd name="T31" fmla="*/ 598 h 1210"/>
              <a:gd name="T32" fmla="*/ 68 w 386"/>
              <a:gd name="T33" fmla="*/ 607 h 1210"/>
              <a:gd name="T34" fmla="*/ 41 w 386"/>
              <a:gd name="T35" fmla="*/ 619 h 1210"/>
              <a:gd name="T36" fmla="*/ 47 w 386"/>
              <a:gd name="T37" fmla="*/ 662 h 1210"/>
              <a:gd name="T38" fmla="*/ 3 w 386"/>
              <a:gd name="T39" fmla="*/ 849 h 1210"/>
              <a:gd name="T40" fmla="*/ 99 w 386"/>
              <a:gd name="T41" fmla="*/ 898 h 1210"/>
              <a:gd name="T42" fmla="*/ 118 w 386"/>
              <a:gd name="T43" fmla="*/ 899 h 1210"/>
              <a:gd name="T44" fmla="*/ 127 w 386"/>
              <a:gd name="T45" fmla="*/ 1051 h 1210"/>
              <a:gd name="T46" fmla="*/ 118 w 386"/>
              <a:gd name="T47" fmla="*/ 1153 h 1210"/>
              <a:gd name="T48" fmla="*/ 181 w 386"/>
              <a:gd name="T49" fmla="*/ 1159 h 1210"/>
              <a:gd name="T50" fmla="*/ 194 w 386"/>
              <a:gd name="T51" fmla="*/ 1084 h 1210"/>
              <a:gd name="T52" fmla="*/ 192 w 386"/>
              <a:gd name="T53" fmla="*/ 968 h 1210"/>
              <a:gd name="T54" fmla="*/ 222 w 386"/>
              <a:gd name="T55" fmla="*/ 712 h 1210"/>
              <a:gd name="T56" fmla="*/ 252 w 386"/>
              <a:gd name="T57" fmla="*/ 767 h 1210"/>
              <a:gd name="T58" fmla="*/ 285 w 386"/>
              <a:gd name="T59" fmla="*/ 1024 h 1210"/>
              <a:gd name="T60" fmla="*/ 277 w 386"/>
              <a:gd name="T61" fmla="*/ 1067 h 1210"/>
              <a:gd name="T62" fmla="*/ 298 w 386"/>
              <a:gd name="T63" fmla="*/ 1146 h 1210"/>
              <a:gd name="T64" fmla="*/ 355 w 386"/>
              <a:gd name="T65" fmla="*/ 1205 h 1210"/>
              <a:gd name="T66" fmla="*/ 347 w 386"/>
              <a:gd name="T67" fmla="*/ 1105 h 1210"/>
              <a:gd name="T68" fmla="*/ 351 w 386"/>
              <a:gd name="T69" fmla="*/ 1046 h 1210"/>
              <a:gd name="T70" fmla="*/ 356 w 386"/>
              <a:gd name="T71" fmla="*/ 829 h 1210"/>
              <a:gd name="T72" fmla="*/ 354 w 386"/>
              <a:gd name="T73" fmla="*/ 603 h 1210"/>
              <a:gd name="T74" fmla="*/ 367 w 386"/>
              <a:gd name="T75" fmla="*/ 565 h 1210"/>
              <a:gd name="T76" fmla="*/ 109 w 386"/>
              <a:gd name="T77" fmla="*/ 669 h 1210"/>
              <a:gd name="T78" fmla="*/ 91 w 386"/>
              <a:gd name="T79" fmla="*/ 666 h 1210"/>
              <a:gd name="T80" fmla="*/ 90 w 386"/>
              <a:gd name="T81" fmla="*/ 617 h 1210"/>
              <a:gd name="T82" fmla="*/ 101 w 386"/>
              <a:gd name="T83" fmla="*/ 628 h 1210"/>
              <a:gd name="T84" fmla="*/ 108 w 386"/>
              <a:gd name="T85" fmla="*/ 649 h 1210"/>
              <a:gd name="T86" fmla="*/ 223 w 386"/>
              <a:gd name="T87" fmla="*/ 505 h 1210"/>
              <a:gd name="T88" fmla="*/ 221 w 386"/>
              <a:gd name="T89" fmla="*/ 232 h 1210"/>
              <a:gd name="T90" fmla="*/ 215 w 386"/>
              <a:gd name="T91" fmla="*/ 208 h 1210"/>
              <a:gd name="T92" fmla="*/ 205 w 386"/>
              <a:gd name="T93" fmla="*/ 231 h 1210"/>
              <a:gd name="T94" fmla="*/ 199 w 386"/>
              <a:gd name="T95" fmla="*/ 505 h 1210"/>
              <a:gd name="T96" fmla="*/ 190 w 386"/>
              <a:gd name="T97" fmla="*/ 325 h 1210"/>
              <a:gd name="T98" fmla="*/ 173 w 386"/>
              <a:gd name="T99" fmla="*/ 188 h 1210"/>
              <a:gd name="T100" fmla="*/ 182 w 386"/>
              <a:gd name="T101" fmla="*/ 176 h 1210"/>
              <a:gd name="T102" fmla="*/ 248 w 386"/>
              <a:gd name="T103" fmla="*/ 179 h 1210"/>
              <a:gd name="T104" fmla="*/ 259 w 386"/>
              <a:gd name="T105" fmla="*/ 196 h 1210"/>
              <a:gd name="T106" fmla="*/ 258 w 386"/>
              <a:gd name="T107" fmla="*/ 201 h 1210"/>
              <a:gd name="T108" fmla="*/ 260 w 386"/>
              <a:gd name="T109" fmla="*/ 256 h 1210"/>
              <a:gd name="T110" fmla="*/ 301 w 386"/>
              <a:gd name="T111" fmla="*/ 488 h 1210"/>
              <a:gd name="T112" fmla="*/ 360 w 386"/>
              <a:gd name="T113" fmla="*/ 585 h 1210"/>
              <a:gd name="T114" fmla="*/ 328 w 386"/>
              <a:gd name="T115" fmla="*/ 554 h 1210"/>
              <a:gd name="T116" fmla="*/ 360 w 386"/>
              <a:gd name="T117" fmla="*/ 585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6" h="1210">
                <a:moveTo>
                  <a:pt x="379" y="512"/>
                </a:moveTo>
                <a:cubicBezTo>
                  <a:pt x="385" y="497"/>
                  <a:pt x="386" y="471"/>
                  <a:pt x="379" y="464"/>
                </a:cubicBezTo>
                <a:cubicBezTo>
                  <a:pt x="372" y="456"/>
                  <a:pt x="383" y="413"/>
                  <a:pt x="376" y="380"/>
                </a:cubicBezTo>
                <a:cubicBezTo>
                  <a:pt x="370" y="347"/>
                  <a:pt x="365" y="295"/>
                  <a:pt x="364" y="267"/>
                </a:cubicBezTo>
                <a:cubicBezTo>
                  <a:pt x="364" y="239"/>
                  <a:pt x="362" y="219"/>
                  <a:pt x="326" y="210"/>
                </a:cubicBezTo>
                <a:cubicBezTo>
                  <a:pt x="302" y="204"/>
                  <a:pt x="282" y="197"/>
                  <a:pt x="269" y="191"/>
                </a:cubicBezTo>
                <a:cubicBezTo>
                  <a:pt x="269" y="191"/>
                  <a:pt x="255" y="179"/>
                  <a:pt x="252" y="168"/>
                </a:cubicBezTo>
                <a:cubicBezTo>
                  <a:pt x="251" y="159"/>
                  <a:pt x="251" y="150"/>
                  <a:pt x="251" y="145"/>
                </a:cubicBezTo>
                <a:cubicBezTo>
                  <a:pt x="253" y="136"/>
                  <a:pt x="253" y="129"/>
                  <a:pt x="253" y="124"/>
                </a:cubicBezTo>
                <a:cubicBezTo>
                  <a:pt x="253" y="118"/>
                  <a:pt x="264" y="126"/>
                  <a:pt x="266" y="116"/>
                </a:cubicBezTo>
                <a:cubicBezTo>
                  <a:pt x="269" y="107"/>
                  <a:pt x="271" y="85"/>
                  <a:pt x="269" y="84"/>
                </a:cubicBezTo>
                <a:cubicBezTo>
                  <a:pt x="267" y="82"/>
                  <a:pt x="265" y="82"/>
                  <a:pt x="263" y="82"/>
                </a:cubicBezTo>
                <a:cubicBezTo>
                  <a:pt x="263" y="79"/>
                  <a:pt x="265" y="59"/>
                  <a:pt x="263" y="38"/>
                </a:cubicBezTo>
                <a:cubicBezTo>
                  <a:pt x="262" y="18"/>
                  <a:pt x="242" y="2"/>
                  <a:pt x="205" y="0"/>
                </a:cubicBezTo>
                <a:cubicBezTo>
                  <a:pt x="184" y="0"/>
                  <a:pt x="160" y="16"/>
                  <a:pt x="157" y="38"/>
                </a:cubicBezTo>
                <a:cubicBezTo>
                  <a:pt x="154" y="60"/>
                  <a:pt x="155" y="90"/>
                  <a:pt x="155" y="90"/>
                </a:cubicBezTo>
                <a:cubicBezTo>
                  <a:pt x="155" y="90"/>
                  <a:pt x="148" y="105"/>
                  <a:pt x="154" y="117"/>
                </a:cubicBezTo>
                <a:cubicBezTo>
                  <a:pt x="160" y="129"/>
                  <a:pt x="174" y="126"/>
                  <a:pt x="174" y="126"/>
                </a:cubicBezTo>
                <a:cubicBezTo>
                  <a:pt x="174" y="126"/>
                  <a:pt x="177" y="145"/>
                  <a:pt x="177" y="155"/>
                </a:cubicBezTo>
                <a:cubicBezTo>
                  <a:pt x="177" y="160"/>
                  <a:pt x="177" y="164"/>
                  <a:pt x="176" y="167"/>
                </a:cubicBezTo>
                <a:cubicBezTo>
                  <a:pt x="176" y="167"/>
                  <a:pt x="176" y="167"/>
                  <a:pt x="176" y="167"/>
                </a:cubicBezTo>
                <a:cubicBezTo>
                  <a:pt x="176" y="167"/>
                  <a:pt x="177" y="167"/>
                  <a:pt x="177" y="167"/>
                </a:cubicBezTo>
                <a:cubicBezTo>
                  <a:pt x="176" y="167"/>
                  <a:pt x="176" y="167"/>
                  <a:pt x="176" y="167"/>
                </a:cubicBezTo>
                <a:cubicBezTo>
                  <a:pt x="176" y="167"/>
                  <a:pt x="164" y="182"/>
                  <a:pt x="156" y="186"/>
                </a:cubicBezTo>
                <a:cubicBezTo>
                  <a:pt x="143" y="192"/>
                  <a:pt x="123" y="200"/>
                  <a:pt x="107" y="205"/>
                </a:cubicBezTo>
                <a:cubicBezTo>
                  <a:pt x="104" y="206"/>
                  <a:pt x="102" y="206"/>
                  <a:pt x="99" y="207"/>
                </a:cubicBezTo>
                <a:cubicBezTo>
                  <a:pt x="80" y="213"/>
                  <a:pt x="65" y="218"/>
                  <a:pt x="65" y="244"/>
                </a:cubicBezTo>
                <a:cubicBezTo>
                  <a:pt x="64" y="274"/>
                  <a:pt x="61" y="331"/>
                  <a:pt x="57" y="370"/>
                </a:cubicBezTo>
                <a:cubicBezTo>
                  <a:pt x="53" y="408"/>
                  <a:pt x="41" y="490"/>
                  <a:pt x="41" y="516"/>
                </a:cubicBezTo>
                <a:cubicBezTo>
                  <a:pt x="40" y="542"/>
                  <a:pt x="37" y="598"/>
                  <a:pt x="38" y="604"/>
                </a:cubicBezTo>
                <a:cubicBezTo>
                  <a:pt x="38" y="609"/>
                  <a:pt x="42" y="609"/>
                  <a:pt x="42" y="615"/>
                </a:cubicBezTo>
                <a:cubicBezTo>
                  <a:pt x="43" y="612"/>
                  <a:pt x="48" y="598"/>
                  <a:pt x="68" y="598"/>
                </a:cubicBezTo>
                <a:cubicBezTo>
                  <a:pt x="90" y="598"/>
                  <a:pt x="90" y="614"/>
                  <a:pt x="90" y="614"/>
                </a:cubicBezTo>
                <a:cubicBezTo>
                  <a:pt x="83" y="607"/>
                  <a:pt x="83" y="607"/>
                  <a:pt x="68" y="607"/>
                </a:cubicBezTo>
                <a:cubicBezTo>
                  <a:pt x="54" y="606"/>
                  <a:pt x="43" y="614"/>
                  <a:pt x="42" y="615"/>
                </a:cubicBezTo>
                <a:cubicBezTo>
                  <a:pt x="42" y="616"/>
                  <a:pt x="42" y="618"/>
                  <a:pt x="41" y="619"/>
                </a:cubicBezTo>
                <a:cubicBezTo>
                  <a:pt x="39" y="630"/>
                  <a:pt x="39" y="639"/>
                  <a:pt x="45" y="646"/>
                </a:cubicBezTo>
                <a:cubicBezTo>
                  <a:pt x="50" y="653"/>
                  <a:pt x="47" y="662"/>
                  <a:pt x="47" y="662"/>
                </a:cubicBezTo>
                <a:cubicBezTo>
                  <a:pt x="0" y="660"/>
                  <a:pt x="0" y="660"/>
                  <a:pt x="0" y="660"/>
                </a:cubicBezTo>
                <a:cubicBezTo>
                  <a:pt x="3" y="849"/>
                  <a:pt x="3" y="849"/>
                  <a:pt x="3" y="849"/>
                </a:cubicBezTo>
                <a:cubicBezTo>
                  <a:pt x="78" y="907"/>
                  <a:pt x="78" y="907"/>
                  <a:pt x="78" y="907"/>
                </a:cubicBezTo>
                <a:cubicBezTo>
                  <a:pt x="78" y="907"/>
                  <a:pt x="89" y="899"/>
                  <a:pt x="99" y="898"/>
                </a:cubicBezTo>
                <a:cubicBezTo>
                  <a:pt x="100" y="898"/>
                  <a:pt x="101" y="898"/>
                  <a:pt x="101" y="898"/>
                </a:cubicBezTo>
                <a:cubicBezTo>
                  <a:pt x="112" y="898"/>
                  <a:pt x="118" y="899"/>
                  <a:pt x="118" y="899"/>
                </a:cubicBezTo>
                <a:cubicBezTo>
                  <a:pt x="118" y="899"/>
                  <a:pt x="115" y="955"/>
                  <a:pt x="115" y="977"/>
                </a:cubicBezTo>
                <a:cubicBezTo>
                  <a:pt x="115" y="1000"/>
                  <a:pt x="117" y="1035"/>
                  <a:pt x="127" y="1051"/>
                </a:cubicBezTo>
                <a:cubicBezTo>
                  <a:pt x="136" y="1067"/>
                  <a:pt x="138" y="1073"/>
                  <a:pt x="138" y="1087"/>
                </a:cubicBezTo>
                <a:cubicBezTo>
                  <a:pt x="138" y="1101"/>
                  <a:pt x="117" y="1140"/>
                  <a:pt x="118" y="1153"/>
                </a:cubicBezTo>
                <a:cubicBezTo>
                  <a:pt x="118" y="1166"/>
                  <a:pt x="121" y="1186"/>
                  <a:pt x="143" y="1186"/>
                </a:cubicBezTo>
                <a:cubicBezTo>
                  <a:pt x="165" y="1185"/>
                  <a:pt x="181" y="1176"/>
                  <a:pt x="181" y="1159"/>
                </a:cubicBezTo>
                <a:cubicBezTo>
                  <a:pt x="181" y="1141"/>
                  <a:pt x="178" y="1130"/>
                  <a:pt x="185" y="1124"/>
                </a:cubicBezTo>
                <a:cubicBezTo>
                  <a:pt x="193" y="1117"/>
                  <a:pt x="181" y="1101"/>
                  <a:pt x="194" y="1084"/>
                </a:cubicBezTo>
                <a:cubicBezTo>
                  <a:pt x="206" y="1067"/>
                  <a:pt x="193" y="1066"/>
                  <a:pt x="196" y="1050"/>
                </a:cubicBezTo>
                <a:cubicBezTo>
                  <a:pt x="199" y="1034"/>
                  <a:pt x="193" y="987"/>
                  <a:pt x="192" y="968"/>
                </a:cubicBezTo>
                <a:cubicBezTo>
                  <a:pt x="191" y="949"/>
                  <a:pt x="194" y="926"/>
                  <a:pt x="204" y="846"/>
                </a:cubicBezTo>
                <a:cubicBezTo>
                  <a:pt x="213" y="765"/>
                  <a:pt x="219" y="729"/>
                  <a:pt x="222" y="712"/>
                </a:cubicBezTo>
                <a:cubicBezTo>
                  <a:pt x="225" y="694"/>
                  <a:pt x="229" y="672"/>
                  <a:pt x="229" y="672"/>
                </a:cubicBezTo>
                <a:cubicBezTo>
                  <a:pt x="229" y="672"/>
                  <a:pt x="242" y="748"/>
                  <a:pt x="252" y="767"/>
                </a:cubicBezTo>
                <a:cubicBezTo>
                  <a:pt x="262" y="785"/>
                  <a:pt x="274" y="879"/>
                  <a:pt x="277" y="907"/>
                </a:cubicBezTo>
                <a:cubicBezTo>
                  <a:pt x="280" y="934"/>
                  <a:pt x="278" y="1015"/>
                  <a:pt x="285" y="1024"/>
                </a:cubicBezTo>
                <a:cubicBezTo>
                  <a:pt x="291" y="1032"/>
                  <a:pt x="294" y="1044"/>
                  <a:pt x="294" y="1044"/>
                </a:cubicBezTo>
                <a:cubicBezTo>
                  <a:pt x="294" y="1044"/>
                  <a:pt x="277" y="1054"/>
                  <a:pt x="277" y="1067"/>
                </a:cubicBezTo>
                <a:cubicBezTo>
                  <a:pt x="277" y="1081"/>
                  <a:pt x="290" y="1092"/>
                  <a:pt x="289" y="1110"/>
                </a:cubicBezTo>
                <a:cubicBezTo>
                  <a:pt x="289" y="1128"/>
                  <a:pt x="291" y="1143"/>
                  <a:pt x="298" y="1146"/>
                </a:cubicBezTo>
                <a:cubicBezTo>
                  <a:pt x="305" y="1150"/>
                  <a:pt x="304" y="1180"/>
                  <a:pt x="313" y="1191"/>
                </a:cubicBezTo>
                <a:cubicBezTo>
                  <a:pt x="322" y="1201"/>
                  <a:pt x="337" y="1210"/>
                  <a:pt x="355" y="1205"/>
                </a:cubicBezTo>
                <a:cubicBezTo>
                  <a:pt x="373" y="1199"/>
                  <a:pt x="373" y="1175"/>
                  <a:pt x="364" y="1152"/>
                </a:cubicBezTo>
                <a:cubicBezTo>
                  <a:pt x="355" y="1129"/>
                  <a:pt x="344" y="1114"/>
                  <a:pt x="347" y="1105"/>
                </a:cubicBezTo>
                <a:cubicBezTo>
                  <a:pt x="351" y="1096"/>
                  <a:pt x="354" y="1082"/>
                  <a:pt x="345" y="1073"/>
                </a:cubicBezTo>
                <a:cubicBezTo>
                  <a:pt x="336" y="1064"/>
                  <a:pt x="345" y="1054"/>
                  <a:pt x="351" y="1046"/>
                </a:cubicBezTo>
                <a:cubicBezTo>
                  <a:pt x="357" y="1038"/>
                  <a:pt x="356" y="1002"/>
                  <a:pt x="356" y="982"/>
                </a:cubicBezTo>
                <a:cubicBezTo>
                  <a:pt x="357" y="962"/>
                  <a:pt x="354" y="864"/>
                  <a:pt x="356" y="829"/>
                </a:cubicBezTo>
                <a:cubicBezTo>
                  <a:pt x="357" y="793"/>
                  <a:pt x="360" y="685"/>
                  <a:pt x="355" y="655"/>
                </a:cubicBezTo>
                <a:cubicBezTo>
                  <a:pt x="350" y="625"/>
                  <a:pt x="354" y="603"/>
                  <a:pt x="354" y="603"/>
                </a:cubicBezTo>
                <a:cubicBezTo>
                  <a:pt x="354" y="603"/>
                  <a:pt x="366" y="609"/>
                  <a:pt x="366" y="597"/>
                </a:cubicBezTo>
                <a:cubicBezTo>
                  <a:pt x="366" y="586"/>
                  <a:pt x="362" y="584"/>
                  <a:pt x="367" y="565"/>
                </a:cubicBezTo>
                <a:cubicBezTo>
                  <a:pt x="372" y="545"/>
                  <a:pt x="373" y="527"/>
                  <a:pt x="379" y="512"/>
                </a:cubicBezTo>
                <a:close/>
                <a:moveTo>
                  <a:pt x="109" y="669"/>
                </a:moveTo>
                <a:cubicBezTo>
                  <a:pt x="99" y="668"/>
                  <a:pt x="99" y="668"/>
                  <a:pt x="99" y="668"/>
                </a:cubicBezTo>
                <a:cubicBezTo>
                  <a:pt x="91" y="666"/>
                  <a:pt x="91" y="666"/>
                  <a:pt x="91" y="666"/>
                </a:cubicBezTo>
                <a:cubicBezTo>
                  <a:pt x="91" y="666"/>
                  <a:pt x="93" y="653"/>
                  <a:pt x="90" y="644"/>
                </a:cubicBezTo>
                <a:cubicBezTo>
                  <a:pt x="87" y="635"/>
                  <a:pt x="88" y="627"/>
                  <a:pt x="90" y="617"/>
                </a:cubicBezTo>
                <a:cubicBezTo>
                  <a:pt x="90" y="617"/>
                  <a:pt x="93" y="627"/>
                  <a:pt x="99" y="628"/>
                </a:cubicBezTo>
                <a:cubicBezTo>
                  <a:pt x="100" y="628"/>
                  <a:pt x="100" y="628"/>
                  <a:pt x="101" y="628"/>
                </a:cubicBezTo>
                <a:cubicBezTo>
                  <a:pt x="108" y="628"/>
                  <a:pt x="111" y="629"/>
                  <a:pt x="111" y="629"/>
                </a:cubicBezTo>
                <a:cubicBezTo>
                  <a:pt x="111" y="629"/>
                  <a:pt x="108" y="640"/>
                  <a:pt x="108" y="649"/>
                </a:cubicBezTo>
                <a:cubicBezTo>
                  <a:pt x="108" y="659"/>
                  <a:pt x="109" y="669"/>
                  <a:pt x="109" y="669"/>
                </a:cubicBezTo>
                <a:close/>
                <a:moveTo>
                  <a:pt x="223" y="505"/>
                </a:moveTo>
                <a:cubicBezTo>
                  <a:pt x="225" y="464"/>
                  <a:pt x="224" y="347"/>
                  <a:pt x="223" y="322"/>
                </a:cubicBezTo>
                <a:cubicBezTo>
                  <a:pt x="223" y="296"/>
                  <a:pt x="218" y="239"/>
                  <a:pt x="221" y="232"/>
                </a:cubicBezTo>
                <a:cubicBezTo>
                  <a:pt x="224" y="224"/>
                  <a:pt x="232" y="218"/>
                  <a:pt x="241" y="223"/>
                </a:cubicBezTo>
                <a:cubicBezTo>
                  <a:pt x="241" y="223"/>
                  <a:pt x="231" y="208"/>
                  <a:pt x="215" y="208"/>
                </a:cubicBezTo>
                <a:cubicBezTo>
                  <a:pt x="199" y="208"/>
                  <a:pt x="188" y="223"/>
                  <a:pt x="188" y="223"/>
                </a:cubicBezTo>
                <a:cubicBezTo>
                  <a:pt x="188" y="223"/>
                  <a:pt x="206" y="219"/>
                  <a:pt x="205" y="231"/>
                </a:cubicBezTo>
                <a:cubicBezTo>
                  <a:pt x="205" y="243"/>
                  <a:pt x="199" y="305"/>
                  <a:pt x="199" y="346"/>
                </a:cubicBezTo>
                <a:cubicBezTo>
                  <a:pt x="199" y="383"/>
                  <a:pt x="196" y="472"/>
                  <a:pt x="199" y="505"/>
                </a:cubicBezTo>
                <a:cubicBezTo>
                  <a:pt x="187" y="504"/>
                  <a:pt x="183" y="503"/>
                  <a:pt x="183" y="503"/>
                </a:cubicBezTo>
                <a:cubicBezTo>
                  <a:pt x="183" y="503"/>
                  <a:pt x="194" y="386"/>
                  <a:pt x="190" y="325"/>
                </a:cubicBezTo>
                <a:cubicBezTo>
                  <a:pt x="186" y="279"/>
                  <a:pt x="178" y="220"/>
                  <a:pt x="173" y="188"/>
                </a:cubicBezTo>
                <a:cubicBezTo>
                  <a:pt x="173" y="188"/>
                  <a:pt x="173" y="188"/>
                  <a:pt x="173" y="188"/>
                </a:cubicBezTo>
                <a:cubicBezTo>
                  <a:pt x="173" y="188"/>
                  <a:pt x="178" y="170"/>
                  <a:pt x="182" y="176"/>
                </a:cubicBezTo>
                <a:cubicBezTo>
                  <a:pt x="182" y="176"/>
                  <a:pt x="182" y="176"/>
                  <a:pt x="182" y="176"/>
                </a:cubicBezTo>
                <a:cubicBezTo>
                  <a:pt x="190" y="189"/>
                  <a:pt x="203" y="204"/>
                  <a:pt x="212" y="204"/>
                </a:cubicBezTo>
                <a:cubicBezTo>
                  <a:pt x="222" y="204"/>
                  <a:pt x="238" y="193"/>
                  <a:pt x="248" y="179"/>
                </a:cubicBezTo>
                <a:cubicBezTo>
                  <a:pt x="248" y="179"/>
                  <a:pt x="248" y="179"/>
                  <a:pt x="248" y="179"/>
                </a:cubicBezTo>
                <a:cubicBezTo>
                  <a:pt x="248" y="179"/>
                  <a:pt x="258" y="182"/>
                  <a:pt x="259" y="196"/>
                </a:cubicBezTo>
                <a:cubicBezTo>
                  <a:pt x="259" y="197"/>
                  <a:pt x="258" y="199"/>
                  <a:pt x="258" y="201"/>
                </a:cubicBezTo>
                <a:cubicBezTo>
                  <a:pt x="258" y="201"/>
                  <a:pt x="258" y="201"/>
                  <a:pt x="258" y="201"/>
                </a:cubicBezTo>
                <a:cubicBezTo>
                  <a:pt x="258" y="201"/>
                  <a:pt x="258" y="201"/>
                  <a:pt x="258" y="201"/>
                </a:cubicBezTo>
                <a:cubicBezTo>
                  <a:pt x="258" y="213"/>
                  <a:pt x="258" y="230"/>
                  <a:pt x="260" y="256"/>
                </a:cubicBezTo>
                <a:cubicBezTo>
                  <a:pt x="263" y="335"/>
                  <a:pt x="277" y="429"/>
                  <a:pt x="284" y="450"/>
                </a:cubicBezTo>
                <a:cubicBezTo>
                  <a:pt x="292" y="472"/>
                  <a:pt x="301" y="488"/>
                  <a:pt x="301" y="488"/>
                </a:cubicBezTo>
                <a:cubicBezTo>
                  <a:pt x="301" y="488"/>
                  <a:pt x="251" y="504"/>
                  <a:pt x="223" y="505"/>
                </a:cubicBezTo>
                <a:close/>
                <a:moveTo>
                  <a:pt x="360" y="585"/>
                </a:moveTo>
                <a:cubicBezTo>
                  <a:pt x="358" y="573"/>
                  <a:pt x="361" y="568"/>
                  <a:pt x="352" y="561"/>
                </a:cubicBezTo>
                <a:cubicBezTo>
                  <a:pt x="343" y="554"/>
                  <a:pt x="328" y="554"/>
                  <a:pt x="328" y="554"/>
                </a:cubicBezTo>
                <a:cubicBezTo>
                  <a:pt x="328" y="554"/>
                  <a:pt x="350" y="545"/>
                  <a:pt x="360" y="557"/>
                </a:cubicBezTo>
                <a:cubicBezTo>
                  <a:pt x="369" y="570"/>
                  <a:pt x="360" y="585"/>
                  <a:pt x="360" y="585"/>
                </a:cubicBez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21" name="Freeform 200"/>
          <p:cNvSpPr>
            <a:spLocks noEditPoints="1"/>
          </p:cNvSpPr>
          <p:nvPr/>
        </p:nvSpPr>
        <p:spPr bwMode="auto">
          <a:xfrm>
            <a:off x="789958" y="3814119"/>
            <a:ext cx="865847" cy="2119342"/>
          </a:xfrm>
          <a:custGeom>
            <a:avLst/>
            <a:gdLst>
              <a:gd name="T0" fmla="*/ 412 w 463"/>
              <a:gd name="T1" fmla="*/ 379 h 1470"/>
              <a:gd name="T2" fmla="*/ 323 w 463"/>
              <a:gd name="T3" fmla="*/ 262 h 1470"/>
              <a:gd name="T4" fmla="*/ 285 w 463"/>
              <a:gd name="T5" fmla="*/ 285 h 1470"/>
              <a:gd name="T6" fmla="*/ 267 w 463"/>
              <a:gd name="T7" fmla="*/ 261 h 1470"/>
              <a:gd name="T8" fmla="*/ 184 w 463"/>
              <a:gd name="T9" fmla="*/ 204 h 1470"/>
              <a:gd name="T10" fmla="*/ 217 w 463"/>
              <a:gd name="T11" fmla="*/ 229 h 1470"/>
              <a:gd name="T12" fmla="*/ 275 w 463"/>
              <a:gd name="T13" fmla="*/ 231 h 1470"/>
              <a:gd name="T14" fmla="*/ 275 w 463"/>
              <a:gd name="T15" fmla="*/ 231 h 1470"/>
              <a:gd name="T16" fmla="*/ 280 w 463"/>
              <a:gd name="T17" fmla="*/ 213 h 1470"/>
              <a:gd name="T18" fmla="*/ 313 w 463"/>
              <a:gd name="T19" fmla="*/ 121 h 1470"/>
              <a:gd name="T20" fmla="*/ 312 w 463"/>
              <a:gd name="T21" fmla="*/ 65 h 1470"/>
              <a:gd name="T22" fmla="*/ 194 w 463"/>
              <a:gd name="T23" fmla="*/ 42 h 1470"/>
              <a:gd name="T24" fmla="*/ 186 w 463"/>
              <a:gd name="T25" fmla="*/ 51 h 1470"/>
              <a:gd name="T26" fmla="*/ 175 w 463"/>
              <a:gd name="T27" fmla="*/ 119 h 1470"/>
              <a:gd name="T28" fmla="*/ 178 w 463"/>
              <a:gd name="T29" fmla="*/ 165 h 1470"/>
              <a:gd name="T30" fmla="*/ 181 w 463"/>
              <a:gd name="T31" fmla="*/ 201 h 1470"/>
              <a:gd name="T32" fmla="*/ 175 w 463"/>
              <a:gd name="T33" fmla="*/ 217 h 1470"/>
              <a:gd name="T34" fmla="*/ 79 w 463"/>
              <a:gd name="T35" fmla="*/ 333 h 1470"/>
              <a:gd name="T36" fmla="*/ 104 w 463"/>
              <a:gd name="T37" fmla="*/ 477 h 1470"/>
              <a:gd name="T38" fmla="*/ 99 w 463"/>
              <a:gd name="T39" fmla="*/ 610 h 1470"/>
              <a:gd name="T40" fmla="*/ 85 w 463"/>
              <a:gd name="T41" fmla="*/ 763 h 1470"/>
              <a:gd name="T42" fmla="*/ 69 w 463"/>
              <a:gd name="T43" fmla="*/ 975 h 1470"/>
              <a:gd name="T44" fmla="*/ 8 w 463"/>
              <a:gd name="T45" fmla="*/ 1383 h 1470"/>
              <a:gd name="T46" fmla="*/ 11 w 463"/>
              <a:gd name="T47" fmla="*/ 1423 h 1470"/>
              <a:gd name="T48" fmla="*/ 108 w 463"/>
              <a:gd name="T49" fmla="*/ 1468 h 1470"/>
              <a:gd name="T50" fmla="*/ 96 w 463"/>
              <a:gd name="T51" fmla="*/ 1398 h 1470"/>
              <a:gd name="T52" fmla="*/ 153 w 463"/>
              <a:gd name="T53" fmla="*/ 1231 h 1470"/>
              <a:gd name="T54" fmla="*/ 220 w 463"/>
              <a:gd name="T55" fmla="*/ 1100 h 1470"/>
              <a:gd name="T56" fmla="*/ 215 w 463"/>
              <a:gd name="T57" fmla="*/ 1363 h 1470"/>
              <a:gd name="T58" fmla="*/ 242 w 463"/>
              <a:gd name="T59" fmla="*/ 1391 h 1470"/>
              <a:gd name="T60" fmla="*/ 297 w 463"/>
              <a:gd name="T61" fmla="*/ 1388 h 1470"/>
              <a:gd name="T62" fmla="*/ 429 w 463"/>
              <a:gd name="T63" fmla="*/ 1397 h 1470"/>
              <a:gd name="T64" fmla="*/ 342 w 463"/>
              <a:gd name="T65" fmla="*/ 1344 h 1470"/>
              <a:gd name="T66" fmla="*/ 316 w 463"/>
              <a:gd name="T67" fmla="*/ 1300 h 1470"/>
              <a:gd name="T68" fmla="*/ 337 w 463"/>
              <a:gd name="T69" fmla="*/ 1080 h 1470"/>
              <a:gd name="T70" fmla="*/ 376 w 463"/>
              <a:gd name="T71" fmla="*/ 792 h 1470"/>
              <a:gd name="T72" fmla="*/ 388 w 463"/>
              <a:gd name="T73" fmla="*/ 747 h 1470"/>
              <a:gd name="T74" fmla="*/ 359 w 463"/>
              <a:gd name="T75" fmla="*/ 534 h 1470"/>
              <a:gd name="T76" fmla="*/ 385 w 463"/>
              <a:gd name="T77" fmla="*/ 500 h 1470"/>
              <a:gd name="T78" fmla="*/ 454 w 463"/>
              <a:gd name="T79" fmla="*/ 422 h 1470"/>
              <a:gd name="T80" fmla="*/ 330 w 463"/>
              <a:gd name="T81" fmla="*/ 437 h 1470"/>
              <a:gd name="T82" fmla="*/ 327 w 463"/>
              <a:gd name="T83" fmla="*/ 411 h 1470"/>
              <a:gd name="T84" fmla="*/ 311 w 463"/>
              <a:gd name="T85" fmla="*/ 458 h 1470"/>
              <a:gd name="T86" fmla="*/ 353 w 463"/>
              <a:gd name="T87" fmla="*/ 483 h 1470"/>
              <a:gd name="T88" fmla="*/ 350 w 463"/>
              <a:gd name="T89" fmla="*/ 540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3" h="1470">
                <a:moveTo>
                  <a:pt x="454" y="422"/>
                </a:moveTo>
                <a:cubicBezTo>
                  <a:pt x="448" y="394"/>
                  <a:pt x="430" y="395"/>
                  <a:pt x="412" y="379"/>
                </a:cubicBezTo>
                <a:cubicBezTo>
                  <a:pt x="395" y="363"/>
                  <a:pt x="381" y="350"/>
                  <a:pt x="379" y="321"/>
                </a:cubicBezTo>
                <a:cubicBezTo>
                  <a:pt x="376" y="291"/>
                  <a:pt x="344" y="267"/>
                  <a:pt x="323" y="262"/>
                </a:cubicBezTo>
                <a:cubicBezTo>
                  <a:pt x="304" y="258"/>
                  <a:pt x="286" y="248"/>
                  <a:pt x="281" y="246"/>
                </a:cubicBezTo>
                <a:cubicBezTo>
                  <a:pt x="280" y="254"/>
                  <a:pt x="283" y="272"/>
                  <a:pt x="285" y="285"/>
                </a:cubicBezTo>
                <a:cubicBezTo>
                  <a:pt x="284" y="286"/>
                  <a:pt x="282" y="284"/>
                  <a:pt x="281" y="281"/>
                </a:cubicBezTo>
                <a:cubicBezTo>
                  <a:pt x="274" y="266"/>
                  <a:pt x="272" y="258"/>
                  <a:pt x="267" y="261"/>
                </a:cubicBezTo>
                <a:cubicBezTo>
                  <a:pt x="263" y="263"/>
                  <a:pt x="260" y="273"/>
                  <a:pt x="257" y="282"/>
                </a:cubicBezTo>
                <a:cubicBezTo>
                  <a:pt x="241" y="262"/>
                  <a:pt x="203" y="221"/>
                  <a:pt x="184" y="204"/>
                </a:cubicBezTo>
                <a:cubicBezTo>
                  <a:pt x="185" y="202"/>
                  <a:pt x="187" y="200"/>
                  <a:pt x="189" y="199"/>
                </a:cubicBezTo>
                <a:cubicBezTo>
                  <a:pt x="194" y="208"/>
                  <a:pt x="205" y="223"/>
                  <a:pt x="217" y="229"/>
                </a:cubicBezTo>
                <a:cubicBezTo>
                  <a:pt x="232" y="237"/>
                  <a:pt x="266" y="257"/>
                  <a:pt x="266" y="257"/>
                </a:cubicBezTo>
                <a:cubicBezTo>
                  <a:pt x="266" y="257"/>
                  <a:pt x="273" y="241"/>
                  <a:pt x="275" y="231"/>
                </a:cubicBezTo>
                <a:cubicBezTo>
                  <a:pt x="275" y="230"/>
                  <a:pt x="275" y="230"/>
                  <a:pt x="275" y="230"/>
                </a:cubicBezTo>
                <a:cubicBezTo>
                  <a:pt x="275" y="231"/>
                  <a:pt x="275" y="231"/>
                  <a:pt x="275" y="231"/>
                </a:cubicBezTo>
                <a:cubicBezTo>
                  <a:pt x="275" y="230"/>
                  <a:pt x="275" y="228"/>
                  <a:pt x="275" y="227"/>
                </a:cubicBezTo>
                <a:cubicBezTo>
                  <a:pt x="275" y="220"/>
                  <a:pt x="273" y="215"/>
                  <a:pt x="280" y="213"/>
                </a:cubicBezTo>
                <a:cubicBezTo>
                  <a:pt x="288" y="211"/>
                  <a:pt x="299" y="185"/>
                  <a:pt x="302" y="169"/>
                </a:cubicBezTo>
                <a:cubicBezTo>
                  <a:pt x="306" y="153"/>
                  <a:pt x="306" y="139"/>
                  <a:pt x="313" y="121"/>
                </a:cubicBezTo>
                <a:cubicBezTo>
                  <a:pt x="321" y="104"/>
                  <a:pt x="320" y="87"/>
                  <a:pt x="312" y="65"/>
                </a:cubicBezTo>
                <a:cubicBezTo>
                  <a:pt x="312" y="65"/>
                  <a:pt x="312" y="65"/>
                  <a:pt x="312" y="65"/>
                </a:cubicBezTo>
                <a:cubicBezTo>
                  <a:pt x="300" y="14"/>
                  <a:pt x="277" y="28"/>
                  <a:pt x="277" y="28"/>
                </a:cubicBezTo>
                <a:cubicBezTo>
                  <a:pt x="246" y="0"/>
                  <a:pt x="210" y="26"/>
                  <a:pt x="194" y="42"/>
                </a:cubicBezTo>
                <a:cubicBezTo>
                  <a:pt x="194" y="42"/>
                  <a:pt x="194" y="42"/>
                  <a:pt x="193" y="42"/>
                </a:cubicBezTo>
                <a:cubicBezTo>
                  <a:pt x="190" y="44"/>
                  <a:pt x="188" y="47"/>
                  <a:pt x="186" y="51"/>
                </a:cubicBezTo>
                <a:cubicBezTo>
                  <a:pt x="186" y="51"/>
                  <a:pt x="186" y="51"/>
                  <a:pt x="186" y="51"/>
                </a:cubicBezTo>
                <a:cubicBezTo>
                  <a:pt x="171" y="73"/>
                  <a:pt x="175" y="119"/>
                  <a:pt x="175" y="119"/>
                </a:cubicBezTo>
                <a:cubicBezTo>
                  <a:pt x="175" y="119"/>
                  <a:pt x="173" y="120"/>
                  <a:pt x="171" y="131"/>
                </a:cubicBezTo>
                <a:cubicBezTo>
                  <a:pt x="170" y="142"/>
                  <a:pt x="175" y="159"/>
                  <a:pt x="178" y="165"/>
                </a:cubicBezTo>
                <a:cubicBezTo>
                  <a:pt x="180" y="171"/>
                  <a:pt x="185" y="172"/>
                  <a:pt x="186" y="177"/>
                </a:cubicBezTo>
                <a:cubicBezTo>
                  <a:pt x="186" y="177"/>
                  <a:pt x="184" y="189"/>
                  <a:pt x="181" y="201"/>
                </a:cubicBezTo>
                <a:cubicBezTo>
                  <a:pt x="181" y="201"/>
                  <a:pt x="181" y="201"/>
                  <a:pt x="180" y="201"/>
                </a:cubicBezTo>
                <a:cubicBezTo>
                  <a:pt x="179" y="203"/>
                  <a:pt x="181" y="206"/>
                  <a:pt x="175" y="217"/>
                </a:cubicBezTo>
                <a:cubicBezTo>
                  <a:pt x="166" y="231"/>
                  <a:pt x="153" y="236"/>
                  <a:pt x="121" y="253"/>
                </a:cubicBezTo>
                <a:cubicBezTo>
                  <a:pt x="90" y="269"/>
                  <a:pt x="82" y="302"/>
                  <a:pt x="79" y="333"/>
                </a:cubicBezTo>
                <a:cubicBezTo>
                  <a:pt x="76" y="365"/>
                  <a:pt x="71" y="389"/>
                  <a:pt x="76" y="396"/>
                </a:cubicBezTo>
                <a:cubicBezTo>
                  <a:pt x="81" y="403"/>
                  <a:pt x="93" y="443"/>
                  <a:pt x="104" y="477"/>
                </a:cubicBezTo>
                <a:cubicBezTo>
                  <a:pt x="116" y="510"/>
                  <a:pt x="111" y="549"/>
                  <a:pt x="109" y="564"/>
                </a:cubicBezTo>
                <a:cubicBezTo>
                  <a:pt x="107" y="578"/>
                  <a:pt x="98" y="591"/>
                  <a:pt x="99" y="610"/>
                </a:cubicBezTo>
                <a:cubicBezTo>
                  <a:pt x="100" y="629"/>
                  <a:pt x="98" y="648"/>
                  <a:pt x="95" y="677"/>
                </a:cubicBezTo>
                <a:cubicBezTo>
                  <a:pt x="93" y="705"/>
                  <a:pt x="76" y="759"/>
                  <a:pt x="85" y="763"/>
                </a:cubicBezTo>
                <a:cubicBezTo>
                  <a:pt x="93" y="768"/>
                  <a:pt x="96" y="767"/>
                  <a:pt x="96" y="780"/>
                </a:cubicBezTo>
                <a:cubicBezTo>
                  <a:pt x="96" y="793"/>
                  <a:pt x="90" y="876"/>
                  <a:pt x="69" y="975"/>
                </a:cubicBezTo>
                <a:cubicBezTo>
                  <a:pt x="48" y="1075"/>
                  <a:pt x="16" y="1296"/>
                  <a:pt x="9" y="1338"/>
                </a:cubicBezTo>
                <a:cubicBezTo>
                  <a:pt x="2" y="1379"/>
                  <a:pt x="8" y="1383"/>
                  <a:pt x="8" y="1383"/>
                </a:cubicBezTo>
                <a:cubicBezTo>
                  <a:pt x="8" y="1383"/>
                  <a:pt x="8" y="1386"/>
                  <a:pt x="4" y="1398"/>
                </a:cubicBezTo>
                <a:cubicBezTo>
                  <a:pt x="0" y="1410"/>
                  <a:pt x="4" y="1418"/>
                  <a:pt x="11" y="1423"/>
                </a:cubicBezTo>
                <a:cubicBezTo>
                  <a:pt x="18" y="1428"/>
                  <a:pt x="19" y="1438"/>
                  <a:pt x="34" y="1449"/>
                </a:cubicBezTo>
                <a:cubicBezTo>
                  <a:pt x="48" y="1460"/>
                  <a:pt x="90" y="1470"/>
                  <a:pt x="108" y="1468"/>
                </a:cubicBezTo>
                <a:cubicBezTo>
                  <a:pt x="126" y="1466"/>
                  <a:pt x="121" y="1460"/>
                  <a:pt x="120" y="1442"/>
                </a:cubicBezTo>
                <a:cubicBezTo>
                  <a:pt x="119" y="1424"/>
                  <a:pt x="96" y="1398"/>
                  <a:pt x="96" y="1398"/>
                </a:cubicBezTo>
                <a:cubicBezTo>
                  <a:pt x="96" y="1398"/>
                  <a:pt x="95" y="1393"/>
                  <a:pt x="101" y="1390"/>
                </a:cubicBezTo>
                <a:cubicBezTo>
                  <a:pt x="107" y="1386"/>
                  <a:pt x="132" y="1306"/>
                  <a:pt x="153" y="1231"/>
                </a:cubicBezTo>
                <a:cubicBezTo>
                  <a:pt x="175" y="1157"/>
                  <a:pt x="214" y="1022"/>
                  <a:pt x="214" y="1022"/>
                </a:cubicBezTo>
                <a:cubicBezTo>
                  <a:pt x="214" y="1022"/>
                  <a:pt x="217" y="1061"/>
                  <a:pt x="220" y="1100"/>
                </a:cubicBezTo>
                <a:cubicBezTo>
                  <a:pt x="222" y="1139"/>
                  <a:pt x="224" y="1267"/>
                  <a:pt x="220" y="1300"/>
                </a:cubicBezTo>
                <a:cubicBezTo>
                  <a:pt x="215" y="1333"/>
                  <a:pt x="215" y="1363"/>
                  <a:pt x="215" y="1363"/>
                </a:cubicBezTo>
                <a:cubicBezTo>
                  <a:pt x="215" y="1363"/>
                  <a:pt x="215" y="1367"/>
                  <a:pt x="215" y="1378"/>
                </a:cubicBezTo>
                <a:cubicBezTo>
                  <a:pt x="215" y="1389"/>
                  <a:pt x="223" y="1389"/>
                  <a:pt x="242" y="1391"/>
                </a:cubicBezTo>
                <a:cubicBezTo>
                  <a:pt x="261" y="1393"/>
                  <a:pt x="287" y="1392"/>
                  <a:pt x="287" y="1392"/>
                </a:cubicBezTo>
                <a:cubicBezTo>
                  <a:pt x="287" y="1392"/>
                  <a:pt x="286" y="1383"/>
                  <a:pt x="297" y="1388"/>
                </a:cubicBezTo>
                <a:cubicBezTo>
                  <a:pt x="307" y="1392"/>
                  <a:pt x="329" y="1403"/>
                  <a:pt x="349" y="1403"/>
                </a:cubicBezTo>
                <a:cubicBezTo>
                  <a:pt x="369" y="1403"/>
                  <a:pt x="429" y="1412"/>
                  <a:pt x="429" y="1397"/>
                </a:cubicBezTo>
                <a:cubicBezTo>
                  <a:pt x="429" y="1382"/>
                  <a:pt x="406" y="1376"/>
                  <a:pt x="385" y="1376"/>
                </a:cubicBezTo>
                <a:cubicBezTo>
                  <a:pt x="365" y="1376"/>
                  <a:pt x="342" y="1344"/>
                  <a:pt x="342" y="1344"/>
                </a:cubicBezTo>
                <a:cubicBezTo>
                  <a:pt x="342" y="1344"/>
                  <a:pt x="342" y="1344"/>
                  <a:pt x="348" y="1340"/>
                </a:cubicBezTo>
                <a:cubicBezTo>
                  <a:pt x="353" y="1337"/>
                  <a:pt x="320" y="1312"/>
                  <a:pt x="316" y="1300"/>
                </a:cubicBezTo>
                <a:cubicBezTo>
                  <a:pt x="311" y="1288"/>
                  <a:pt x="312" y="1286"/>
                  <a:pt x="316" y="1257"/>
                </a:cubicBezTo>
                <a:cubicBezTo>
                  <a:pt x="319" y="1229"/>
                  <a:pt x="327" y="1136"/>
                  <a:pt x="337" y="1080"/>
                </a:cubicBezTo>
                <a:cubicBezTo>
                  <a:pt x="346" y="1023"/>
                  <a:pt x="358" y="968"/>
                  <a:pt x="365" y="920"/>
                </a:cubicBezTo>
                <a:cubicBezTo>
                  <a:pt x="372" y="871"/>
                  <a:pt x="376" y="792"/>
                  <a:pt x="376" y="792"/>
                </a:cubicBezTo>
                <a:cubicBezTo>
                  <a:pt x="376" y="792"/>
                  <a:pt x="380" y="791"/>
                  <a:pt x="387" y="785"/>
                </a:cubicBezTo>
                <a:cubicBezTo>
                  <a:pt x="394" y="779"/>
                  <a:pt x="392" y="764"/>
                  <a:pt x="388" y="747"/>
                </a:cubicBezTo>
                <a:cubicBezTo>
                  <a:pt x="385" y="729"/>
                  <a:pt x="380" y="656"/>
                  <a:pt x="377" y="621"/>
                </a:cubicBezTo>
                <a:cubicBezTo>
                  <a:pt x="373" y="586"/>
                  <a:pt x="359" y="534"/>
                  <a:pt x="359" y="534"/>
                </a:cubicBezTo>
                <a:cubicBezTo>
                  <a:pt x="359" y="534"/>
                  <a:pt x="370" y="529"/>
                  <a:pt x="377" y="522"/>
                </a:cubicBezTo>
                <a:cubicBezTo>
                  <a:pt x="384" y="516"/>
                  <a:pt x="385" y="500"/>
                  <a:pt x="385" y="500"/>
                </a:cubicBezTo>
                <a:cubicBezTo>
                  <a:pt x="385" y="500"/>
                  <a:pt x="428" y="504"/>
                  <a:pt x="446" y="496"/>
                </a:cubicBezTo>
                <a:cubicBezTo>
                  <a:pt x="463" y="489"/>
                  <a:pt x="460" y="450"/>
                  <a:pt x="454" y="422"/>
                </a:cubicBezTo>
                <a:close/>
                <a:moveTo>
                  <a:pt x="311" y="458"/>
                </a:moveTo>
                <a:cubicBezTo>
                  <a:pt x="311" y="458"/>
                  <a:pt x="330" y="452"/>
                  <a:pt x="330" y="437"/>
                </a:cubicBezTo>
                <a:cubicBezTo>
                  <a:pt x="330" y="421"/>
                  <a:pt x="315" y="411"/>
                  <a:pt x="308" y="410"/>
                </a:cubicBezTo>
                <a:cubicBezTo>
                  <a:pt x="301" y="410"/>
                  <a:pt x="313" y="399"/>
                  <a:pt x="327" y="411"/>
                </a:cubicBezTo>
                <a:cubicBezTo>
                  <a:pt x="342" y="423"/>
                  <a:pt x="353" y="475"/>
                  <a:pt x="353" y="475"/>
                </a:cubicBezTo>
                <a:cubicBezTo>
                  <a:pt x="353" y="475"/>
                  <a:pt x="323" y="463"/>
                  <a:pt x="311" y="458"/>
                </a:cubicBezTo>
                <a:close/>
                <a:moveTo>
                  <a:pt x="350" y="540"/>
                </a:moveTo>
                <a:cubicBezTo>
                  <a:pt x="350" y="540"/>
                  <a:pt x="352" y="500"/>
                  <a:pt x="353" y="483"/>
                </a:cubicBezTo>
                <a:cubicBezTo>
                  <a:pt x="362" y="531"/>
                  <a:pt x="362" y="531"/>
                  <a:pt x="362" y="531"/>
                </a:cubicBezTo>
                <a:lnTo>
                  <a:pt x="350" y="540"/>
                </a:lnTo>
                <a:close/>
              </a:path>
            </a:pathLst>
          </a:custGeom>
          <a:gradFill flip="none" rotWithShape="1">
            <a:gsLst>
              <a:gs pos="0">
                <a:srgbClr val="DDDDDD">
                  <a:shade val="30000"/>
                  <a:satMod val="115000"/>
                </a:srgbClr>
              </a:gs>
              <a:gs pos="50000">
                <a:srgbClr val="DDDDDD">
                  <a:shade val="67500"/>
                  <a:satMod val="115000"/>
                </a:srgbClr>
              </a:gs>
              <a:gs pos="100000">
                <a:srgbClr val="DDDDDD">
                  <a:shade val="100000"/>
                  <a:satMod val="115000"/>
                </a:srgbClr>
              </a:gs>
            </a:gsLst>
            <a:path path="circle">
              <a:fillToRect l="50000" t="50000" r="50000" b="50000"/>
            </a:path>
            <a:tileRect/>
          </a:gra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13" name="Metin kutusu 12"/>
          <p:cNvSpPr txBox="1"/>
          <p:nvPr/>
        </p:nvSpPr>
        <p:spPr>
          <a:xfrm>
            <a:off x="8686213" y="5810350"/>
            <a:ext cx="1309974" cy="246221"/>
          </a:xfrm>
          <a:prstGeom prst="rect">
            <a:avLst/>
          </a:prstGeom>
          <a:noFill/>
        </p:spPr>
        <p:txBody>
          <a:bodyPr wrap="none" rtlCol="0">
            <a:spAutoFit/>
          </a:bodyPr>
          <a:lstStyle/>
          <a:p>
            <a:r>
              <a:rPr lang="tr-TR" sz="1000" dirty="0" smtClean="0"/>
              <a:t>Kaynak: YÖK-İstatistik</a:t>
            </a:r>
            <a:endParaRPr lang="tr-TR" sz="1000" dirty="0"/>
          </a:p>
        </p:txBody>
      </p:sp>
      <p:sp>
        <p:nvSpPr>
          <p:cNvPr id="22" name="Rectangle 44"/>
          <p:cNvSpPr/>
          <p:nvPr/>
        </p:nvSpPr>
        <p:spPr>
          <a:xfrm>
            <a:off x="0" y="491589"/>
            <a:ext cx="888875"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34220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Metin kutusu 8"/>
          <p:cNvSpPr txBox="1"/>
          <p:nvPr/>
        </p:nvSpPr>
        <p:spPr>
          <a:xfrm>
            <a:off x="5395783" y="1197762"/>
            <a:ext cx="5016843" cy="369332"/>
          </a:xfrm>
          <a:prstGeom prst="rect">
            <a:avLst/>
          </a:prstGeom>
          <a:noFill/>
        </p:spPr>
        <p:txBody>
          <a:bodyPr wrap="square" rtlCol="0">
            <a:spAutoFit/>
          </a:bodyPr>
          <a:lstStyle/>
          <a:p>
            <a:pPr algn="ctr"/>
            <a:r>
              <a:rPr lang="tr-TR" b="1" dirty="0" smtClean="0"/>
              <a:t>Doktora Öğrenci Sayısı (%)</a:t>
            </a:r>
            <a:endParaRPr lang="tr-TR" b="1" dirty="0"/>
          </a:p>
        </p:txBody>
      </p:sp>
      <p:sp>
        <p:nvSpPr>
          <p:cNvPr id="14" name="Title 1"/>
          <p:cNvSpPr>
            <a:spLocks noGrp="1"/>
          </p:cNvSpPr>
          <p:nvPr>
            <p:ph type="title"/>
          </p:nvPr>
        </p:nvSpPr>
        <p:spPr>
          <a:xfrm>
            <a:off x="888875" y="322263"/>
            <a:ext cx="3645026" cy="736600"/>
          </a:xfrm>
        </p:spPr>
        <p:txBody>
          <a:bodyPr>
            <a:normAutofit/>
          </a:bodyPr>
          <a:lstStyle/>
          <a:p>
            <a:pPr lvl="0">
              <a:lnSpc>
                <a:spcPct val="100000"/>
              </a:lnSpc>
              <a:spcBef>
                <a:spcPts val="0"/>
              </a:spcBef>
              <a:defRPr/>
            </a:pPr>
            <a:r>
              <a:rPr lang="tr-TR" sz="2800" b="1" kern="0" dirty="0"/>
              <a:t>Araştırma Üniversiteleri</a:t>
            </a:r>
            <a:endParaRPr lang="tr-TR" sz="2800" b="1" kern="0" dirty="0">
              <a:solidFill>
                <a:schemeClr val="tx1"/>
              </a:solidFill>
              <a:latin typeface="+mn-lt"/>
            </a:endParaRPr>
          </a:p>
        </p:txBody>
      </p:sp>
      <p:sp>
        <p:nvSpPr>
          <p:cNvPr id="22" name="Rectangle 44"/>
          <p:cNvSpPr/>
          <p:nvPr/>
        </p:nvSpPr>
        <p:spPr>
          <a:xfrm>
            <a:off x="-28318" y="436999"/>
            <a:ext cx="888875"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graphicFrame>
        <p:nvGraphicFramePr>
          <p:cNvPr id="21" name="Grafik 20"/>
          <p:cNvGraphicFramePr>
            <a:graphicFrameLocks/>
          </p:cNvGraphicFramePr>
          <p:nvPr>
            <p:extLst>
              <p:ext uri="{D42A27DB-BD31-4B8C-83A1-F6EECF244321}">
                <p14:modId xmlns:p14="http://schemas.microsoft.com/office/powerpoint/2010/main" val="1964378246"/>
              </p:ext>
            </p:extLst>
          </p:nvPr>
        </p:nvGraphicFramePr>
        <p:xfrm>
          <a:off x="4693009" y="1771897"/>
          <a:ext cx="6617730" cy="39706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o 3"/>
          <p:cNvGraphicFramePr>
            <a:graphicFrameLocks noGrp="1"/>
          </p:cNvGraphicFramePr>
          <p:nvPr>
            <p:extLst>
              <p:ext uri="{D42A27DB-BD31-4B8C-83A1-F6EECF244321}">
                <p14:modId xmlns:p14="http://schemas.microsoft.com/office/powerpoint/2010/main" val="2907592074"/>
              </p:ext>
            </p:extLst>
          </p:nvPr>
        </p:nvGraphicFramePr>
        <p:xfrm>
          <a:off x="415714" y="1779372"/>
          <a:ext cx="3769108" cy="3995354"/>
        </p:xfrm>
        <a:graphic>
          <a:graphicData uri="http://schemas.openxmlformats.org/drawingml/2006/table">
            <a:tbl>
              <a:tblPr>
                <a:tableStyleId>{5C22544A-7EE6-4342-B048-85BDC9FD1C3A}</a:tableStyleId>
              </a:tblPr>
              <a:tblGrid>
                <a:gridCol w="2227069">
                  <a:extLst>
                    <a:ext uri="{9D8B030D-6E8A-4147-A177-3AD203B41FA5}">
                      <a16:colId xmlns:a16="http://schemas.microsoft.com/office/drawing/2014/main" val="20000"/>
                    </a:ext>
                  </a:extLst>
                </a:gridCol>
                <a:gridCol w="1542039">
                  <a:extLst>
                    <a:ext uri="{9D8B030D-6E8A-4147-A177-3AD203B41FA5}">
                      <a16:colId xmlns:a16="http://schemas.microsoft.com/office/drawing/2014/main" val="20001"/>
                    </a:ext>
                  </a:extLst>
                </a:gridCol>
              </a:tblGrid>
              <a:tr h="465314">
                <a:tc>
                  <a:txBody>
                    <a:bodyPr/>
                    <a:lstStyle/>
                    <a:p>
                      <a:pPr algn="ctr" fontAlgn="t"/>
                      <a:r>
                        <a:rPr lang="tr-TR" sz="1700" b="1" u="none" strike="noStrike" dirty="0" smtClean="0">
                          <a:solidFill>
                            <a:schemeClr val="bg1"/>
                          </a:solidFill>
                          <a:effectLst/>
                        </a:rPr>
                        <a:t>ÜNİVERSİTE</a:t>
                      </a:r>
                      <a:endParaRPr lang="tr-TR" sz="1700" b="1" i="0" u="none" strike="noStrike" dirty="0">
                        <a:solidFill>
                          <a:schemeClr val="bg1"/>
                        </a:solidFill>
                        <a:effectLst/>
                        <a:latin typeface="Calibri" panose="020F0502020204030204" pitchFamily="34" charset="0"/>
                      </a:endParaRPr>
                    </a:p>
                  </a:txBody>
                  <a:tcPr marL="9496" marR="9496" marT="9496" marB="0">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solidFill>
                      <a:srgbClr val="FF5757"/>
                    </a:solidFill>
                  </a:tcPr>
                </a:tc>
                <a:tc>
                  <a:txBody>
                    <a:bodyPr/>
                    <a:lstStyle/>
                    <a:p>
                      <a:pPr algn="ctr" fontAlgn="t"/>
                      <a:r>
                        <a:rPr lang="tr-TR" sz="1700" b="1" u="none" strike="noStrike" dirty="0">
                          <a:solidFill>
                            <a:schemeClr val="bg1"/>
                          </a:solidFill>
                          <a:effectLst/>
                        </a:rPr>
                        <a:t>Toplam Öğrenci</a:t>
                      </a:r>
                      <a:endParaRPr lang="tr-TR" sz="1700" b="1" i="0" u="none" strike="noStrike" dirty="0">
                        <a:solidFill>
                          <a:schemeClr val="bg1"/>
                        </a:solidFill>
                        <a:effectLst/>
                        <a:latin typeface="Calibri" panose="020F0502020204030204" pitchFamily="34" charset="0"/>
                      </a:endParaRPr>
                    </a:p>
                  </a:txBody>
                  <a:tcPr marL="9496" marR="9496" marT="9496" marB="0">
                    <a:lnL w="12700" cap="flat" cmpd="sng" algn="ctr">
                      <a:solidFill>
                        <a:schemeClr val="tx1">
                          <a:lumMod val="50000"/>
                          <a:lumOff val="50000"/>
                        </a:schemeClr>
                      </a:solidFill>
                      <a:prstDash val="solid"/>
                      <a:round/>
                      <a:headEnd type="none" w="med" len="med"/>
                      <a:tailEnd type="none" w="med" len="med"/>
                    </a:lnL>
                    <a:lnB w="12700" cap="flat" cmpd="sng" algn="ctr">
                      <a:solidFill>
                        <a:schemeClr val="tx1">
                          <a:lumMod val="50000"/>
                          <a:lumOff val="50000"/>
                        </a:schemeClr>
                      </a:solidFill>
                      <a:prstDash val="solid"/>
                      <a:round/>
                      <a:headEnd type="none" w="med" len="med"/>
                      <a:tailEnd type="none" w="med" len="med"/>
                    </a:lnB>
                    <a:solidFill>
                      <a:srgbClr val="FF5757"/>
                    </a:solidFill>
                  </a:tcPr>
                </a:tc>
                <a:extLst>
                  <a:ext uri="{0D108BD9-81ED-4DB2-BD59-A6C34878D82A}">
                    <a16:rowId xmlns:a16="http://schemas.microsoft.com/office/drawing/2014/main" val="10000"/>
                  </a:ext>
                </a:extLst>
              </a:tr>
              <a:tr h="353004">
                <a:tc>
                  <a:txBody>
                    <a:bodyPr/>
                    <a:lstStyle/>
                    <a:p>
                      <a:pPr algn="l" fontAlgn="ctr"/>
                      <a:r>
                        <a:rPr lang="tr-TR" sz="1700" b="1" u="none" strike="noStrike" dirty="0">
                          <a:effectLst/>
                        </a:rPr>
                        <a:t>ANKARA </a:t>
                      </a:r>
                      <a:r>
                        <a:rPr lang="tr-TR" sz="1700" b="1" u="none" strike="noStrike" dirty="0" smtClean="0">
                          <a:effectLst/>
                        </a:rPr>
                        <a:t>ÜNİV.</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323.614</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1"/>
                  </a:ext>
                </a:extLst>
              </a:tr>
              <a:tr h="353004">
                <a:tc>
                  <a:txBody>
                    <a:bodyPr/>
                    <a:lstStyle/>
                    <a:p>
                      <a:pPr algn="l" fontAlgn="ctr"/>
                      <a:r>
                        <a:rPr lang="tr-TR" sz="1700" b="1" u="none" strike="noStrike" dirty="0">
                          <a:effectLst/>
                        </a:rPr>
                        <a:t>BOĞAZİÇİ </a:t>
                      </a:r>
                      <a:r>
                        <a:rPr lang="tr-TR" sz="1700" b="1" u="none" strike="noStrike" dirty="0" smtClean="0">
                          <a:effectLst/>
                        </a:rPr>
                        <a:t>ÜNİV.</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70.679</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2"/>
                  </a:ext>
                </a:extLst>
              </a:tr>
              <a:tr h="353004">
                <a:tc>
                  <a:txBody>
                    <a:bodyPr/>
                    <a:lstStyle/>
                    <a:p>
                      <a:pPr algn="l" fontAlgn="ctr"/>
                      <a:r>
                        <a:rPr lang="tr-TR" sz="1700" b="1" u="none" strike="noStrike" dirty="0">
                          <a:effectLst/>
                        </a:rPr>
                        <a:t>ERCİYES </a:t>
                      </a:r>
                      <a:r>
                        <a:rPr lang="tr-TR" sz="1700" b="1" u="none" strike="noStrike" dirty="0" smtClean="0">
                          <a:effectLst/>
                        </a:rPr>
                        <a:t>ÜNİV.</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249.565</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3"/>
                  </a:ext>
                </a:extLst>
              </a:tr>
              <a:tr h="353004">
                <a:tc>
                  <a:txBody>
                    <a:bodyPr/>
                    <a:lstStyle/>
                    <a:p>
                      <a:pPr algn="l" fontAlgn="ctr"/>
                      <a:r>
                        <a:rPr lang="tr-TR" sz="1700" b="1" u="none" strike="noStrike" dirty="0">
                          <a:effectLst/>
                        </a:rPr>
                        <a:t>GAZİ </a:t>
                      </a:r>
                      <a:r>
                        <a:rPr lang="tr-TR" sz="1700" b="1" u="none" strike="noStrike" dirty="0" smtClean="0">
                          <a:effectLst/>
                        </a:rPr>
                        <a:t>ÜNİV.</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343.590</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4"/>
                  </a:ext>
                </a:extLst>
              </a:tr>
              <a:tr h="353004">
                <a:tc>
                  <a:txBody>
                    <a:bodyPr/>
                    <a:lstStyle/>
                    <a:p>
                      <a:pPr algn="l" fontAlgn="ctr"/>
                      <a:r>
                        <a:rPr lang="tr-TR" sz="1700" b="1" u="none" strike="noStrike" dirty="0">
                          <a:effectLst/>
                        </a:rPr>
                        <a:t>GEBZE TEKNİK </a:t>
                      </a:r>
                      <a:r>
                        <a:rPr lang="tr-TR" sz="1700" b="1" u="none" strike="noStrike" dirty="0" smtClean="0">
                          <a:effectLst/>
                        </a:rPr>
                        <a:t>ÜNİV.</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24.250</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5"/>
                  </a:ext>
                </a:extLst>
              </a:tr>
              <a:tr h="353004">
                <a:tc>
                  <a:txBody>
                    <a:bodyPr/>
                    <a:lstStyle/>
                    <a:p>
                      <a:pPr algn="l" fontAlgn="ctr"/>
                      <a:r>
                        <a:rPr lang="tr-TR" sz="1700" b="1" u="none" strike="noStrike" dirty="0">
                          <a:effectLst/>
                        </a:rPr>
                        <a:t>HACETTEPE </a:t>
                      </a:r>
                      <a:r>
                        <a:rPr lang="tr-TR" sz="1700" b="1" u="none" strike="noStrike" dirty="0" smtClean="0">
                          <a:effectLst/>
                        </a:rPr>
                        <a:t>ÜNİV.</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203.449</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6"/>
                  </a:ext>
                </a:extLst>
              </a:tr>
              <a:tr h="353004">
                <a:tc>
                  <a:txBody>
                    <a:bodyPr/>
                    <a:lstStyle/>
                    <a:p>
                      <a:pPr algn="l" fontAlgn="ctr"/>
                      <a:r>
                        <a:rPr lang="tr-TR" sz="1700" b="1" u="none" strike="noStrike" dirty="0">
                          <a:effectLst/>
                        </a:rPr>
                        <a:t>İTÜ</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168.721</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7"/>
                  </a:ext>
                </a:extLst>
              </a:tr>
              <a:tr h="353004">
                <a:tc>
                  <a:txBody>
                    <a:bodyPr/>
                    <a:lstStyle/>
                    <a:p>
                      <a:pPr algn="l" fontAlgn="ctr"/>
                      <a:r>
                        <a:rPr lang="tr-TR" sz="1700" b="1" u="none" strike="noStrike" dirty="0">
                          <a:effectLst/>
                        </a:rPr>
                        <a:t>İSTANBUL </a:t>
                      </a:r>
                      <a:r>
                        <a:rPr lang="tr-TR" sz="1700" b="1" u="none" strike="noStrike" dirty="0" smtClean="0">
                          <a:effectLst/>
                        </a:rPr>
                        <a:t>ÜNİV.</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683.976</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8"/>
                  </a:ext>
                </a:extLst>
              </a:tr>
              <a:tr h="353004">
                <a:tc>
                  <a:txBody>
                    <a:bodyPr/>
                    <a:lstStyle/>
                    <a:p>
                      <a:pPr algn="l" fontAlgn="ctr"/>
                      <a:r>
                        <a:rPr lang="tr-TR" sz="1700" b="1" u="none" strike="noStrike" dirty="0">
                          <a:effectLst/>
                        </a:rPr>
                        <a:t>İYTE</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b"/>
                      <a:r>
                        <a:rPr lang="tr-TR" sz="1700" b="1" u="none" strike="noStrike" dirty="0" smtClean="0">
                          <a:effectLst/>
                        </a:rPr>
                        <a:t>19.032</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9"/>
                  </a:ext>
                </a:extLst>
              </a:tr>
              <a:tr h="353004">
                <a:tc>
                  <a:txBody>
                    <a:bodyPr/>
                    <a:lstStyle/>
                    <a:p>
                      <a:pPr algn="l" fontAlgn="ctr"/>
                      <a:r>
                        <a:rPr lang="tr-TR" sz="1700" b="1" u="none" strike="noStrike" dirty="0">
                          <a:effectLst/>
                        </a:rPr>
                        <a:t>ODTÜ</a:t>
                      </a:r>
                      <a:endParaRPr lang="tr-TR" sz="1700" b="1" i="0" u="none" strike="noStrike" dirty="0">
                        <a:solidFill>
                          <a:srgbClr val="000000"/>
                        </a:solidFill>
                        <a:effectLst/>
                        <a:latin typeface="Calibri" panose="020F0502020204030204" pitchFamily="34" charset="0"/>
                      </a:endParaRPr>
                    </a:p>
                  </a:txBody>
                  <a:tcPr marL="9496" marR="9496" marT="9496" marB="0" anchor="ctr">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tcPr>
                </a:tc>
                <a:tc>
                  <a:txBody>
                    <a:bodyPr/>
                    <a:lstStyle/>
                    <a:p>
                      <a:pPr algn="ctr" fontAlgn="b"/>
                      <a:r>
                        <a:rPr lang="tr-TR" sz="1700" b="1" u="none" strike="noStrike" dirty="0" smtClean="0">
                          <a:effectLst/>
                        </a:rPr>
                        <a:t>135.786</a:t>
                      </a:r>
                      <a:endParaRPr lang="tr-TR" sz="1700" b="1" i="0" u="none" strike="noStrike" dirty="0">
                        <a:solidFill>
                          <a:srgbClr val="000000"/>
                        </a:solidFill>
                        <a:effectLst/>
                        <a:latin typeface="Calibri" panose="020F0502020204030204" pitchFamily="34" charset="0"/>
                      </a:endParaRPr>
                    </a:p>
                  </a:txBody>
                  <a:tcPr marL="9496" marR="9496" marT="9496" marB="0" anchor="b">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707758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083" y="487897"/>
            <a:ext cx="10801351" cy="735541"/>
          </a:xfrm>
        </p:spPr>
        <p:txBody>
          <a:bodyPr>
            <a:normAutofit/>
          </a:bodyPr>
          <a:lstStyle/>
          <a:p>
            <a:r>
              <a:rPr lang="tr-TR" sz="2800" b="1" kern="0" dirty="0">
                <a:solidFill>
                  <a:schemeClr val="tx1"/>
                </a:solidFill>
                <a:latin typeface="+mn-lt"/>
              </a:rPr>
              <a:t>Sunum Akışı</a:t>
            </a:r>
            <a:endParaRPr lang="en-US" sz="2800" b="1" kern="0" dirty="0">
              <a:solidFill>
                <a:schemeClr val="tx1"/>
              </a:solidFill>
              <a:latin typeface="+mn-lt"/>
            </a:endParaRPr>
          </a:p>
        </p:txBody>
      </p:sp>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3" name="Group 42"/>
          <p:cNvGrpSpPr/>
          <p:nvPr/>
        </p:nvGrpSpPr>
        <p:grpSpPr>
          <a:xfrm>
            <a:off x="888838" y="1419859"/>
            <a:ext cx="6233373" cy="507127"/>
            <a:chOff x="7215079" y="2716505"/>
            <a:chExt cx="3557695" cy="507127"/>
          </a:xfrm>
        </p:grpSpPr>
        <p:sp>
          <p:nvSpPr>
            <p:cNvPr id="14" name="Rectangle 33"/>
            <p:cNvSpPr/>
            <p:nvPr/>
          </p:nvSpPr>
          <p:spPr>
            <a:xfrm>
              <a:off x="7215079" y="2716505"/>
              <a:ext cx="507127" cy="507127"/>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mn-cs"/>
                </a:rPr>
                <a:t>0</a:t>
              </a:r>
              <a:r>
                <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rPr>
                <a:t>1</a:t>
              </a:r>
            </a:p>
          </p:txBody>
        </p:sp>
        <p:sp>
          <p:nvSpPr>
            <p:cNvPr id="15" name="TextBox 34"/>
            <p:cNvSpPr txBox="1"/>
            <p:nvPr/>
          </p:nvSpPr>
          <p:spPr>
            <a:xfrm>
              <a:off x="7758003" y="2788589"/>
              <a:ext cx="301477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smtClean="0">
                  <a:ln>
                    <a:noFill/>
                  </a:ln>
                  <a:solidFill>
                    <a:srgbClr val="70AD47"/>
                  </a:solidFill>
                  <a:effectLst/>
                  <a:uLnTx/>
                  <a:uFillTx/>
                </a:rPr>
                <a:t>Neden </a:t>
              </a:r>
              <a:r>
                <a:rPr kumimoji="0" lang="tr-TR" b="1" i="1" u="none" strike="noStrike" kern="0" cap="none" spc="0" normalizeH="0" baseline="0" noProof="0" dirty="0" err="1" smtClean="0">
                  <a:ln>
                    <a:noFill/>
                  </a:ln>
                  <a:solidFill>
                    <a:srgbClr val="70AD47"/>
                  </a:solidFill>
                  <a:effectLst/>
                  <a:uLnTx/>
                  <a:uFillTx/>
                </a:rPr>
                <a:t>Bibliyometri</a:t>
              </a:r>
              <a:r>
                <a:rPr kumimoji="0" lang="tr-TR" b="1" i="1" u="none" strike="noStrike" kern="0" cap="none" spc="0" normalizeH="0" baseline="0" noProof="0" dirty="0" smtClean="0">
                  <a:ln>
                    <a:noFill/>
                  </a:ln>
                  <a:solidFill>
                    <a:srgbClr val="70AD47"/>
                  </a:solidFill>
                  <a:effectLst/>
                  <a:uLnTx/>
                  <a:uFillTx/>
                </a:rPr>
                <a:t> ?</a:t>
              </a:r>
              <a:endParaRPr kumimoji="0" lang="en-US" b="0" i="0" u="none" strike="noStrike" kern="0" cap="none" spc="0" normalizeH="0" baseline="0" noProof="0" dirty="0" smtClean="0">
                <a:ln>
                  <a:noFill/>
                </a:ln>
                <a:solidFill>
                  <a:prstClr val="black">
                    <a:lumMod val="50000"/>
                    <a:lumOff val="50000"/>
                  </a:prstClr>
                </a:solidFill>
                <a:effectLst/>
                <a:uLnTx/>
                <a:uFillTx/>
              </a:endParaRPr>
            </a:p>
          </p:txBody>
        </p:sp>
      </p:grpSp>
      <p:grpSp>
        <p:nvGrpSpPr>
          <p:cNvPr id="16" name="Group 43"/>
          <p:cNvGrpSpPr/>
          <p:nvPr/>
        </p:nvGrpSpPr>
        <p:grpSpPr>
          <a:xfrm>
            <a:off x="886401" y="2363778"/>
            <a:ext cx="6235810" cy="507127"/>
            <a:chOff x="7215079" y="2716505"/>
            <a:chExt cx="3557695" cy="507127"/>
          </a:xfrm>
        </p:grpSpPr>
        <p:sp>
          <p:nvSpPr>
            <p:cNvPr id="17" name="Rectangle 44"/>
            <p:cNvSpPr/>
            <p:nvPr/>
          </p:nvSpPr>
          <p:spPr>
            <a:xfrm>
              <a:off x="7215079" y="2716505"/>
              <a:ext cx="507127" cy="507127"/>
            </a:xfrm>
            <a:prstGeom prst="rect">
              <a:avLst/>
            </a:prstGeom>
            <a:solidFill>
              <a:srgbClr val="ED7D3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mn-cs"/>
                </a:rPr>
                <a:t>02</a:t>
              </a: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
          <p:nvSpPr>
            <p:cNvPr id="18" name="TextBox 45"/>
            <p:cNvSpPr txBox="1"/>
            <p:nvPr/>
          </p:nvSpPr>
          <p:spPr>
            <a:xfrm>
              <a:off x="7758003" y="2813303"/>
              <a:ext cx="301477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smtClean="0">
                  <a:ln>
                    <a:noFill/>
                  </a:ln>
                  <a:solidFill>
                    <a:srgbClr val="ED7D31"/>
                  </a:solidFill>
                  <a:effectLst/>
                  <a:uLnTx/>
                  <a:uFillTx/>
                </a:rPr>
                <a:t>Dünya ve Türkiye’nin Bilimsel Yayın Performansı</a:t>
              </a:r>
              <a:endParaRPr kumimoji="0" lang="en-US" b="0" i="0" u="none" strike="noStrike" kern="0" cap="none" spc="0" normalizeH="0" baseline="0" noProof="0" dirty="0" smtClean="0">
                <a:ln>
                  <a:noFill/>
                </a:ln>
                <a:solidFill>
                  <a:prstClr val="black">
                    <a:lumMod val="50000"/>
                    <a:lumOff val="50000"/>
                  </a:prstClr>
                </a:solidFill>
                <a:effectLst/>
                <a:uLnTx/>
                <a:uFillTx/>
              </a:endParaRPr>
            </a:p>
          </p:txBody>
        </p:sp>
      </p:grpSp>
      <p:grpSp>
        <p:nvGrpSpPr>
          <p:cNvPr id="19" name="Group 46"/>
          <p:cNvGrpSpPr/>
          <p:nvPr/>
        </p:nvGrpSpPr>
        <p:grpSpPr>
          <a:xfrm>
            <a:off x="886401" y="3358896"/>
            <a:ext cx="6235810" cy="507127"/>
            <a:chOff x="7215079" y="2716505"/>
            <a:chExt cx="3557695" cy="507127"/>
          </a:xfrm>
        </p:grpSpPr>
        <p:sp>
          <p:nvSpPr>
            <p:cNvPr id="20" name="Rectangle 47"/>
            <p:cNvSpPr/>
            <p:nvPr/>
          </p:nvSpPr>
          <p:spPr>
            <a:xfrm>
              <a:off x="7215079" y="2716505"/>
              <a:ext cx="507127" cy="507127"/>
            </a:xfrm>
            <a:prstGeom prst="rect">
              <a:avLst/>
            </a:prstGeom>
            <a:solidFill>
              <a:srgbClr val="44546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mn-cs"/>
                </a:rPr>
                <a:t>0</a:t>
              </a:r>
              <a:r>
                <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rPr>
                <a:t>3</a:t>
              </a:r>
            </a:p>
          </p:txBody>
        </p:sp>
        <p:sp>
          <p:nvSpPr>
            <p:cNvPr id="21" name="TextBox 48"/>
            <p:cNvSpPr txBox="1"/>
            <p:nvPr/>
          </p:nvSpPr>
          <p:spPr>
            <a:xfrm>
              <a:off x="7758003" y="2805064"/>
              <a:ext cx="301477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tr-TR" b="1" i="1" kern="0" noProof="0" dirty="0" smtClean="0">
                  <a:solidFill>
                    <a:srgbClr val="44546A"/>
                  </a:solidFill>
                </a:rPr>
                <a:t>A</a:t>
              </a:r>
              <a:r>
                <a:rPr kumimoji="0" lang="tr-TR" b="1" i="1" u="none" strike="noStrike" kern="0" cap="none" spc="0" normalizeH="0" baseline="0" noProof="0" dirty="0" smtClean="0">
                  <a:ln>
                    <a:noFill/>
                  </a:ln>
                  <a:solidFill>
                    <a:srgbClr val="44546A"/>
                  </a:solidFill>
                  <a:effectLst/>
                  <a:uLnTx/>
                  <a:uFillTx/>
                </a:rPr>
                <a:t>raştırma </a:t>
              </a:r>
              <a:r>
                <a:rPr lang="tr-TR" b="1" i="1" kern="0" dirty="0" smtClean="0">
                  <a:solidFill>
                    <a:srgbClr val="44546A"/>
                  </a:solidFill>
                </a:rPr>
                <a:t>Ü</a:t>
              </a:r>
              <a:r>
                <a:rPr kumimoji="0" lang="tr-TR" b="1" i="1" u="none" strike="noStrike" kern="0" cap="none" spc="0" normalizeH="0" baseline="0" noProof="0" dirty="0" err="1" smtClean="0">
                  <a:ln>
                    <a:noFill/>
                  </a:ln>
                  <a:solidFill>
                    <a:srgbClr val="44546A"/>
                  </a:solidFill>
                  <a:effectLst/>
                  <a:uLnTx/>
                  <a:uFillTx/>
                </a:rPr>
                <a:t>niversiteleri’nin</a:t>
              </a:r>
              <a:r>
                <a:rPr kumimoji="0" lang="tr-TR" b="1" i="1" u="none" strike="noStrike" kern="0" cap="none" spc="0" normalizeH="0" baseline="0" noProof="0" dirty="0" smtClean="0">
                  <a:ln>
                    <a:noFill/>
                  </a:ln>
                  <a:solidFill>
                    <a:srgbClr val="44546A"/>
                  </a:solidFill>
                  <a:effectLst/>
                  <a:uLnTx/>
                  <a:uFillTx/>
                </a:rPr>
                <a:t> </a:t>
              </a:r>
              <a:r>
                <a:rPr lang="tr-TR" b="1" i="1" kern="0" dirty="0" smtClean="0">
                  <a:solidFill>
                    <a:srgbClr val="44546A"/>
                  </a:solidFill>
                </a:rPr>
                <a:t>K</a:t>
              </a:r>
              <a:r>
                <a:rPr kumimoji="0" lang="tr-TR" b="1" i="1" u="none" strike="noStrike" kern="0" cap="none" spc="0" normalizeH="0" baseline="0" noProof="0" dirty="0" err="1" smtClean="0">
                  <a:ln>
                    <a:noFill/>
                  </a:ln>
                  <a:solidFill>
                    <a:srgbClr val="44546A"/>
                  </a:solidFill>
                  <a:effectLst/>
                  <a:uLnTx/>
                  <a:uFillTx/>
                </a:rPr>
                <a:t>uruluş</a:t>
              </a:r>
              <a:r>
                <a:rPr kumimoji="0" lang="tr-TR" b="1" i="1" u="none" strike="noStrike" kern="0" cap="none" spc="0" normalizeH="0" baseline="0" noProof="0" dirty="0" smtClean="0">
                  <a:ln>
                    <a:noFill/>
                  </a:ln>
                  <a:solidFill>
                    <a:srgbClr val="44546A"/>
                  </a:solidFill>
                  <a:effectLst/>
                  <a:uLnTx/>
                  <a:uFillTx/>
                </a:rPr>
                <a:t> Süreci</a:t>
              </a:r>
              <a:endParaRPr kumimoji="0" lang="en-US" b="0" i="0" u="none" strike="noStrike" kern="0" cap="none" spc="0" normalizeH="0" baseline="0" noProof="0" dirty="0" smtClean="0">
                <a:ln>
                  <a:noFill/>
                </a:ln>
                <a:solidFill>
                  <a:prstClr val="black">
                    <a:lumMod val="50000"/>
                    <a:lumOff val="50000"/>
                  </a:prstClr>
                </a:solidFill>
                <a:effectLst/>
                <a:uLnTx/>
                <a:uFillTx/>
              </a:endParaRPr>
            </a:p>
          </p:txBody>
        </p:sp>
      </p:grpSp>
      <p:grpSp>
        <p:nvGrpSpPr>
          <p:cNvPr id="22" name="Group 43"/>
          <p:cNvGrpSpPr/>
          <p:nvPr/>
        </p:nvGrpSpPr>
        <p:grpSpPr>
          <a:xfrm>
            <a:off x="886402" y="4354014"/>
            <a:ext cx="7985749" cy="507127"/>
            <a:chOff x="7215079" y="2716505"/>
            <a:chExt cx="4463884" cy="507127"/>
          </a:xfrm>
        </p:grpSpPr>
        <p:sp>
          <p:nvSpPr>
            <p:cNvPr id="23" name="Rectangle 44"/>
            <p:cNvSpPr/>
            <p:nvPr/>
          </p:nvSpPr>
          <p:spPr>
            <a:xfrm>
              <a:off x="7215079" y="2716505"/>
              <a:ext cx="507127"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mn-cs"/>
                </a:rPr>
                <a:t>0</a:t>
              </a:r>
              <a:r>
                <a:rPr kumimoji="0" lang="tr-TR" sz="1800" b="0" i="0" u="none" strike="noStrike" kern="0" cap="none" spc="0" normalizeH="0" baseline="0" noProof="0" dirty="0" smtClean="0">
                  <a:ln>
                    <a:noFill/>
                  </a:ln>
                  <a:solidFill>
                    <a:prstClr val="white"/>
                  </a:solidFill>
                  <a:effectLst/>
                  <a:uLnTx/>
                  <a:uFillTx/>
                  <a:latin typeface="Calibri Light" panose="020F0302020204030204"/>
                  <a:ea typeface="+mn-ea"/>
                  <a:cs typeface="+mn-cs"/>
                </a:rPr>
                <a:t>4</a:t>
              </a: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
          <p:nvSpPr>
            <p:cNvPr id="24" name="TextBox 45"/>
            <p:cNvSpPr txBox="1"/>
            <p:nvPr/>
          </p:nvSpPr>
          <p:spPr>
            <a:xfrm>
              <a:off x="7758003" y="2805065"/>
              <a:ext cx="392096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smtClean="0">
                  <a:ln>
                    <a:noFill/>
                  </a:ln>
                  <a:solidFill>
                    <a:srgbClr val="FF5757"/>
                  </a:solidFill>
                  <a:effectLst/>
                  <a:uLnTx/>
                  <a:uFillTx/>
                </a:rPr>
                <a:t>Türkiye Araştırma Üniversiteleri’ </a:t>
              </a:r>
              <a:r>
                <a:rPr kumimoji="0" lang="tr-TR" b="1" i="1" u="none" strike="noStrike" kern="0" cap="none" spc="0" normalizeH="0" baseline="0" noProof="0" dirty="0" err="1" smtClean="0">
                  <a:ln>
                    <a:noFill/>
                  </a:ln>
                  <a:solidFill>
                    <a:srgbClr val="FF5757"/>
                  </a:solidFill>
                  <a:effectLst/>
                  <a:uLnTx/>
                  <a:uFillTx/>
                </a:rPr>
                <a:t>nin</a:t>
              </a:r>
              <a:r>
                <a:rPr kumimoji="0" lang="tr-TR" b="1" i="1" u="none" strike="noStrike" kern="0" cap="none" spc="0" normalizeH="0" baseline="0" noProof="0" dirty="0" smtClean="0">
                  <a:ln>
                    <a:noFill/>
                  </a:ln>
                  <a:solidFill>
                    <a:srgbClr val="FF5757"/>
                  </a:solidFill>
                  <a:effectLst/>
                  <a:uLnTx/>
                  <a:uFillTx/>
                </a:rPr>
                <a:t> Bilimsel Yayın performansı</a:t>
              </a:r>
              <a:endParaRPr kumimoji="0" lang="en-US" b="0" i="0" u="none" strike="noStrike" kern="0" cap="none" spc="0" normalizeH="0" baseline="0" noProof="0" dirty="0" smtClean="0">
                <a:ln>
                  <a:noFill/>
                </a:ln>
                <a:solidFill>
                  <a:srgbClr val="FF5757"/>
                </a:solidFill>
                <a:effectLst/>
                <a:uLnTx/>
                <a:uFillTx/>
              </a:endParaRPr>
            </a:p>
          </p:txBody>
        </p:sp>
      </p:grpSp>
      <p:grpSp>
        <p:nvGrpSpPr>
          <p:cNvPr id="25" name="Group 43"/>
          <p:cNvGrpSpPr/>
          <p:nvPr/>
        </p:nvGrpSpPr>
        <p:grpSpPr>
          <a:xfrm>
            <a:off x="886401" y="5375038"/>
            <a:ext cx="6235810" cy="507127"/>
            <a:chOff x="7215079" y="2716505"/>
            <a:chExt cx="3557695" cy="507127"/>
          </a:xfrm>
        </p:grpSpPr>
        <p:sp>
          <p:nvSpPr>
            <p:cNvPr id="26" name="Rectangle 44"/>
            <p:cNvSpPr/>
            <p:nvPr/>
          </p:nvSpPr>
          <p:spPr>
            <a:xfrm>
              <a:off x="7215079" y="2716505"/>
              <a:ext cx="507127" cy="507127"/>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mn-cs"/>
                </a:rPr>
                <a:t>0</a:t>
              </a:r>
              <a:r>
                <a:rPr kumimoji="0" lang="tr-TR" sz="1800" b="0" i="0" u="none" strike="noStrike" kern="0" cap="none" spc="0" normalizeH="0" baseline="0" noProof="0" dirty="0" smtClean="0">
                  <a:ln>
                    <a:noFill/>
                  </a:ln>
                  <a:solidFill>
                    <a:prstClr val="white"/>
                  </a:solidFill>
                  <a:effectLst/>
                  <a:uLnTx/>
                  <a:uFillTx/>
                  <a:latin typeface="Calibri Light" panose="020F0302020204030204"/>
                  <a:ea typeface="+mn-ea"/>
                  <a:cs typeface="+mn-cs"/>
                </a:rPr>
                <a:t>5</a:t>
              </a: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
          <p:nvSpPr>
            <p:cNvPr id="27" name="TextBox 45"/>
            <p:cNvSpPr txBox="1"/>
            <p:nvPr/>
          </p:nvSpPr>
          <p:spPr>
            <a:xfrm>
              <a:off x="7758003" y="2796827"/>
              <a:ext cx="301477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smtClean="0">
                  <a:ln>
                    <a:noFill/>
                  </a:ln>
                  <a:solidFill>
                    <a:srgbClr val="00B0F0"/>
                  </a:solidFill>
                  <a:effectLst/>
                  <a:uLnTx/>
                  <a:uFillTx/>
                </a:rPr>
                <a:t>Sonuç</a:t>
              </a:r>
              <a:endParaRPr kumimoji="0" lang="en-US" b="0" i="0" u="none" strike="noStrike" kern="0" cap="none" spc="0" normalizeH="0" baseline="0" noProof="0" dirty="0" smtClean="0">
                <a:ln>
                  <a:noFill/>
                </a:ln>
                <a:solidFill>
                  <a:srgbClr val="00B0F0"/>
                </a:solidFill>
                <a:effectLst/>
                <a:uLnTx/>
                <a:uFillTx/>
              </a:endParaRPr>
            </a:p>
          </p:txBody>
        </p:sp>
      </p:grpSp>
    </p:spTree>
    <p:extLst>
      <p:ext uri="{BB962C8B-B14F-4D97-AF65-F5344CB8AC3E}">
        <p14:creationId xmlns:p14="http://schemas.microsoft.com/office/powerpoint/2010/main" val="1193042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p:tgtEl>
                                          <p:spTgt spid="16"/>
                                        </p:tgtEl>
                                        <p:attrNameLst>
                                          <p:attrName>ppt_x</p:attrName>
                                        </p:attrNameLst>
                                      </p:cBhvr>
                                      <p:tavLst>
                                        <p:tav tm="0">
                                          <p:val>
                                            <p:strVal val="#ppt_x-#ppt_w*1.125000"/>
                                          </p:val>
                                        </p:tav>
                                        <p:tav tm="100000">
                                          <p:val>
                                            <p:strVal val="#ppt_x"/>
                                          </p:val>
                                        </p:tav>
                                      </p:tavLst>
                                    </p:anim>
                                    <p:animEffect transition="in" filter="wipe(right)">
                                      <p:cBhvr>
                                        <p:cTn id="13" dur="500"/>
                                        <p:tgtEl>
                                          <p:spTgt spid="16"/>
                                        </p:tgtEl>
                                      </p:cBhvr>
                                    </p:animEffect>
                                  </p:childTnLst>
                                </p:cTn>
                              </p:par>
                            </p:childTnLst>
                          </p:cTn>
                        </p:par>
                        <p:par>
                          <p:cTn id="14" fill="hold">
                            <p:stCondLst>
                              <p:cond delay="1000"/>
                            </p:stCondLst>
                            <p:childTnLst>
                              <p:par>
                                <p:cTn id="15" presetID="12" presetClass="entr" presetSubtype="8"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p:tgtEl>
                                          <p:spTgt spid="19"/>
                                        </p:tgtEl>
                                        <p:attrNameLst>
                                          <p:attrName>ppt_x</p:attrName>
                                        </p:attrNameLst>
                                      </p:cBhvr>
                                      <p:tavLst>
                                        <p:tav tm="0">
                                          <p:val>
                                            <p:strVal val="#ppt_x-#ppt_w*1.125000"/>
                                          </p:val>
                                        </p:tav>
                                        <p:tav tm="100000">
                                          <p:val>
                                            <p:strVal val="#ppt_x"/>
                                          </p:val>
                                        </p:tav>
                                      </p:tavLst>
                                    </p:anim>
                                    <p:animEffect transition="in" filter="wipe(right)">
                                      <p:cBhvr>
                                        <p:cTn id="18" dur="500"/>
                                        <p:tgtEl>
                                          <p:spTgt spid="19"/>
                                        </p:tgtEl>
                                      </p:cBhvr>
                                    </p:animEffect>
                                  </p:childTnLst>
                                </p:cTn>
                              </p:par>
                            </p:childTnLst>
                          </p:cTn>
                        </p:par>
                        <p:par>
                          <p:cTn id="19" fill="hold">
                            <p:stCondLst>
                              <p:cond delay="1500"/>
                            </p:stCondLst>
                            <p:childTnLst>
                              <p:par>
                                <p:cTn id="20" presetID="12" presetClass="entr" presetSubtype="8"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p:tgtEl>
                                          <p:spTgt spid="22"/>
                                        </p:tgtEl>
                                        <p:attrNameLst>
                                          <p:attrName>ppt_x</p:attrName>
                                        </p:attrNameLst>
                                      </p:cBhvr>
                                      <p:tavLst>
                                        <p:tav tm="0">
                                          <p:val>
                                            <p:strVal val="#ppt_x-#ppt_w*1.125000"/>
                                          </p:val>
                                        </p:tav>
                                        <p:tav tm="100000">
                                          <p:val>
                                            <p:strVal val="#ppt_x"/>
                                          </p:val>
                                        </p:tav>
                                      </p:tavLst>
                                    </p:anim>
                                    <p:animEffect transition="in" filter="wipe(right)">
                                      <p:cBhvr>
                                        <p:cTn id="23" dur="500"/>
                                        <p:tgtEl>
                                          <p:spTgt spid="22"/>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p:tgtEl>
                                          <p:spTgt spid="25"/>
                                        </p:tgtEl>
                                        <p:attrNameLst>
                                          <p:attrName>ppt_x</p:attrName>
                                        </p:attrNameLst>
                                      </p:cBhvr>
                                      <p:tavLst>
                                        <p:tav tm="0">
                                          <p:val>
                                            <p:strVal val="#ppt_x-#ppt_w*1.125000"/>
                                          </p:val>
                                        </p:tav>
                                        <p:tav tm="100000">
                                          <p:val>
                                            <p:strVal val="#ppt_x"/>
                                          </p:val>
                                        </p:tav>
                                      </p:tavLst>
                                    </p:anim>
                                    <p:animEffect transition="in" filter="wipe(right)">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888875" y="322746"/>
            <a:ext cx="3778375"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sp>
        <p:nvSpPr>
          <p:cNvPr id="9" name="Metin kutusu 8"/>
          <p:cNvSpPr txBox="1"/>
          <p:nvPr/>
        </p:nvSpPr>
        <p:spPr>
          <a:xfrm>
            <a:off x="4065888" y="1117701"/>
            <a:ext cx="4258962" cy="369332"/>
          </a:xfrm>
          <a:prstGeom prst="rect">
            <a:avLst/>
          </a:prstGeom>
          <a:noFill/>
        </p:spPr>
        <p:txBody>
          <a:bodyPr wrap="square" rtlCol="0">
            <a:spAutoFit/>
          </a:bodyPr>
          <a:lstStyle/>
          <a:p>
            <a:r>
              <a:rPr lang="tr-TR" b="1" dirty="0" smtClean="0"/>
              <a:t>Yayın Yapılan Dergilerin Grupları (Q1-Q4)</a:t>
            </a:r>
            <a:endParaRPr lang="tr-TR" b="1" dirty="0"/>
          </a:p>
        </p:txBody>
      </p:sp>
      <p:graphicFrame>
        <p:nvGraphicFramePr>
          <p:cNvPr id="10" name="Grafik 9"/>
          <p:cNvGraphicFramePr>
            <a:graphicFrameLocks/>
          </p:cNvGraphicFramePr>
          <p:nvPr>
            <p:extLst>
              <p:ext uri="{D42A27DB-BD31-4B8C-83A1-F6EECF244321}">
                <p14:modId xmlns:p14="http://schemas.microsoft.com/office/powerpoint/2010/main" val="3947147532"/>
              </p:ext>
            </p:extLst>
          </p:nvPr>
        </p:nvGraphicFramePr>
        <p:xfrm>
          <a:off x="2386951" y="1537230"/>
          <a:ext cx="7257534" cy="4428612"/>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44"/>
          <p:cNvSpPr/>
          <p:nvPr/>
        </p:nvSpPr>
        <p:spPr>
          <a:xfrm>
            <a:off x="0" y="436952"/>
            <a:ext cx="888875"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7688666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1009651" y="322746"/>
            <a:ext cx="3962400"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sp>
        <p:nvSpPr>
          <p:cNvPr id="9" name="Metin kutusu 8"/>
          <p:cNvSpPr txBox="1"/>
          <p:nvPr/>
        </p:nvSpPr>
        <p:spPr>
          <a:xfrm>
            <a:off x="3821088" y="1099559"/>
            <a:ext cx="4258962" cy="369332"/>
          </a:xfrm>
          <a:prstGeom prst="rect">
            <a:avLst/>
          </a:prstGeom>
          <a:noFill/>
        </p:spPr>
        <p:txBody>
          <a:bodyPr wrap="square" rtlCol="0">
            <a:spAutoFit/>
          </a:bodyPr>
          <a:lstStyle/>
          <a:p>
            <a:pPr algn="ctr"/>
            <a:r>
              <a:rPr lang="tr-TR" b="1" dirty="0" smtClean="0"/>
              <a:t>Bilim Dalları Dağılımı (8)</a:t>
            </a:r>
            <a:endParaRPr lang="tr-TR" b="1" dirty="0"/>
          </a:p>
        </p:txBody>
      </p:sp>
      <p:graphicFrame>
        <p:nvGraphicFramePr>
          <p:cNvPr id="8" name="Grafik 7"/>
          <p:cNvGraphicFramePr>
            <a:graphicFrameLocks/>
          </p:cNvGraphicFramePr>
          <p:nvPr>
            <p:extLst>
              <p:ext uri="{D42A27DB-BD31-4B8C-83A1-F6EECF244321}">
                <p14:modId xmlns:p14="http://schemas.microsoft.com/office/powerpoint/2010/main" val="3817206743"/>
              </p:ext>
            </p:extLst>
          </p:nvPr>
        </p:nvGraphicFramePr>
        <p:xfrm>
          <a:off x="2428140" y="1492979"/>
          <a:ext cx="7175156" cy="4520642"/>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44"/>
          <p:cNvSpPr/>
          <p:nvPr/>
        </p:nvSpPr>
        <p:spPr>
          <a:xfrm>
            <a:off x="0" y="453093"/>
            <a:ext cx="888875"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8855072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13" name="Resim 312"/>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897529" y="1122872"/>
            <a:ext cx="10431420" cy="5054189"/>
          </a:xfrm>
          <a:prstGeom prst="rect">
            <a:avLst/>
          </a:prstGeom>
        </p:spPr>
      </p:pic>
      <p:sp>
        <p:nvSpPr>
          <p:cNvPr id="12" name="Title 1"/>
          <p:cNvSpPr>
            <a:spLocks noGrp="1"/>
          </p:cNvSpPr>
          <p:nvPr>
            <p:ph type="title"/>
          </p:nvPr>
        </p:nvSpPr>
        <p:spPr>
          <a:xfrm>
            <a:off x="888875" y="322746"/>
            <a:ext cx="4006975"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sp>
        <p:nvSpPr>
          <p:cNvPr id="9" name="Metin kutusu 8"/>
          <p:cNvSpPr txBox="1"/>
          <p:nvPr/>
        </p:nvSpPr>
        <p:spPr>
          <a:xfrm>
            <a:off x="3983758" y="1343588"/>
            <a:ext cx="5208368" cy="523220"/>
          </a:xfrm>
          <a:prstGeom prst="rect">
            <a:avLst/>
          </a:prstGeom>
          <a:noFill/>
        </p:spPr>
        <p:txBody>
          <a:bodyPr wrap="square" rtlCol="0">
            <a:spAutoFit/>
          </a:bodyPr>
          <a:lstStyle/>
          <a:p>
            <a:pPr algn="ctr"/>
            <a:r>
              <a:rPr lang="tr-TR" sz="2800" b="1" dirty="0" smtClean="0"/>
              <a:t>Uluslararası İşbirliği – İlk 10 Ülke</a:t>
            </a:r>
            <a:endParaRPr lang="tr-TR" sz="2800" b="1" dirty="0"/>
          </a:p>
        </p:txBody>
      </p:sp>
      <p:graphicFrame>
        <p:nvGraphicFramePr>
          <p:cNvPr id="1276" name="Tablo 1275"/>
          <p:cNvGraphicFramePr>
            <a:graphicFrameLocks noGrp="1"/>
          </p:cNvGraphicFramePr>
          <p:nvPr>
            <p:extLst>
              <p:ext uri="{D42A27DB-BD31-4B8C-83A1-F6EECF244321}">
                <p14:modId xmlns:p14="http://schemas.microsoft.com/office/powerpoint/2010/main" val="3634075141"/>
              </p:ext>
            </p:extLst>
          </p:nvPr>
        </p:nvGraphicFramePr>
        <p:xfrm>
          <a:off x="545828" y="2122731"/>
          <a:ext cx="11104535" cy="3124773"/>
        </p:xfrm>
        <a:graphic>
          <a:graphicData uri="http://schemas.openxmlformats.org/drawingml/2006/table">
            <a:tbl>
              <a:tblPr/>
              <a:tblGrid>
                <a:gridCol w="1046904">
                  <a:extLst>
                    <a:ext uri="{9D8B030D-6E8A-4147-A177-3AD203B41FA5}">
                      <a16:colId xmlns:a16="http://schemas.microsoft.com/office/drawing/2014/main" val="20000"/>
                    </a:ext>
                  </a:extLst>
                </a:gridCol>
                <a:gridCol w="705284">
                  <a:extLst>
                    <a:ext uri="{9D8B030D-6E8A-4147-A177-3AD203B41FA5}">
                      <a16:colId xmlns:a16="http://schemas.microsoft.com/office/drawing/2014/main" val="20001"/>
                    </a:ext>
                  </a:extLst>
                </a:gridCol>
                <a:gridCol w="793443">
                  <a:extLst>
                    <a:ext uri="{9D8B030D-6E8A-4147-A177-3AD203B41FA5}">
                      <a16:colId xmlns:a16="http://schemas.microsoft.com/office/drawing/2014/main" val="20002"/>
                    </a:ext>
                  </a:extLst>
                </a:gridCol>
                <a:gridCol w="738344">
                  <a:extLst>
                    <a:ext uri="{9D8B030D-6E8A-4147-A177-3AD203B41FA5}">
                      <a16:colId xmlns:a16="http://schemas.microsoft.com/office/drawing/2014/main" val="20003"/>
                    </a:ext>
                  </a:extLst>
                </a:gridCol>
                <a:gridCol w="1072618">
                  <a:extLst>
                    <a:ext uri="{9D8B030D-6E8A-4147-A177-3AD203B41FA5}">
                      <a16:colId xmlns:a16="http://schemas.microsoft.com/office/drawing/2014/main" val="20004"/>
                    </a:ext>
                  </a:extLst>
                </a:gridCol>
                <a:gridCol w="764057">
                  <a:extLst>
                    <a:ext uri="{9D8B030D-6E8A-4147-A177-3AD203B41FA5}">
                      <a16:colId xmlns:a16="http://schemas.microsoft.com/office/drawing/2014/main" val="20005"/>
                    </a:ext>
                  </a:extLst>
                </a:gridCol>
                <a:gridCol w="1072618">
                  <a:extLst>
                    <a:ext uri="{9D8B030D-6E8A-4147-A177-3AD203B41FA5}">
                      <a16:colId xmlns:a16="http://schemas.microsoft.com/office/drawing/2014/main" val="20006"/>
                    </a:ext>
                  </a:extLst>
                </a:gridCol>
                <a:gridCol w="1072618">
                  <a:extLst>
                    <a:ext uri="{9D8B030D-6E8A-4147-A177-3AD203B41FA5}">
                      <a16:colId xmlns:a16="http://schemas.microsoft.com/office/drawing/2014/main" val="20007"/>
                    </a:ext>
                  </a:extLst>
                </a:gridCol>
                <a:gridCol w="1046904">
                  <a:extLst>
                    <a:ext uri="{9D8B030D-6E8A-4147-A177-3AD203B41FA5}">
                      <a16:colId xmlns:a16="http://schemas.microsoft.com/office/drawing/2014/main" val="20008"/>
                    </a:ext>
                  </a:extLst>
                </a:gridCol>
                <a:gridCol w="1351792">
                  <a:extLst>
                    <a:ext uri="{9D8B030D-6E8A-4147-A177-3AD203B41FA5}">
                      <a16:colId xmlns:a16="http://schemas.microsoft.com/office/drawing/2014/main" val="20009"/>
                    </a:ext>
                  </a:extLst>
                </a:gridCol>
                <a:gridCol w="1439953">
                  <a:extLst>
                    <a:ext uri="{9D8B030D-6E8A-4147-A177-3AD203B41FA5}">
                      <a16:colId xmlns:a16="http://schemas.microsoft.com/office/drawing/2014/main" val="20010"/>
                    </a:ext>
                  </a:extLst>
                </a:gridCol>
              </a:tblGrid>
              <a:tr h="296923">
                <a:tc>
                  <a:txBody>
                    <a:bodyPr/>
                    <a:lstStyle/>
                    <a:p>
                      <a:pPr algn="l" fontAlgn="b"/>
                      <a:r>
                        <a:rPr lang="tr-TR" sz="1400" b="0" i="0" u="none" strike="noStrike" dirty="0">
                          <a:solidFill>
                            <a:srgbClr val="000000"/>
                          </a:solidFill>
                          <a:effectLst/>
                          <a:latin typeface="Calibri" panose="020F0502020204030204" pitchFamily="34" charset="0"/>
                        </a:rPr>
                        <a:t>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400" b="1" i="0" u="none" strike="noStrike" dirty="0">
                          <a:solidFill>
                            <a:srgbClr val="000000"/>
                          </a:solidFill>
                          <a:effectLst/>
                          <a:latin typeface="Calibri" panose="020F0502020204030204" pitchFamily="34" charset="0"/>
                        </a:rPr>
                        <a:t>1</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2</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3</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4</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5</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6</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7</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a:solidFill>
                            <a:srgbClr val="000000"/>
                          </a:solidFill>
                          <a:effectLst/>
                          <a:latin typeface="Calibri" panose="020F0502020204030204" pitchFamily="34" charset="0"/>
                        </a:rPr>
                        <a:t>8</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9</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400" b="1" i="0" u="none" strike="noStrike" dirty="0">
                          <a:solidFill>
                            <a:srgbClr val="000000"/>
                          </a:solidFill>
                          <a:effectLst/>
                          <a:latin typeface="Calibri" panose="020F0502020204030204" pitchFamily="34" charset="0"/>
                        </a:rPr>
                        <a:t>10</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0000"/>
                  </a:ext>
                </a:extLst>
              </a:tr>
              <a:tr h="282785">
                <a:tc>
                  <a:txBody>
                    <a:bodyPr/>
                    <a:lstStyle/>
                    <a:p>
                      <a:pPr algn="l" fontAlgn="b"/>
                      <a:r>
                        <a:rPr lang="tr-TR" sz="1300" b="1" i="0" u="none" strike="noStrike" dirty="0">
                          <a:solidFill>
                            <a:srgbClr val="000000"/>
                          </a:solidFill>
                          <a:effectLst/>
                          <a:latin typeface="Calibri" panose="020F0502020204030204" pitchFamily="34" charset="0"/>
                        </a:rPr>
                        <a:t>Ankara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000000"/>
                          </a:solidFill>
                          <a:effectLst/>
                          <a:latin typeface="Calibri" panose="020F0502020204030204" pitchFamily="34" charset="0"/>
                        </a:rPr>
                        <a:t>NETHERLANDS</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00"/>
                    </a:solidFill>
                  </a:tcPr>
                </a:tc>
                <a:tc>
                  <a:txBody>
                    <a:bodyPr/>
                    <a:lstStyle/>
                    <a:p>
                      <a:pPr algn="ctr" fontAlgn="b"/>
                      <a:r>
                        <a:rPr lang="tr-TR" sz="1300" b="0" i="0" u="none" strike="noStrike">
                          <a:solidFill>
                            <a:srgbClr val="F2F2F2"/>
                          </a:solidFill>
                          <a:effectLst/>
                          <a:latin typeface="Calibri" panose="020F0502020204030204" pitchFamily="34" charset="0"/>
                        </a:rPr>
                        <a:t>CHINA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FF"/>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dirty="0">
                          <a:solidFill>
                            <a:srgbClr val="000000"/>
                          </a:solidFill>
                          <a:effectLst/>
                          <a:latin typeface="Calibri" panose="020F0502020204030204" pitchFamily="34" charset="0"/>
                        </a:rPr>
                        <a:t>SWEDEN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CC"/>
                    </a:solidFill>
                  </a:tcPr>
                </a:tc>
                <a:tc>
                  <a:txBody>
                    <a:bodyPr/>
                    <a:lstStyle/>
                    <a:p>
                      <a:pPr algn="ctr" fontAlgn="b"/>
                      <a:r>
                        <a:rPr lang="tr-TR" sz="1300" b="0" i="0" u="none" strike="noStrike" dirty="0">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dirty="0">
                          <a:solidFill>
                            <a:srgbClr val="F2F2F2"/>
                          </a:solidFill>
                          <a:effectLst/>
                          <a:latin typeface="Calibri" panose="020F0502020204030204" pitchFamily="34" charset="0"/>
                        </a:rPr>
                        <a:t>RUSSIA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extLst>
                  <a:ext uri="{0D108BD9-81ED-4DB2-BD59-A6C34878D82A}">
                    <a16:rowId xmlns:a16="http://schemas.microsoft.com/office/drawing/2014/main" val="10001"/>
                  </a:ext>
                </a:extLst>
              </a:tr>
              <a:tr h="282785">
                <a:tc>
                  <a:txBody>
                    <a:bodyPr/>
                    <a:lstStyle/>
                    <a:p>
                      <a:pPr algn="l" fontAlgn="b"/>
                      <a:r>
                        <a:rPr lang="tr-TR" sz="1300" b="1" i="0" u="none" strike="noStrike" dirty="0">
                          <a:solidFill>
                            <a:srgbClr val="000000"/>
                          </a:solidFill>
                          <a:effectLst/>
                          <a:latin typeface="Calibri" panose="020F0502020204030204" pitchFamily="34" charset="0"/>
                        </a:rPr>
                        <a:t>Boğaziçi</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F2F2F2"/>
                          </a:solidFill>
                          <a:effectLst/>
                          <a:latin typeface="Calibri" panose="020F0502020204030204" pitchFamily="34" charset="0"/>
                        </a:rPr>
                        <a:t>CHINA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FF"/>
                    </a:solidFill>
                  </a:tcPr>
                </a:tc>
                <a:tc>
                  <a:txBody>
                    <a:bodyPr/>
                    <a:lstStyle/>
                    <a:p>
                      <a:pPr algn="ctr" fontAlgn="b"/>
                      <a:r>
                        <a:rPr lang="tr-TR" sz="1300" b="0" i="0" u="none" strike="noStrike">
                          <a:solidFill>
                            <a:srgbClr val="F2F2F2"/>
                          </a:solidFill>
                          <a:effectLst/>
                          <a:latin typeface="Calibri" panose="020F0502020204030204" pitchFamily="34" charset="0"/>
                        </a:rPr>
                        <a:t>RUSSIA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F2F2F2"/>
                          </a:solidFill>
                          <a:effectLst/>
                          <a:latin typeface="Calibri" panose="020F0502020204030204" pitchFamily="34" charset="0"/>
                        </a:rPr>
                        <a:t>SWITZERLAND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0099"/>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F2F2F2"/>
                          </a:solidFill>
                          <a:effectLst/>
                          <a:latin typeface="Calibri" panose="020F0502020204030204" pitchFamily="34" charset="0"/>
                        </a:rPr>
                        <a:t>GREECE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00"/>
                    </a:solidFill>
                  </a:tcPr>
                </a:tc>
                <a:extLst>
                  <a:ext uri="{0D108BD9-81ED-4DB2-BD59-A6C34878D82A}">
                    <a16:rowId xmlns:a16="http://schemas.microsoft.com/office/drawing/2014/main" val="10002"/>
                  </a:ext>
                </a:extLst>
              </a:tr>
              <a:tr h="282785">
                <a:tc>
                  <a:txBody>
                    <a:bodyPr/>
                    <a:lstStyle/>
                    <a:p>
                      <a:pPr algn="l" fontAlgn="b"/>
                      <a:r>
                        <a:rPr lang="tr-TR" sz="1300" b="1" i="0" u="none" strike="noStrike" dirty="0">
                          <a:solidFill>
                            <a:srgbClr val="000000"/>
                          </a:solidFill>
                          <a:effectLst/>
                          <a:latin typeface="Calibri" panose="020F0502020204030204" pitchFamily="34" charset="0"/>
                        </a:rPr>
                        <a:t>Erciyes</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F2F2F2"/>
                          </a:solidFill>
                          <a:effectLst/>
                          <a:latin typeface="Calibri" panose="020F0502020204030204" pitchFamily="34" charset="0"/>
                        </a:rPr>
                        <a:t>SAUDI ARABIA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33"/>
                    </a:solidFill>
                  </a:tcPr>
                </a:tc>
                <a:tc>
                  <a:txBody>
                    <a:bodyPr/>
                    <a:lstStyle/>
                    <a:p>
                      <a:pPr algn="ctr" fontAlgn="b"/>
                      <a:r>
                        <a:rPr lang="tr-TR" sz="1300" b="0" i="0" u="none" strike="noStrike">
                          <a:solidFill>
                            <a:srgbClr val="F2F2F2"/>
                          </a:solidFill>
                          <a:effectLst/>
                          <a:latin typeface="Calibri" panose="020F0502020204030204" pitchFamily="34" charset="0"/>
                        </a:rPr>
                        <a:t>PAKISTAN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000000"/>
                          </a:solidFill>
                          <a:effectLst/>
                          <a:latin typeface="Calibri" panose="020F0502020204030204" pitchFamily="34" charset="0"/>
                        </a:rPr>
                        <a:t>IRAN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000000"/>
                          </a:solidFill>
                          <a:effectLst/>
                          <a:latin typeface="Calibri" panose="020F0502020204030204" pitchFamily="34" charset="0"/>
                        </a:rPr>
                        <a:t>EGYPT</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extLst>
                  <a:ext uri="{0D108BD9-81ED-4DB2-BD59-A6C34878D82A}">
                    <a16:rowId xmlns:a16="http://schemas.microsoft.com/office/drawing/2014/main" val="10003"/>
                  </a:ext>
                </a:extLst>
              </a:tr>
              <a:tr h="282785">
                <a:tc>
                  <a:txBody>
                    <a:bodyPr/>
                    <a:lstStyle/>
                    <a:p>
                      <a:pPr algn="l" fontAlgn="b"/>
                      <a:r>
                        <a:rPr lang="tr-TR" sz="1300" b="1" i="0" u="none" strike="noStrike" dirty="0">
                          <a:solidFill>
                            <a:srgbClr val="000000"/>
                          </a:solidFill>
                          <a:effectLst/>
                          <a:latin typeface="Calibri" panose="020F0502020204030204" pitchFamily="34" charset="0"/>
                        </a:rPr>
                        <a:t>Gazi</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000000"/>
                          </a:solidFill>
                          <a:effectLst/>
                          <a:latin typeface="Calibri" panose="020F0502020204030204" pitchFamily="34" charset="0"/>
                        </a:rPr>
                        <a:t>NETHERLANDS</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00"/>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000000"/>
                          </a:solidFill>
                          <a:effectLst/>
                          <a:latin typeface="Calibri" panose="020F0502020204030204" pitchFamily="34" charset="0"/>
                        </a:rPr>
                        <a:t>CANADA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tr-TR" sz="1300" b="0" i="0" u="none" strike="noStrike">
                          <a:solidFill>
                            <a:srgbClr val="000000"/>
                          </a:solidFill>
                          <a:effectLst/>
                          <a:latin typeface="Calibri" panose="020F0502020204030204" pitchFamily="34" charset="0"/>
                        </a:rPr>
                        <a:t>AUSTRIA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tr-TR" sz="1300" b="0" i="0" u="none" strike="noStrike">
                          <a:solidFill>
                            <a:srgbClr val="F2F2F2"/>
                          </a:solidFill>
                          <a:effectLst/>
                          <a:latin typeface="Calibri" panose="020F0502020204030204" pitchFamily="34" charset="0"/>
                        </a:rPr>
                        <a:t>POLAND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77777"/>
                    </a:solidFill>
                  </a:tcPr>
                </a:tc>
                <a:extLst>
                  <a:ext uri="{0D108BD9-81ED-4DB2-BD59-A6C34878D82A}">
                    <a16:rowId xmlns:a16="http://schemas.microsoft.com/office/drawing/2014/main" val="10004"/>
                  </a:ext>
                </a:extLst>
              </a:tr>
              <a:tr h="282785">
                <a:tc>
                  <a:txBody>
                    <a:bodyPr/>
                    <a:lstStyle/>
                    <a:p>
                      <a:pPr algn="l" fontAlgn="b"/>
                      <a:r>
                        <a:rPr lang="tr-TR" sz="1300" b="1" i="0" u="none" strike="noStrike" dirty="0">
                          <a:solidFill>
                            <a:srgbClr val="000000"/>
                          </a:solidFill>
                          <a:effectLst/>
                          <a:latin typeface="Calibri" panose="020F0502020204030204" pitchFamily="34" charset="0"/>
                        </a:rPr>
                        <a:t>Gebze Teknik</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F2F2F2"/>
                          </a:solidFill>
                          <a:effectLst/>
                          <a:latin typeface="Calibri" panose="020F0502020204030204" pitchFamily="34" charset="0"/>
                        </a:rPr>
                        <a:t>RUSSIA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tr-TR" sz="1300" b="0" i="0" u="none" strike="noStrike">
                          <a:solidFill>
                            <a:srgbClr val="000000"/>
                          </a:solidFill>
                          <a:effectLst/>
                          <a:latin typeface="Calibri" panose="020F0502020204030204" pitchFamily="34" charset="0"/>
                        </a:rPr>
                        <a:t>AZERBAIJAN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b"/>
                      <a:r>
                        <a:rPr lang="tr-TR" sz="1300" b="0" i="0" u="none" strike="noStrike">
                          <a:solidFill>
                            <a:srgbClr val="F2F2F2"/>
                          </a:solidFill>
                          <a:effectLst/>
                          <a:latin typeface="Calibri" panose="020F0502020204030204" pitchFamily="34" charset="0"/>
                        </a:rPr>
                        <a:t>SAUDI ARABIA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33"/>
                    </a:solidFill>
                  </a:tcPr>
                </a:tc>
                <a:tc>
                  <a:txBody>
                    <a:bodyPr/>
                    <a:lstStyle/>
                    <a:p>
                      <a:pPr algn="ctr" fontAlgn="b"/>
                      <a:r>
                        <a:rPr lang="tr-TR" sz="1300" b="0" i="0" u="none" strike="noStrike">
                          <a:solidFill>
                            <a:srgbClr val="000000"/>
                          </a:solidFill>
                          <a:effectLst/>
                          <a:latin typeface="Calibri" panose="020F0502020204030204" pitchFamily="34" charset="0"/>
                        </a:rPr>
                        <a:t>CANADA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tr-TR" sz="1300" b="0" i="0" u="none" strike="noStrike">
                          <a:solidFill>
                            <a:srgbClr val="000000"/>
                          </a:solidFill>
                          <a:effectLst/>
                          <a:latin typeface="Calibri" panose="020F0502020204030204" pitchFamily="34" charset="0"/>
                        </a:rPr>
                        <a:t>SWEDEN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CC"/>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0005"/>
                  </a:ext>
                </a:extLst>
              </a:tr>
              <a:tr h="282785">
                <a:tc>
                  <a:txBody>
                    <a:bodyPr/>
                    <a:lstStyle/>
                    <a:p>
                      <a:pPr algn="l" fontAlgn="b"/>
                      <a:r>
                        <a:rPr lang="tr-TR" sz="1300" b="1" i="0" u="none" strike="noStrike" dirty="0">
                          <a:solidFill>
                            <a:srgbClr val="000000"/>
                          </a:solidFill>
                          <a:effectLst/>
                          <a:latin typeface="Calibri" panose="020F0502020204030204" pitchFamily="34" charset="0"/>
                        </a:rPr>
                        <a:t>Hacettepe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F2F2F2"/>
                          </a:solidFill>
                          <a:effectLst/>
                          <a:latin typeface="Calibri" panose="020F0502020204030204" pitchFamily="34" charset="0"/>
                        </a:rPr>
                        <a:t>SWITZERLAND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0099"/>
                    </a:solidFill>
                  </a:tcPr>
                </a:tc>
                <a:tc>
                  <a:txBody>
                    <a:bodyPr/>
                    <a:lstStyle/>
                    <a:p>
                      <a:pPr algn="ctr" fontAlgn="b"/>
                      <a:r>
                        <a:rPr lang="tr-TR" sz="1300" b="0" i="0" u="none" strike="noStrike">
                          <a:solidFill>
                            <a:srgbClr val="000000"/>
                          </a:solidFill>
                          <a:effectLst/>
                          <a:latin typeface="Calibri" panose="020F0502020204030204" pitchFamily="34" charset="0"/>
                        </a:rPr>
                        <a:t>BELGIUM</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FF"/>
                    </a:solidFill>
                  </a:tcPr>
                </a:tc>
                <a:tc>
                  <a:txBody>
                    <a:bodyPr/>
                    <a:lstStyle/>
                    <a:p>
                      <a:pPr algn="ctr" fontAlgn="b"/>
                      <a:r>
                        <a:rPr lang="tr-TR" sz="1300" b="0" i="0" u="none" strike="noStrike">
                          <a:solidFill>
                            <a:srgbClr val="F2F2F2"/>
                          </a:solidFill>
                          <a:effectLst/>
                          <a:latin typeface="Calibri" panose="020F0502020204030204" pitchFamily="34" charset="0"/>
                        </a:rPr>
                        <a:t>GREECE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00"/>
                    </a:solidFill>
                  </a:tcPr>
                </a:tc>
                <a:tc>
                  <a:txBody>
                    <a:bodyPr/>
                    <a:lstStyle/>
                    <a:p>
                      <a:pPr algn="ctr" fontAlgn="b"/>
                      <a:r>
                        <a:rPr lang="tr-TR" sz="1300" b="0" i="0" u="none" strike="noStrike">
                          <a:solidFill>
                            <a:srgbClr val="000000"/>
                          </a:solidFill>
                          <a:effectLst/>
                          <a:latin typeface="Calibri" panose="020F0502020204030204" pitchFamily="34" charset="0"/>
                        </a:rPr>
                        <a:t>AUSTRIA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10006"/>
                  </a:ext>
                </a:extLst>
              </a:tr>
              <a:tr h="282785">
                <a:tc>
                  <a:txBody>
                    <a:bodyPr/>
                    <a:lstStyle/>
                    <a:p>
                      <a:pPr algn="l" fontAlgn="b"/>
                      <a:r>
                        <a:rPr lang="tr-TR" sz="1300" b="1" i="0" u="none" strike="noStrike" dirty="0">
                          <a:solidFill>
                            <a:srgbClr val="000000"/>
                          </a:solidFill>
                          <a:effectLst/>
                          <a:latin typeface="Calibri" panose="020F0502020204030204" pitchFamily="34" charset="0"/>
                        </a:rPr>
                        <a:t>İTÜ</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F2F2F2"/>
                          </a:solidFill>
                          <a:effectLst/>
                          <a:latin typeface="Calibri" panose="020F0502020204030204" pitchFamily="34" charset="0"/>
                        </a:rPr>
                        <a:t>CHINA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FF"/>
                    </a:solidFill>
                  </a:tcPr>
                </a:tc>
                <a:tc>
                  <a:txBody>
                    <a:bodyPr/>
                    <a:lstStyle/>
                    <a:p>
                      <a:pPr algn="ctr" fontAlgn="b"/>
                      <a:r>
                        <a:rPr lang="tr-TR" sz="1300" b="0" i="0" u="none" strike="noStrike">
                          <a:solidFill>
                            <a:srgbClr val="F2F2F2"/>
                          </a:solidFill>
                          <a:effectLst/>
                          <a:latin typeface="Calibri" panose="020F0502020204030204" pitchFamily="34" charset="0"/>
                        </a:rPr>
                        <a:t>SWITZERLAND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0099"/>
                    </a:solidFill>
                  </a:tcPr>
                </a:tc>
                <a:tc>
                  <a:txBody>
                    <a:bodyPr/>
                    <a:lstStyle/>
                    <a:p>
                      <a:pPr algn="ctr" fontAlgn="b"/>
                      <a:r>
                        <a:rPr lang="tr-TR" sz="1300" b="0" i="0" u="none" strike="noStrike">
                          <a:solidFill>
                            <a:srgbClr val="F2F2F2"/>
                          </a:solidFill>
                          <a:effectLst/>
                          <a:latin typeface="Calibri" panose="020F0502020204030204" pitchFamily="34" charset="0"/>
                        </a:rPr>
                        <a:t>GREECE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00"/>
                    </a:solidFill>
                  </a:tcPr>
                </a:tc>
                <a:tc>
                  <a:txBody>
                    <a:bodyPr/>
                    <a:lstStyle/>
                    <a:p>
                      <a:pPr algn="ctr" fontAlgn="b"/>
                      <a:r>
                        <a:rPr lang="tr-TR" sz="1300" b="0" i="0" u="none" strike="noStrike">
                          <a:solidFill>
                            <a:srgbClr val="000000"/>
                          </a:solidFill>
                          <a:effectLst/>
                          <a:latin typeface="Calibri" panose="020F0502020204030204" pitchFamily="34" charset="0"/>
                        </a:rPr>
                        <a:t>AUSTRIA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10007"/>
                  </a:ext>
                </a:extLst>
              </a:tr>
              <a:tr h="282785">
                <a:tc>
                  <a:txBody>
                    <a:bodyPr/>
                    <a:lstStyle/>
                    <a:p>
                      <a:pPr algn="l" fontAlgn="b"/>
                      <a:r>
                        <a:rPr lang="tr-TR" sz="1300" b="1" i="0" u="none" strike="noStrike" dirty="0">
                          <a:solidFill>
                            <a:srgbClr val="000000"/>
                          </a:solidFill>
                          <a:effectLst/>
                          <a:latin typeface="Calibri" panose="020F0502020204030204" pitchFamily="34" charset="0"/>
                        </a:rPr>
                        <a:t>İstanbul</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000000"/>
                          </a:solidFill>
                          <a:effectLst/>
                          <a:latin typeface="Calibri" panose="020F0502020204030204" pitchFamily="34" charset="0"/>
                        </a:rPr>
                        <a:t>NETHERLANDS</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00"/>
                    </a:solidFill>
                  </a:tcPr>
                </a:tc>
                <a:tc>
                  <a:txBody>
                    <a:bodyPr/>
                    <a:lstStyle/>
                    <a:p>
                      <a:pPr algn="ctr" fontAlgn="b"/>
                      <a:r>
                        <a:rPr lang="tr-TR" sz="1300" b="0" i="0" u="none" strike="noStrike">
                          <a:solidFill>
                            <a:srgbClr val="F2F2F2"/>
                          </a:solidFill>
                          <a:effectLst/>
                          <a:latin typeface="Calibri" panose="020F0502020204030204" pitchFamily="34" charset="0"/>
                        </a:rPr>
                        <a:t>SWITZERLAND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0099"/>
                    </a:solidFill>
                  </a:tcPr>
                </a:tc>
                <a:tc>
                  <a:txBody>
                    <a:bodyPr/>
                    <a:lstStyle/>
                    <a:p>
                      <a:pPr algn="ctr" fontAlgn="b"/>
                      <a:r>
                        <a:rPr lang="tr-TR" sz="1300" b="0" i="0" u="none" strike="noStrike">
                          <a:solidFill>
                            <a:srgbClr val="000000"/>
                          </a:solidFill>
                          <a:effectLst/>
                          <a:latin typeface="Calibri" panose="020F0502020204030204" pitchFamily="34" charset="0"/>
                        </a:rPr>
                        <a:t>BELGIUM</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FF"/>
                    </a:solidFill>
                  </a:tcPr>
                </a:tc>
                <a:tc>
                  <a:txBody>
                    <a:bodyPr/>
                    <a:lstStyle/>
                    <a:p>
                      <a:pPr algn="ctr" fontAlgn="b"/>
                      <a:r>
                        <a:rPr lang="tr-TR" sz="1300" b="0" i="0" u="none" strike="noStrike">
                          <a:solidFill>
                            <a:srgbClr val="F2F2F2"/>
                          </a:solidFill>
                          <a:effectLst/>
                          <a:latin typeface="Calibri" panose="020F0502020204030204" pitchFamily="34" charset="0"/>
                        </a:rPr>
                        <a:t>POLAND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77777"/>
                    </a:solidFill>
                  </a:tcPr>
                </a:tc>
                <a:extLst>
                  <a:ext uri="{0D108BD9-81ED-4DB2-BD59-A6C34878D82A}">
                    <a16:rowId xmlns:a16="http://schemas.microsoft.com/office/drawing/2014/main" val="10008"/>
                  </a:ext>
                </a:extLst>
              </a:tr>
              <a:tr h="282785">
                <a:tc>
                  <a:txBody>
                    <a:bodyPr/>
                    <a:lstStyle/>
                    <a:p>
                      <a:pPr algn="l" fontAlgn="b"/>
                      <a:r>
                        <a:rPr lang="tr-TR" sz="1300" b="1" i="0" u="none" strike="noStrike" dirty="0">
                          <a:solidFill>
                            <a:srgbClr val="000000"/>
                          </a:solidFill>
                          <a:effectLst/>
                          <a:latin typeface="Calibri" panose="020F0502020204030204" pitchFamily="34" charset="0"/>
                        </a:rPr>
                        <a:t>İYTE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000000"/>
                          </a:solidFill>
                          <a:effectLst/>
                          <a:latin typeface="Calibri" panose="020F0502020204030204" pitchFamily="34" charset="0"/>
                        </a:rPr>
                        <a:t>BELGIUM</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FF"/>
                    </a:solidFill>
                  </a:tcPr>
                </a:tc>
                <a:tc>
                  <a:txBody>
                    <a:bodyPr/>
                    <a:lstStyle/>
                    <a:p>
                      <a:pPr algn="ctr" fontAlgn="b"/>
                      <a:r>
                        <a:rPr lang="tr-TR" sz="1300" b="0" i="0" u="none" strike="noStrike">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F2F2F2"/>
                          </a:solidFill>
                          <a:effectLst/>
                          <a:latin typeface="Calibri" panose="020F0502020204030204" pitchFamily="34" charset="0"/>
                        </a:rPr>
                        <a:t>CHINA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FF"/>
                    </a:solidFill>
                  </a:tcPr>
                </a:tc>
                <a:tc>
                  <a:txBody>
                    <a:bodyPr/>
                    <a:lstStyle/>
                    <a:p>
                      <a:pPr algn="ctr" fontAlgn="b"/>
                      <a:r>
                        <a:rPr lang="tr-TR" sz="1300" b="0" i="0" u="none" strike="noStrike">
                          <a:solidFill>
                            <a:srgbClr val="F2F2F2"/>
                          </a:solidFill>
                          <a:effectLst/>
                          <a:latin typeface="Calibri" panose="020F0502020204030204" pitchFamily="34" charset="0"/>
                        </a:rPr>
                        <a:t>SWITZERLAND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0099"/>
                    </a:solidFill>
                  </a:tcPr>
                </a:tc>
                <a:tc>
                  <a:txBody>
                    <a:bodyPr/>
                    <a:lstStyle/>
                    <a:p>
                      <a:pPr algn="ctr" fontAlgn="b"/>
                      <a:r>
                        <a:rPr lang="tr-TR" sz="1300" b="0" i="0" u="none" strike="noStrike">
                          <a:solidFill>
                            <a:srgbClr val="000000"/>
                          </a:solidFill>
                          <a:effectLst/>
                          <a:latin typeface="Calibri" panose="020F0502020204030204" pitchFamily="34" charset="0"/>
                        </a:rPr>
                        <a:t>INDIA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F6F4"/>
                    </a:solidFill>
                  </a:tcPr>
                </a:tc>
                <a:extLst>
                  <a:ext uri="{0D108BD9-81ED-4DB2-BD59-A6C34878D82A}">
                    <a16:rowId xmlns:a16="http://schemas.microsoft.com/office/drawing/2014/main" val="10009"/>
                  </a:ext>
                </a:extLst>
              </a:tr>
              <a:tr h="282785">
                <a:tc>
                  <a:txBody>
                    <a:bodyPr/>
                    <a:lstStyle/>
                    <a:p>
                      <a:pPr algn="l" fontAlgn="b"/>
                      <a:r>
                        <a:rPr lang="tr-TR" sz="1300" b="1" i="0" u="none" strike="noStrike" dirty="0">
                          <a:solidFill>
                            <a:srgbClr val="000000"/>
                          </a:solidFill>
                          <a:effectLst/>
                          <a:latin typeface="Calibri" panose="020F0502020204030204" pitchFamily="34" charset="0"/>
                        </a:rPr>
                        <a:t>ODTÜ</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tr-TR" sz="1300" b="0" i="0" u="none" strike="noStrike">
                          <a:solidFill>
                            <a:srgbClr val="000000"/>
                          </a:solidFill>
                          <a:effectLst/>
                          <a:latin typeface="Calibri" panose="020F0502020204030204" pitchFamily="34" charset="0"/>
                        </a:rPr>
                        <a:t>USA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tr-TR" sz="1300" b="0" i="0" u="none" strike="noStrike">
                          <a:solidFill>
                            <a:srgbClr val="000000"/>
                          </a:solidFill>
                          <a:effectLst/>
                          <a:latin typeface="Calibri" panose="020F0502020204030204" pitchFamily="34" charset="0"/>
                        </a:rPr>
                        <a:t>GERMANY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tr-TR" sz="1300" b="0" i="0" u="none" strike="noStrike" dirty="0">
                          <a:solidFill>
                            <a:srgbClr val="000000"/>
                          </a:solidFill>
                          <a:effectLst/>
                          <a:latin typeface="Calibri" panose="020F0502020204030204" pitchFamily="34" charset="0"/>
                        </a:rPr>
                        <a:t>ENGLAND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tr-TR" sz="1300" b="0" i="0" u="none" strike="noStrike">
                          <a:solidFill>
                            <a:srgbClr val="000000"/>
                          </a:solidFill>
                          <a:effectLst/>
                          <a:latin typeface="Calibri" panose="020F0502020204030204" pitchFamily="34" charset="0"/>
                        </a:rPr>
                        <a:t>ITALY</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tr-TR" sz="1300" b="0" i="0" u="none" strike="noStrike">
                          <a:solidFill>
                            <a:srgbClr val="000000"/>
                          </a:solidFill>
                          <a:effectLst/>
                          <a:latin typeface="Calibri" panose="020F0502020204030204" pitchFamily="34" charset="0"/>
                        </a:rPr>
                        <a:t>FRANCE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B2B2"/>
                    </a:solidFill>
                  </a:tcPr>
                </a:tc>
                <a:tc>
                  <a:txBody>
                    <a:bodyPr/>
                    <a:lstStyle/>
                    <a:p>
                      <a:pPr algn="ctr" fontAlgn="b"/>
                      <a:r>
                        <a:rPr lang="tr-TR" sz="1300" b="0" i="0" u="none" strike="noStrike" dirty="0">
                          <a:solidFill>
                            <a:srgbClr val="F2F2F2"/>
                          </a:solidFill>
                          <a:effectLst/>
                          <a:latin typeface="Calibri" panose="020F0502020204030204" pitchFamily="34" charset="0"/>
                        </a:rPr>
                        <a:t>SPAIN</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tr-TR" sz="1300" b="0" i="0" u="none" strike="noStrike">
                          <a:solidFill>
                            <a:srgbClr val="F2F2F2"/>
                          </a:solidFill>
                          <a:effectLst/>
                          <a:latin typeface="Calibri" panose="020F0502020204030204" pitchFamily="34" charset="0"/>
                        </a:rPr>
                        <a:t>CHINA </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FF"/>
                    </a:solidFill>
                  </a:tcPr>
                </a:tc>
                <a:tc>
                  <a:txBody>
                    <a:bodyPr/>
                    <a:lstStyle/>
                    <a:p>
                      <a:pPr algn="ctr" fontAlgn="b"/>
                      <a:r>
                        <a:rPr lang="tr-TR" sz="1300" b="0" i="0" u="none" strike="noStrike">
                          <a:solidFill>
                            <a:srgbClr val="F2F2F2"/>
                          </a:solidFill>
                          <a:effectLst/>
                          <a:latin typeface="Calibri" panose="020F0502020204030204" pitchFamily="34" charset="0"/>
                        </a:rPr>
                        <a:t>RUSSIA</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tr-TR" sz="1300" b="0" i="0" u="none" strike="noStrike">
                          <a:solidFill>
                            <a:srgbClr val="F2F2F2"/>
                          </a:solidFill>
                          <a:effectLst/>
                          <a:latin typeface="Calibri" panose="020F0502020204030204" pitchFamily="34" charset="0"/>
                        </a:rPr>
                        <a:t>SWITZERLAND</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0099"/>
                    </a:solidFill>
                  </a:tcPr>
                </a:tc>
                <a:tc>
                  <a:txBody>
                    <a:bodyPr/>
                    <a:lstStyle/>
                    <a:p>
                      <a:pPr algn="ctr" fontAlgn="b"/>
                      <a:r>
                        <a:rPr lang="tr-TR" sz="1300" b="0" i="0" u="none" strike="noStrike" dirty="0">
                          <a:solidFill>
                            <a:srgbClr val="F2F2F2"/>
                          </a:solidFill>
                          <a:effectLst/>
                          <a:latin typeface="Calibri" panose="020F0502020204030204" pitchFamily="34" charset="0"/>
                        </a:rPr>
                        <a:t>GREECE</a:t>
                      </a:r>
                    </a:p>
                  </a:txBody>
                  <a:tcPr marL="11031" marR="11031" marT="110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00"/>
                    </a:solidFill>
                  </a:tcPr>
                </a:tc>
                <a:extLst>
                  <a:ext uri="{0D108BD9-81ED-4DB2-BD59-A6C34878D82A}">
                    <a16:rowId xmlns:a16="http://schemas.microsoft.com/office/drawing/2014/main" val="10010"/>
                  </a:ext>
                </a:extLst>
              </a:tr>
            </a:tbl>
          </a:graphicData>
        </a:graphic>
      </p:graphicFrame>
      <p:sp>
        <p:nvSpPr>
          <p:cNvPr id="112" name="Rectangle 44"/>
          <p:cNvSpPr/>
          <p:nvPr/>
        </p:nvSpPr>
        <p:spPr>
          <a:xfrm>
            <a:off x="8654" y="436952"/>
            <a:ext cx="888875"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6007505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Resim 12"/>
          <p:cNvPicPr>
            <a:picLocks noChangeAspect="1"/>
          </p:cNvPicPr>
          <p:nvPr/>
        </p:nvPicPr>
        <p:blipFill>
          <a:blip r:embed="rId3" cstate="print">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557848" y="944079"/>
            <a:ext cx="8634152" cy="5750011"/>
          </a:xfrm>
          <a:prstGeom prst="rect">
            <a:avLst/>
          </a:prstGeom>
        </p:spPr>
      </p:pic>
      <p:sp>
        <p:nvSpPr>
          <p:cNvPr id="12" name="Title 1"/>
          <p:cNvSpPr>
            <a:spLocks noGrp="1"/>
          </p:cNvSpPr>
          <p:nvPr>
            <p:ph type="title"/>
          </p:nvPr>
        </p:nvSpPr>
        <p:spPr>
          <a:xfrm>
            <a:off x="888875" y="322746"/>
            <a:ext cx="3854575"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a:t>
            </a:r>
            <a:endParaRPr lang="tr-TR" sz="2800" b="1" kern="0" dirty="0">
              <a:solidFill>
                <a:schemeClr val="tx1"/>
              </a:solidFill>
              <a:latin typeface="+mn-lt"/>
            </a:endParaRPr>
          </a:p>
        </p:txBody>
      </p:sp>
      <p:sp>
        <p:nvSpPr>
          <p:cNvPr id="9" name="Metin kutusu 8"/>
          <p:cNvSpPr txBox="1"/>
          <p:nvPr/>
        </p:nvSpPr>
        <p:spPr>
          <a:xfrm>
            <a:off x="3245708" y="1058287"/>
            <a:ext cx="5850428" cy="369332"/>
          </a:xfrm>
          <a:prstGeom prst="rect">
            <a:avLst/>
          </a:prstGeom>
          <a:noFill/>
        </p:spPr>
        <p:txBody>
          <a:bodyPr wrap="square" rtlCol="0">
            <a:spAutoFit/>
          </a:bodyPr>
          <a:lstStyle/>
          <a:p>
            <a:r>
              <a:rPr lang="tr-TR" b="1" dirty="0" smtClean="0"/>
              <a:t>Üniversite </a:t>
            </a:r>
            <a:r>
              <a:rPr lang="tr-TR" b="1" dirty="0"/>
              <a:t>Bazında </a:t>
            </a:r>
            <a:r>
              <a:rPr lang="tr-TR" b="1" dirty="0" smtClean="0"/>
              <a:t>TÜBİTAK - ARDEB Destek İstatistikleri</a:t>
            </a:r>
            <a:endParaRPr lang="tr-TR" b="1" dirty="0"/>
          </a:p>
        </p:txBody>
      </p:sp>
      <p:sp>
        <p:nvSpPr>
          <p:cNvPr id="18" name="Rectangle 44"/>
          <p:cNvSpPr/>
          <p:nvPr/>
        </p:nvSpPr>
        <p:spPr>
          <a:xfrm>
            <a:off x="0" y="436952"/>
            <a:ext cx="888875" cy="507127"/>
          </a:xfrm>
          <a:prstGeom prst="rect">
            <a:avLst/>
          </a:prstGeom>
          <a:solidFill>
            <a:srgbClr val="FF575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graphicFrame>
        <p:nvGraphicFramePr>
          <p:cNvPr id="14" name="Grafik 13"/>
          <p:cNvGraphicFramePr>
            <a:graphicFrameLocks/>
          </p:cNvGraphicFramePr>
          <p:nvPr>
            <p:extLst>
              <p:ext uri="{D42A27DB-BD31-4B8C-83A1-F6EECF244321}">
                <p14:modId xmlns:p14="http://schemas.microsoft.com/office/powerpoint/2010/main" val="107132861"/>
              </p:ext>
            </p:extLst>
          </p:nvPr>
        </p:nvGraphicFramePr>
        <p:xfrm>
          <a:off x="2158986" y="1541827"/>
          <a:ext cx="7644639" cy="442109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898992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712564" y="322746"/>
            <a:ext cx="10801351" cy="735541"/>
          </a:xfrm>
        </p:spPr>
        <p:txBody>
          <a:bodyPr>
            <a:normAutofit/>
          </a:bodyPr>
          <a:lstStyle/>
          <a:p>
            <a:r>
              <a:rPr lang="tr-TR" sz="2800" b="1" kern="0" dirty="0">
                <a:latin typeface="+mn-lt"/>
              </a:rPr>
              <a:t>TÜBİTAK-Üniversite Yetkinlik Analizi Çalışması -2016</a:t>
            </a:r>
          </a:p>
        </p:txBody>
      </p:sp>
      <p:sp>
        <p:nvSpPr>
          <p:cNvPr id="9" name="Metin kutusu 8"/>
          <p:cNvSpPr txBox="1"/>
          <p:nvPr/>
        </p:nvSpPr>
        <p:spPr>
          <a:xfrm>
            <a:off x="3692323" y="975031"/>
            <a:ext cx="4258962" cy="584775"/>
          </a:xfrm>
          <a:prstGeom prst="rect">
            <a:avLst/>
          </a:prstGeom>
          <a:noFill/>
        </p:spPr>
        <p:txBody>
          <a:bodyPr wrap="square" rtlCol="0">
            <a:spAutoFit/>
          </a:bodyPr>
          <a:lstStyle/>
          <a:p>
            <a:pPr algn="ctr"/>
            <a:r>
              <a:rPr lang="tr-TR" sz="3200" b="1" dirty="0" smtClean="0"/>
              <a:t>Göstergeler</a:t>
            </a:r>
            <a:endParaRPr lang="tr-TR" sz="3200" b="1" dirty="0"/>
          </a:p>
        </p:txBody>
      </p:sp>
      <p:grpSp>
        <p:nvGrpSpPr>
          <p:cNvPr id="3" name="Grup 2"/>
          <p:cNvGrpSpPr/>
          <p:nvPr/>
        </p:nvGrpSpPr>
        <p:grpSpPr>
          <a:xfrm>
            <a:off x="660233" y="1372520"/>
            <a:ext cx="11230943" cy="5391545"/>
            <a:chOff x="660233" y="1372520"/>
            <a:chExt cx="11230943" cy="5391545"/>
          </a:xfrm>
        </p:grpSpPr>
        <p:sp>
          <p:nvSpPr>
            <p:cNvPr id="54" name="矩形 14"/>
            <p:cNvSpPr/>
            <p:nvPr/>
          </p:nvSpPr>
          <p:spPr>
            <a:xfrm rot="2382871">
              <a:off x="1192402" y="1372520"/>
              <a:ext cx="724215" cy="172068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gradFill flip="none" rotWithShape="1">
              <a:gsLst>
                <a:gs pos="100000">
                  <a:srgbClr val="B28200"/>
                </a:gs>
                <a:gs pos="0">
                  <a:srgbClr val="FFC000">
                    <a:shade val="30000"/>
                    <a:satMod val="115000"/>
                  </a:srgbClr>
                </a:gs>
                <a:gs pos="24000">
                  <a:srgbClr val="FFC000">
                    <a:shade val="67500"/>
                    <a:satMod val="115000"/>
                  </a:srgbClr>
                </a:gs>
                <a:gs pos="98000">
                  <a:srgbClr val="FFC000">
                    <a:shade val="100000"/>
                    <a:satMod val="115000"/>
                  </a:srgbClr>
                </a:gs>
              </a:gsLst>
              <a:lin ang="540000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nvGrpSpPr>
            <p:cNvPr id="55" name="组合 36"/>
            <p:cNvGrpSpPr/>
            <p:nvPr/>
          </p:nvGrpSpPr>
          <p:grpSpPr>
            <a:xfrm rot="5438413">
              <a:off x="3307480" y="-913011"/>
              <a:ext cx="369838" cy="5560050"/>
              <a:chOff x="1601672" y="-1118831"/>
              <a:chExt cx="154347" cy="9144000"/>
            </a:xfrm>
          </p:grpSpPr>
          <p:pic>
            <p:nvPicPr>
              <p:cNvPr id="56"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67" r="7205" b="57679"/>
              <a:stretch/>
            </p:blipFill>
            <p:spPr bwMode="auto">
              <a:xfrm rot="5400000">
                <a:off x="-2886388" y="3382761"/>
                <a:ext cx="9144000" cy="14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矩形 38"/>
              <p:cNvSpPr/>
              <p:nvPr/>
            </p:nvSpPr>
            <p:spPr>
              <a:xfrm rot="5400000">
                <a:off x="-2127855" y="3519835"/>
                <a:ext cx="7477053" cy="18000"/>
              </a:xfrm>
              <a:prstGeom prst="rect">
                <a:avLst/>
              </a:prstGeom>
              <a:gradFill>
                <a:gsLst>
                  <a:gs pos="49628">
                    <a:sysClr val="windowText" lastClr="000000">
                      <a:lumMod val="85000"/>
                      <a:lumOff val="15000"/>
                    </a:sysClr>
                  </a:gs>
                  <a:gs pos="2000">
                    <a:sysClr val="window" lastClr="FFFFFF">
                      <a:alpha val="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58" name="Rectangle 39"/>
            <p:cNvSpPr/>
            <p:nvPr/>
          </p:nvSpPr>
          <p:spPr>
            <a:xfrm>
              <a:off x="2343198" y="1917890"/>
              <a:ext cx="3323436" cy="923330"/>
            </a:xfrm>
            <a:prstGeom prst="rect">
              <a:avLst/>
            </a:prstGeom>
          </p:spPr>
          <p:txBody>
            <a:bodyPr wrap="square">
              <a:spAutoFit/>
            </a:bodyPr>
            <a:lstStyle/>
            <a:p>
              <a:r>
                <a:rPr lang="tr-TR" dirty="0"/>
                <a:t>İlgili alanda dünya toplam yayın sayısı içinde üniversitenin payı 	</a:t>
              </a:r>
            </a:p>
          </p:txBody>
        </p:sp>
        <p:sp>
          <p:nvSpPr>
            <p:cNvPr id="60" name="TextBox 36"/>
            <p:cNvSpPr txBox="1"/>
            <p:nvPr/>
          </p:nvSpPr>
          <p:spPr>
            <a:xfrm>
              <a:off x="1368469" y="1956305"/>
              <a:ext cx="367408" cy="523220"/>
            </a:xfrm>
            <a:prstGeom prst="rect">
              <a:avLst/>
            </a:prstGeom>
            <a:noFill/>
          </p:spPr>
          <p:txBody>
            <a:bodyPr wrap="none" rtlCol="0">
              <a:spAutoFit/>
            </a:bodyPr>
            <a:lstStyle/>
            <a:p>
              <a:r>
                <a:rPr lang="tr-TR" sz="2800" b="1" dirty="0" smtClean="0"/>
                <a:t>1</a:t>
              </a:r>
              <a:endParaRPr lang="en-GB" sz="2800" b="1" dirty="0"/>
            </a:p>
          </p:txBody>
        </p:sp>
        <p:sp>
          <p:nvSpPr>
            <p:cNvPr id="61" name="矩形 14"/>
            <p:cNvSpPr/>
            <p:nvPr/>
          </p:nvSpPr>
          <p:spPr>
            <a:xfrm rot="2382871">
              <a:off x="1140261" y="2439325"/>
              <a:ext cx="724215" cy="172068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chemeClr val="accent6">
                <a:lumMod val="60000"/>
                <a:lumOff val="40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nvGrpSpPr>
            <p:cNvPr id="62" name="组合 36"/>
            <p:cNvGrpSpPr/>
            <p:nvPr/>
          </p:nvGrpSpPr>
          <p:grpSpPr>
            <a:xfrm rot="5438413">
              <a:off x="3255339" y="153794"/>
              <a:ext cx="369838" cy="5560050"/>
              <a:chOff x="1601672" y="-1118831"/>
              <a:chExt cx="154347" cy="9144000"/>
            </a:xfrm>
          </p:grpSpPr>
          <p:pic>
            <p:nvPicPr>
              <p:cNvPr id="6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67" r="7205" b="57679"/>
              <a:stretch/>
            </p:blipFill>
            <p:spPr bwMode="auto">
              <a:xfrm rot="5400000">
                <a:off x="-2886388" y="3382761"/>
                <a:ext cx="9144000" cy="14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矩形 38"/>
              <p:cNvSpPr/>
              <p:nvPr/>
            </p:nvSpPr>
            <p:spPr>
              <a:xfrm rot="5400000">
                <a:off x="-2127855" y="3519835"/>
                <a:ext cx="7477053" cy="18000"/>
              </a:xfrm>
              <a:prstGeom prst="rect">
                <a:avLst/>
              </a:prstGeom>
              <a:gradFill>
                <a:gsLst>
                  <a:gs pos="49628">
                    <a:sysClr val="windowText" lastClr="000000">
                      <a:lumMod val="85000"/>
                      <a:lumOff val="15000"/>
                    </a:sysClr>
                  </a:gs>
                  <a:gs pos="2000">
                    <a:sysClr val="window" lastClr="FFFFFF">
                      <a:alpha val="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65" name="Rectangle 39"/>
            <p:cNvSpPr/>
            <p:nvPr/>
          </p:nvSpPr>
          <p:spPr>
            <a:xfrm>
              <a:off x="2291057" y="2984695"/>
              <a:ext cx="3323436" cy="646331"/>
            </a:xfrm>
            <a:prstGeom prst="rect">
              <a:avLst/>
            </a:prstGeom>
          </p:spPr>
          <p:txBody>
            <a:bodyPr wrap="square">
              <a:spAutoFit/>
            </a:bodyPr>
            <a:lstStyle/>
            <a:p>
              <a:r>
                <a:rPr lang="tr-TR" dirty="0"/>
                <a:t>İlgili alanda üniversitede yayın yapan akademisyen sayısı 	</a:t>
              </a:r>
            </a:p>
          </p:txBody>
        </p:sp>
        <p:sp>
          <p:nvSpPr>
            <p:cNvPr id="66" name="TextBox 36"/>
            <p:cNvSpPr txBox="1"/>
            <p:nvPr/>
          </p:nvSpPr>
          <p:spPr>
            <a:xfrm>
              <a:off x="1316328" y="3023110"/>
              <a:ext cx="367408" cy="523220"/>
            </a:xfrm>
            <a:prstGeom prst="rect">
              <a:avLst/>
            </a:prstGeom>
            <a:noFill/>
          </p:spPr>
          <p:txBody>
            <a:bodyPr wrap="none" rtlCol="0">
              <a:spAutoFit/>
            </a:bodyPr>
            <a:lstStyle/>
            <a:p>
              <a:r>
                <a:rPr lang="tr-TR" sz="2800" b="1" dirty="0" smtClean="0"/>
                <a:t>2</a:t>
              </a:r>
              <a:endParaRPr lang="en-GB" sz="2800" b="1" dirty="0"/>
            </a:p>
          </p:txBody>
        </p:sp>
        <p:sp>
          <p:nvSpPr>
            <p:cNvPr id="67" name="矩形 14"/>
            <p:cNvSpPr/>
            <p:nvPr/>
          </p:nvSpPr>
          <p:spPr>
            <a:xfrm rot="2382871">
              <a:off x="1292661" y="3602377"/>
              <a:ext cx="724215" cy="172068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chemeClr val="accent2">
                <a:lumMod val="60000"/>
                <a:lumOff val="40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nvGrpSpPr>
            <p:cNvPr id="68" name="组合 36"/>
            <p:cNvGrpSpPr/>
            <p:nvPr/>
          </p:nvGrpSpPr>
          <p:grpSpPr>
            <a:xfrm rot="5438413">
              <a:off x="3407739" y="1316846"/>
              <a:ext cx="369838" cy="5560050"/>
              <a:chOff x="1601672" y="-1118831"/>
              <a:chExt cx="154347" cy="9144000"/>
            </a:xfrm>
          </p:grpSpPr>
          <p:pic>
            <p:nvPicPr>
              <p:cNvPr id="6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67" r="7205" b="57679"/>
              <a:stretch/>
            </p:blipFill>
            <p:spPr bwMode="auto">
              <a:xfrm rot="5400000">
                <a:off x="-2886388" y="3382761"/>
                <a:ext cx="9144000" cy="14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矩形 38"/>
              <p:cNvSpPr/>
              <p:nvPr/>
            </p:nvSpPr>
            <p:spPr>
              <a:xfrm rot="5400000">
                <a:off x="-2127855" y="3519835"/>
                <a:ext cx="7477053" cy="18000"/>
              </a:xfrm>
              <a:prstGeom prst="rect">
                <a:avLst/>
              </a:prstGeom>
              <a:gradFill>
                <a:gsLst>
                  <a:gs pos="49628">
                    <a:sysClr val="windowText" lastClr="000000">
                      <a:lumMod val="85000"/>
                      <a:lumOff val="15000"/>
                    </a:sysClr>
                  </a:gs>
                  <a:gs pos="2000">
                    <a:sysClr val="window" lastClr="FFFFFF">
                      <a:alpha val="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71" name="Rectangle 39"/>
            <p:cNvSpPr/>
            <p:nvPr/>
          </p:nvSpPr>
          <p:spPr>
            <a:xfrm>
              <a:off x="2443457" y="4147747"/>
              <a:ext cx="3323436" cy="1200329"/>
            </a:xfrm>
            <a:prstGeom prst="rect">
              <a:avLst/>
            </a:prstGeom>
          </p:spPr>
          <p:txBody>
            <a:bodyPr wrap="square">
              <a:spAutoFit/>
            </a:bodyPr>
            <a:lstStyle/>
            <a:p>
              <a:r>
                <a:rPr lang="tr-TR" dirty="0"/>
                <a:t>İlgili alanda üniversitenin TÜBİTAK destekli projelerine ait bütçe toplamı 	</a:t>
              </a:r>
            </a:p>
            <a:p>
              <a:r>
                <a:rPr lang="tr-TR" dirty="0"/>
                <a:t>	</a:t>
              </a:r>
            </a:p>
          </p:txBody>
        </p:sp>
        <p:sp>
          <p:nvSpPr>
            <p:cNvPr id="72" name="TextBox 36"/>
            <p:cNvSpPr txBox="1"/>
            <p:nvPr/>
          </p:nvSpPr>
          <p:spPr>
            <a:xfrm>
              <a:off x="1468728" y="4186162"/>
              <a:ext cx="367408" cy="523220"/>
            </a:xfrm>
            <a:prstGeom prst="rect">
              <a:avLst/>
            </a:prstGeom>
            <a:noFill/>
          </p:spPr>
          <p:txBody>
            <a:bodyPr wrap="none" rtlCol="0">
              <a:spAutoFit/>
            </a:bodyPr>
            <a:lstStyle/>
            <a:p>
              <a:r>
                <a:rPr lang="tr-TR" sz="2800" b="1" dirty="0" smtClean="0"/>
                <a:t>3</a:t>
              </a:r>
              <a:endParaRPr lang="en-GB" sz="2800" b="1" dirty="0"/>
            </a:p>
          </p:txBody>
        </p:sp>
        <p:sp>
          <p:nvSpPr>
            <p:cNvPr id="73" name="矩形 14"/>
            <p:cNvSpPr/>
            <p:nvPr/>
          </p:nvSpPr>
          <p:spPr>
            <a:xfrm rot="2382871">
              <a:off x="6811154" y="1396586"/>
              <a:ext cx="724215" cy="172068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chemeClr val="accent1">
                <a:lumMod val="40000"/>
                <a:lumOff val="60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nvGrpSpPr>
            <p:cNvPr id="74" name="组合 36"/>
            <p:cNvGrpSpPr/>
            <p:nvPr/>
          </p:nvGrpSpPr>
          <p:grpSpPr>
            <a:xfrm rot="5438413">
              <a:off x="8926232" y="-888945"/>
              <a:ext cx="369838" cy="5560050"/>
              <a:chOff x="1601672" y="-1118831"/>
              <a:chExt cx="154347" cy="9144000"/>
            </a:xfrm>
          </p:grpSpPr>
          <p:pic>
            <p:nvPicPr>
              <p:cNvPr id="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67" r="7205" b="57679"/>
              <a:stretch/>
            </p:blipFill>
            <p:spPr bwMode="auto">
              <a:xfrm rot="5400000">
                <a:off x="-2886388" y="3382761"/>
                <a:ext cx="9144000" cy="14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 name="矩形 38"/>
              <p:cNvSpPr/>
              <p:nvPr/>
            </p:nvSpPr>
            <p:spPr>
              <a:xfrm rot="5400000">
                <a:off x="-2127855" y="3519835"/>
                <a:ext cx="7477053" cy="18000"/>
              </a:xfrm>
              <a:prstGeom prst="rect">
                <a:avLst/>
              </a:prstGeom>
              <a:gradFill>
                <a:gsLst>
                  <a:gs pos="49628">
                    <a:sysClr val="windowText" lastClr="000000">
                      <a:lumMod val="85000"/>
                      <a:lumOff val="15000"/>
                    </a:sysClr>
                  </a:gs>
                  <a:gs pos="2000">
                    <a:sysClr val="window" lastClr="FFFFFF">
                      <a:alpha val="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77" name="Rectangle 39"/>
            <p:cNvSpPr/>
            <p:nvPr/>
          </p:nvSpPr>
          <p:spPr>
            <a:xfrm>
              <a:off x="7961950" y="1941956"/>
              <a:ext cx="3323436" cy="646331"/>
            </a:xfrm>
            <a:prstGeom prst="rect">
              <a:avLst/>
            </a:prstGeom>
          </p:spPr>
          <p:txBody>
            <a:bodyPr wrap="square">
              <a:spAutoFit/>
            </a:bodyPr>
            <a:lstStyle/>
            <a:p>
              <a:r>
                <a:rPr lang="tr-TR" dirty="0"/>
                <a:t>İlgili alanda üniversitenin TÜBİTAK destekli proje sayısı 	</a:t>
              </a:r>
            </a:p>
          </p:txBody>
        </p:sp>
        <p:sp>
          <p:nvSpPr>
            <p:cNvPr id="78" name="TextBox 36"/>
            <p:cNvSpPr txBox="1"/>
            <p:nvPr/>
          </p:nvSpPr>
          <p:spPr>
            <a:xfrm>
              <a:off x="6987221" y="1980371"/>
              <a:ext cx="367408" cy="523220"/>
            </a:xfrm>
            <a:prstGeom prst="rect">
              <a:avLst/>
            </a:prstGeom>
            <a:noFill/>
          </p:spPr>
          <p:txBody>
            <a:bodyPr wrap="none" rtlCol="0">
              <a:spAutoFit/>
            </a:bodyPr>
            <a:lstStyle/>
            <a:p>
              <a:r>
                <a:rPr lang="tr-TR" sz="2800" b="1" dirty="0" smtClean="0"/>
                <a:t>5</a:t>
              </a:r>
              <a:endParaRPr lang="en-GB" sz="2800" b="1" dirty="0"/>
            </a:p>
          </p:txBody>
        </p:sp>
        <p:sp>
          <p:nvSpPr>
            <p:cNvPr id="79" name="矩形 14"/>
            <p:cNvSpPr/>
            <p:nvPr/>
          </p:nvSpPr>
          <p:spPr>
            <a:xfrm rot="2382871">
              <a:off x="6470258" y="2511511"/>
              <a:ext cx="724215" cy="172068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chemeClr val="bg2">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nvGrpSpPr>
            <p:cNvPr id="80" name="组合 36"/>
            <p:cNvGrpSpPr/>
            <p:nvPr/>
          </p:nvGrpSpPr>
          <p:grpSpPr>
            <a:xfrm rot="5438413">
              <a:off x="8585336" y="225980"/>
              <a:ext cx="369838" cy="5560050"/>
              <a:chOff x="1601672" y="-1118831"/>
              <a:chExt cx="154347" cy="9144000"/>
            </a:xfrm>
          </p:grpSpPr>
          <p:pic>
            <p:nvPicPr>
              <p:cNvPr id="8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67" r="7205" b="57679"/>
              <a:stretch/>
            </p:blipFill>
            <p:spPr bwMode="auto">
              <a:xfrm rot="5400000">
                <a:off x="-2886388" y="3382761"/>
                <a:ext cx="9144000" cy="14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 name="矩形 38"/>
              <p:cNvSpPr/>
              <p:nvPr/>
            </p:nvSpPr>
            <p:spPr>
              <a:xfrm rot="5400000">
                <a:off x="-2127855" y="3519835"/>
                <a:ext cx="7477053" cy="18000"/>
              </a:xfrm>
              <a:prstGeom prst="rect">
                <a:avLst/>
              </a:prstGeom>
              <a:gradFill>
                <a:gsLst>
                  <a:gs pos="49628">
                    <a:sysClr val="windowText" lastClr="000000">
                      <a:lumMod val="85000"/>
                      <a:lumOff val="15000"/>
                    </a:sysClr>
                  </a:gs>
                  <a:gs pos="2000">
                    <a:sysClr val="window" lastClr="FFFFFF">
                      <a:alpha val="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83" name="Rectangle 39"/>
            <p:cNvSpPr/>
            <p:nvPr/>
          </p:nvSpPr>
          <p:spPr>
            <a:xfrm>
              <a:off x="7621054" y="3056881"/>
              <a:ext cx="3716964" cy="1200329"/>
            </a:xfrm>
            <a:prstGeom prst="rect">
              <a:avLst/>
            </a:prstGeom>
          </p:spPr>
          <p:txBody>
            <a:bodyPr wrap="square">
              <a:spAutoFit/>
            </a:bodyPr>
            <a:lstStyle/>
            <a:p>
              <a:r>
                <a:rPr lang="tr-TR" dirty="0"/>
                <a:t>İlgili alanda üniversitenin Türkiye’ye görece bağıl odaklanma endeksi 	</a:t>
              </a:r>
            </a:p>
            <a:p>
              <a:r>
                <a:rPr lang="tr-TR" dirty="0"/>
                <a:t>	</a:t>
              </a:r>
            </a:p>
          </p:txBody>
        </p:sp>
        <p:sp>
          <p:nvSpPr>
            <p:cNvPr id="89" name="TextBox 36"/>
            <p:cNvSpPr txBox="1"/>
            <p:nvPr/>
          </p:nvSpPr>
          <p:spPr>
            <a:xfrm>
              <a:off x="6718515" y="3071239"/>
              <a:ext cx="367408" cy="523220"/>
            </a:xfrm>
            <a:prstGeom prst="rect">
              <a:avLst/>
            </a:prstGeom>
            <a:noFill/>
          </p:spPr>
          <p:txBody>
            <a:bodyPr wrap="none" rtlCol="0">
              <a:spAutoFit/>
            </a:bodyPr>
            <a:lstStyle/>
            <a:p>
              <a:r>
                <a:rPr lang="tr-TR" sz="2800" b="1" dirty="0" smtClean="0"/>
                <a:t>6</a:t>
              </a:r>
              <a:endParaRPr lang="en-GB" sz="2800" b="1" dirty="0"/>
            </a:p>
          </p:txBody>
        </p:sp>
        <p:sp>
          <p:nvSpPr>
            <p:cNvPr id="90" name="矩形 14"/>
            <p:cNvSpPr/>
            <p:nvPr/>
          </p:nvSpPr>
          <p:spPr>
            <a:xfrm rot="2382871">
              <a:off x="6273744" y="3662531"/>
              <a:ext cx="724215" cy="172068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rgbClr val="C0000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nvGrpSpPr>
            <p:cNvPr id="91" name="组合 36"/>
            <p:cNvGrpSpPr/>
            <p:nvPr/>
          </p:nvGrpSpPr>
          <p:grpSpPr>
            <a:xfrm rot="5438413">
              <a:off x="8388822" y="1377000"/>
              <a:ext cx="369838" cy="5560050"/>
              <a:chOff x="1601672" y="-1118831"/>
              <a:chExt cx="154347" cy="9144000"/>
            </a:xfrm>
          </p:grpSpPr>
          <p:pic>
            <p:nvPicPr>
              <p:cNvPr id="92"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67" r="7205" b="57679"/>
              <a:stretch/>
            </p:blipFill>
            <p:spPr bwMode="auto">
              <a:xfrm rot="5400000">
                <a:off x="-2886388" y="3382761"/>
                <a:ext cx="9144000" cy="14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 name="矩形 38"/>
              <p:cNvSpPr/>
              <p:nvPr/>
            </p:nvSpPr>
            <p:spPr>
              <a:xfrm rot="5400000">
                <a:off x="-2127855" y="3519835"/>
                <a:ext cx="7477053" cy="18000"/>
              </a:xfrm>
              <a:prstGeom prst="rect">
                <a:avLst/>
              </a:prstGeom>
              <a:gradFill>
                <a:gsLst>
                  <a:gs pos="49628">
                    <a:sysClr val="windowText" lastClr="000000">
                      <a:lumMod val="85000"/>
                      <a:lumOff val="15000"/>
                    </a:sysClr>
                  </a:gs>
                  <a:gs pos="2000">
                    <a:sysClr val="window" lastClr="FFFFFF">
                      <a:alpha val="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94" name="Rectangle 39"/>
            <p:cNvSpPr/>
            <p:nvPr/>
          </p:nvSpPr>
          <p:spPr>
            <a:xfrm>
              <a:off x="7424539" y="4207901"/>
              <a:ext cx="4265445" cy="1477328"/>
            </a:xfrm>
            <a:prstGeom prst="rect">
              <a:avLst/>
            </a:prstGeom>
          </p:spPr>
          <p:txBody>
            <a:bodyPr wrap="square">
              <a:spAutoFit/>
            </a:bodyPr>
            <a:lstStyle/>
            <a:p>
              <a:r>
                <a:rPr lang="tr-TR" dirty="0"/>
                <a:t>İlgili alanda üniversitenin atıf açısından dünya çapında en fazla atıf alan ilk %10’luk dilime girmiş yayın sayısı </a:t>
              </a:r>
            </a:p>
            <a:p>
              <a:r>
                <a:rPr lang="tr-TR" dirty="0"/>
                <a:t>	</a:t>
              </a:r>
            </a:p>
            <a:p>
              <a:r>
                <a:rPr lang="tr-TR" dirty="0"/>
                <a:t>	</a:t>
              </a:r>
            </a:p>
          </p:txBody>
        </p:sp>
        <p:sp>
          <p:nvSpPr>
            <p:cNvPr id="95" name="TextBox 36"/>
            <p:cNvSpPr txBox="1"/>
            <p:nvPr/>
          </p:nvSpPr>
          <p:spPr>
            <a:xfrm>
              <a:off x="6522001" y="4222259"/>
              <a:ext cx="367408" cy="523220"/>
            </a:xfrm>
            <a:prstGeom prst="rect">
              <a:avLst/>
            </a:prstGeom>
            <a:noFill/>
          </p:spPr>
          <p:txBody>
            <a:bodyPr wrap="none" rtlCol="0">
              <a:spAutoFit/>
            </a:bodyPr>
            <a:lstStyle/>
            <a:p>
              <a:r>
                <a:rPr lang="tr-TR" sz="2800" b="1" dirty="0" smtClean="0"/>
                <a:t>7</a:t>
              </a:r>
              <a:endParaRPr lang="en-GB" sz="2800" b="1" dirty="0"/>
            </a:p>
          </p:txBody>
        </p:sp>
        <p:sp>
          <p:nvSpPr>
            <p:cNvPr id="96" name="矩形 14"/>
            <p:cNvSpPr/>
            <p:nvPr/>
          </p:nvSpPr>
          <p:spPr>
            <a:xfrm rot="2382871">
              <a:off x="1517268" y="4741367"/>
              <a:ext cx="724215" cy="172068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rgbClr val="FF99CC"/>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nvGrpSpPr>
            <p:cNvPr id="97" name="组合 36"/>
            <p:cNvGrpSpPr/>
            <p:nvPr/>
          </p:nvGrpSpPr>
          <p:grpSpPr>
            <a:xfrm rot="5438413">
              <a:off x="3632346" y="2455836"/>
              <a:ext cx="369838" cy="5560050"/>
              <a:chOff x="1601672" y="-1118831"/>
              <a:chExt cx="154347" cy="9144000"/>
            </a:xfrm>
          </p:grpSpPr>
          <p:pic>
            <p:nvPicPr>
              <p:cNvPr id="9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67" r="7205" b="57679"/>
              <a:stretch/>
            </p:blipFill>
            <p:spPr bwMode="auto">
              <a:xfrm rot="5400000">
                <a:off x="-2886388" y="3382761"/>
                <a:ext cx="9144000" cy="140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矩形 38"/>
              <p:cNvSpPr/>
              <p:nvPr/>
            </p:nvSpPr>
            <p:spPr>
              <a:xfrm rot="5400000">
                <a:off x="-2127855" y="3519835"/>
                <a:ext cx="7477053" cy="18000"/>
              </a:xfrm>
              <a:prstGeom prst="rect">
                <a:avLst/>
              </a:prstGeom>
              <a:gradFill>
                <a:gsLst>
                  <a:gs pos="49628">
                    <a:sysClr val="windowText" lastClr="000000">
                      <a:lumMod val="85000"/>
                      <a:lumOff val="15000"/>
                    </a:sysClr>
                  </a:gs>
                  <a:gs pos="2000">
                    <a:sysClr val="window" lastClr="FFFFFF">
                      <a:alpha val="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100" name="Rectangle 39"/>
            <p:cNvSpPr/>
            <p:nvPr/>
          </p:nvSpPr>
          <p:spPr>
            <a:xfrm>
              <a:off x="2668064" y="5286737"/>
              <a:ext cx="4050452" cy="1477328"/>
            </a:xfrm>
            <a:prstGeom prst="rect">
              <a:avLst/>
            </a:prstGeom>
          </p:spPr>
          <p:txBody>
            <a:bodyPr wrap="square">
              <a:spAutoFit/>
            </a:bodyPr>
            <a:lstStyle/>
            <a:p>
              <a:r>
                <a:rPr lang="tr-TR" dirty="0"/>
                <a:t>İlgili alanda üniversitenin dünyaya görece bağıl atıf endeksi (</a:t>
              </a:r>
              <a:r>
                <a:rPr lang="tr-TR" dirty="0" err="1"/>
                <a:t>relative</a:t>
              </a:r>
              <a:r>
                <a:rPr lang="tr-TR" dirty="0"/>
                <a:t> </a:t>
              </a:r>
              <a:r>
                <a:rPr lang="tr-TR" dirty="0" err="1"/>
                <a:t>citation</a:t>
              </a:r>
              <a:r>
                <a:rPr lang="tr-TR" dirty="0"/>
                <a:t> </a:t>
              </a:r>
              <a:r>
                <a:rPr lang="tr-TR" dirty="0" err="1"/>
                <a:t>index</a:t>
              </a:r>
              <a:r>
                <a:rPr lang="tr-TR" dirty="0"/>
                <a:t>) 	</a:t>
              </a:r>
            </a:p>
            <a:p>
              <a:r>
                <a:rPr lang="tr-TR" dirty="0"/>
                <a:t>	</a:t>
              </a:r>
            </a:p>
            <a:p>
              <a:r>
                <a:rPr lang="tr-TR" dirty="0"/>
                <a:t>	</a:t>
              </a:r>
            </a:p>
          </p:txBody>
        </p:sp>
        <p:sp>
          <p:nvSpPr>
            <p:cNvPr id="101" name="TextBox 36"/>
            <p:cNvSpPr txBox="1"/>
            <p:nvPr/>
          </p:nvSpPr>
          <p:spPr>
            <a:xfrm>
              <a:off x="1717402" y="5289059"/>
              <a:ext cx="367408" cy="523220"/>
            </a:xfrm>
            <a:prstGeom prst="rect">
              <a:avLst/>
            </a:prstGeom>
            <a:noFill/>
          </p:spPr>
          <p:txBody>
            <a:bodyPr wrap="none" rtlCol="0">
              <a:spAutoFit/>
            </a:bodyPr>
            <a:lstStyle/>
            <a:p>
              <a:r>
                <a:rPr lang="tr-TR" sz="2800" b="1" dirty="0" smtClean="0"/>
                <a:t>4</a:t>
              </a:r>
              <a:endParaRPr lang="en-GB" sz="2800" b="1" dirty="0"/>
            </a:p>
          </p:txBody>
        </p:sp>
      </p:grpSp>
      <p:sp>
        <p:nvSpPr>
          <p:cNvPr id="4" name="Metin kutusu 3"/>
          <p:cNvSpPr txBox="1"/>
          <p:nvPr/>
        </p:nvSpPr>
        <p:spPr>
          <a:xfrm>
            <a:off x="1051102" y="6215037"/>
            <a:ext cx="6221814" cy="276999"/>
          </a:xfrm>
          <a:prstGeom prst="rect">
            <a:avLst/>
          </a:prstGeom>
          <a:noFill/>
        </p:spPr>
        <p:txBody>
          <a:bodyPr wrap="square" rtlCol="0">
            <a:spAutoFit/>
          </a:bodyPr>
          <a:lstStyle/>
          <a:p>
            <a:r>
              <a:rPr lang="tr-TR" sz="1200" b="1" dirty="0" smtClean="0"/>
              <a:t>https</a:t>
            </a:r>
            <a:r>
              <a:rPr lang="tr-TR" sz="1200" b="1" dirty="0"/>
              <a:t>://www.tubitak.gov.tr/tr/duyuru/universite-yetkinlik-analizi-calismasi-yayinlandi</a:t>
            </a:r>
          </a:p>
        </p:txBody>
      </p:sp>
    </p:spTree>
    <p:extLst>
      <p:ext uri="{BB962C8B-B14F-4D97-AF65-F5344CB8AC3E}">
        <p14:creationId xmlns:p14="http://schemas.microsoft.com/office/powerpoint/2010/main" val="40847327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1" name="Resim 30"/>
          <p:cNvPicPr>
            <a:picLocks noChangeAspect="1"/>
          </p:cNvPicPr>
          <p:nvPr/>
        </p:nvPicPr>
        <p:blipFill>
          <a:blip r:embed="rId3"/>
          <a:stretch>
            <a:fillRect/>
          </a:stretch>
        </p:blipFill>
        <p:spPr>
          <a:xfrm>
            <a:off x="119675" y="704850"/>
            <a:ext cx="11598785" cy="5619750"/>
          </a:xfrm>
          <a:prstGeom prst="rect">
            <a:avLst/>
          </a:prstGeom>
        </p:spPr>
      </p:pic>
      <p:sp>
        <p:nvSpPr>
          <p:cNvPr id="12" name="Title 1"/>
          <p:cNvSpPr>
            <a:spLocks noGrp="1"/>
          </p:cNvSpPr>
          <p:nvPr>
            <p:ph type="title"/>
          </p:nvPr>
        </p:nvSpPr>
        <p:spPr>
          <a:xfrm>
            <a:off x="712564" y="322746"/>
            <a:ext cx="10801351" cy="735541"/>
          </a:xfrm>
        </p:spPr>
        <p:txBody>
          <a:bodyPr>
            <a:normAutofit/>
          </a:bodyPr>
          <a:lstStyle/>
          <a:p>
            <a:pPr lvl="0">
              <a:lnSpc>
                <a:spcPct val="100000"/>
              </a:lnSpc>
              <a:spcBef>
                <a:spcPts val="0"/>
              </a:spcBef>
              <a:defRPr/>
            </a:pPr>
            <a:r>
              <a:rPr lang="tr-TR" sz="2800" b="1" kern="0" dirty="0" smtClean="0">
                <a:solidFill>
                  <a:schemeClr val="tx1"/>
                </a:solidFill>
                <a:latin typeface="+mn-lt"/>
              </a:rPr>
              <a:t>Araştırma Üniversiteleri- Dünya Sıralamaları</a:t>
            </a:r>
            <a:endParaRPr lang="tr-TR" sz="2800" b="1" kern="0" dirty="0">
              <a:solidFill>
                <a:schemeClr val="tx1"/>
              </a:solidFill>
              <a:latin typeface="+mn-lt"/>
            </a:endParaRPr>
          </a:p>
        </p:txBody>
      </p:sp>
      <p:grpSp>
        <p:nvGrpSpPr>
          <p:cNvPr id="20" name="Grup 19"/>
          <p:cNvGrpSpPr/>
          <p:nvPr/>
        </p:nvGrpSpPr>
        <p:grpSpPr>
          <a:xfrm>
            <a:off x="4725170" y="1142870"/>
            <a:ext cx="2776137" cy="4389739"/>
            <a:chOff x="4301790" y="1244266"/>
            <a:chExt cx="2771775" cy="4562925"/>
          </a:xfrm>
        </p:grpSpPr>
        <p:pic>
          <p:nvPicPr>
            <p:cNvPr id="13" name="Resim 12"/>
            <p:cNvPicPr>
              <a:picLocks noChangeAspect="1"/>
            </p:cNvPicPr>
            <p:nvPr/>
          </p:nvPicPr>
          <p:blipFill>
            <a:blip r:embed="rId4"/>
            <a:stretch>
              <a:fillRect/>
            </a:stretch>
          </p:blipFill>
          <p:spPr>
            <a:xfrm>
              <a:off x="4301790" y="1244266"/>
              <a:ext cx="2771775" cy="551314"/>
            </a:xfrm>
            <a:prstGeom prst="rect">
              <a:avLst/>
            </a:prstGeom>
            <a:ln>
              <a:noFill/>
            </a:ln>
            <a:effectLst>
              <a:outerShdw blurRad="292100" dist="139700" dir="2700000" algn="tl" rotWithShape="0">
                <a:srgbClr val="333333">
                  <a:alpha val="65000"/>
                </a:srgbClr>
              </a:outerShdw>
            </a:effectLst>
          </p:spPr>
        </p:pic>
        <p:pic>
          <p:nvPicPr>
            <p:cNvPr id="14" name="Resim 13"/>
            <p:cNvPicPr>
              <a:picLocks noChangeAspect="1"/>
            </p:cNvPicPr>
            <p:nvPr/>
          </p:nvPicPr>
          <p:blipFill>
            <a:blip r:embed="rId5"/>
            <a:stretch>
              <a:fillRect/>
            </a:stretch>
          </p:blipFill>
          <p:spPr>
            <a:xfrm>
              <a:off x="4301790" y="1892055"/>
              <a:ext cx="2771775" cy="2152650"/>
            </a:xfrm>
            <a:prstGeom prst="rect">
              <a:avLst/>
            </a:prstGeom>
            <a:ln>
              <a:noFill/>
            </a:ln>
            <a:effectLst>
              <a:outerShdw blurRad="292100" dist="139700" dir="2700000" algn="tl" rotWithShape="0">
                <a:srgbClr val="333333">
                  <a:alpha val="65000"/>
                </a:srgbClr>
              </a:outerShdw>
            </a:effectLst>
          </p:spPr>
        </p:pic>
        <p:pic>
          <p:nvPicPr>
            <p:cNvPr id="19" name="Resim 18"/>
            <p:cNvPicPr>
              <a:picLocks noChangeAspect="1"/>
            </p:cNvPicPr>
            <p:nvPr/>
          </p:nvPicPr>
          <p:blipFill>
            <a:blip r:embed="rId6"/>
            <a:stretch>
              <a:fillRect/>
            </a:stretch>
          </p:blipFill>
          <p:spPr>
            <a:xfrm>
              <a:off x="4301790" y="4035541"/>
              <a:ext cx="2771775" cy="1771650"/>
            </a:xfrm>
            <a:prstGeom prst="rect">
              <a:avLst/>
            </a:prstGeom>
            <a:ln>
              <a:noFill/>
            </a:ln>
            <a:effectLst>
              <a:outerShdw blurRad="292100" dist="139700" dir="2700000" algn="tl" rotWithShape="0">
                <a:srgbClr val="333333">
                  <a:alpha val="65000"/>
                </a:srgbClr>
              </a:outerShdw>
            </a:effectLst>
          </p:spPr>
        </p:pic>
      </p:grpSp>
      <p:grpSp>
        <p:nvGrpSpPr>
          <p:cNvPr id="30" name="Grup 29"/>
          <p:cNvGrpSpPr/>
          <p:nvPr/>
        </p:nvGrpSpPr>
        <p:grpSpPr>
          <a:xfrm>
            <a:off x="9071385" y="1121233"/>
            <a:ext cx="2600325" cy="5402355"/>
            <a:chOff x="8170946" y="322746"/>
            <a:chExt cx="3057531" cy="7361110"/>
          </a:xfrm>
        </p:grpSpPr>
        <p:grpSp>
          <p:nvGrpSpPr>
            <p:cNvPr id="29" name="Grup 28"/>
            <p:cNvGrpSpPr/>
            <p:nvPr/>
          </p:nvGrpSpPr>
          <p:grpSpPr>
            <a:xfrm>
              <a:off x="8170946" y="322746"/>
              <a:ext cx="3057531" cy="6026199"/>
              <a:chOff x="8170946" y="1319426"/>
              <a:chExt cx="3057531" cy="6026199"/>
            </a:xfrm>
          </p:grpSpPr>
          <p:pic>
            <p:nvPicPr>
              <p:cNvPr id="21" name="Resim 20"/>
              <p:cNvPicPr>
                <a:picLocks noChangeAspect="1"/>
              </p:cNvPicPr>
              <p:nvPr/>
            </p:nvPicPr>
            <p:blipFill>
              <a:blip r:embed="rId7"/>
              <a:stretch>
                <a:fillRect/>
              </a:stretch>
            </p:blipFill>
            <p:spPr>
              <a:xfrm>
                <a:off x="8170946" y="1319426"/>
                <a:ext cx="3057531" cy="476250"/>
              </a:xfrm>
              <a:prstGeom prst="rect">
                <a:avLst/>
              </a:prstGeom>
              <a:ln>
                <a:noFill/>
              </a:ln>
              <a:effectLst>
                <a:outerShdw blurRad="292100" dist="139700" dir="2700000" algn="tl" rotWithShape="0">
                  <a:srgbClr val="333333">
                    <a:alpha val="65000"/>
                  </a:srgbClr>
                </a:outerShdw>
              </a:effectLst>
            </p:spPr>
          </p:pic>
          <p:pic>
            <p:nvPicPr>
              <p:cNvPr id="23" name="Resim 22"/>
              <p:cNvPicPr>
                <a:picLocks noChangeAspect="1"/>
              </p:cNvPicPr>
              <p:nvPr/>
            </p:nvPicPr>
            <p:blipFill>
              <a:blip r:embed="rId8"/>
              <a:stretch>
                <a:fillRect/>
              </a:stretch>
            </p:blipFill>
            <p:spPr>
              <a:xfrm>
                <a:off x="8170953" y="1795676"/>
                <a:ext cx="3038475" cy="2752725"/>
              </a:xfrm>
              <a:prstGeom prst="rect">
                <a:avLst/>
              </a:prstGeom>
              <a:ln>
                <a:noFill/>
              </a:ln>
              <a:effectLst>
                <a:outerShdw blurRad="292100" dist="139700" dir="2700000" algn="tl" rotWithShape="0">
                  <a:srgbClr val="333333">
                    <a:alpha val="65000"/>
                  </a:srgbClr>
                </a:outerShdw>
              </a:effectLst>
            </p:spPr>
          </p:pic>
          <p:pic>
            <p:nvPicPr>
              <p:cNvPr id="24" name="Resim 23"/>
              <p:cNvPicPr>
                <a:picLocks noChangeAspect="1"/>
              </p:cNvPicPr>
              <p:nvPr/>
            </p:nvPicPr>
            <p:blipFill>
              <a:blip r:embed="rId9"/>
              <a:stretch>
                <a:fillRect/>
              </a:stretch>
            </p:blipFill>
            <p:spPr>
              <a:xfrm>
                <a:off x="8170946" y="4535750"/>
                <a:ext cx="3038482" cy="2809875"/>
              </a:xfrm>
              <a:prstGeom prst="rect">
                <a:avLst/>
              </a:prstGeom>
              <a:ln>
                <a:noFill/>
              </a:ln>
              <a:effectLst>
                <a:outerShdw blurRad="292100" dist="139700" dir="2700000" algn="tl" rotWithShape="0">
                  <a:srgbClr val="333333">
                    <a:alpha val="65000"/>
                  </a:srgbClr>
                </a:outerShdw>
              </a:effectLst>
            </p:spPr>
          </p:pic>
        </p:grpSp>
        <p:pic>
          <p:nvPicPr>
            <p:cNvPr id="25" name="Resim 24"/>
            <p:cNvPicPr>
              <a:picLocks noChangeAspect="1"/>
            </p:cNvPicPr>
            <p:nvPr/>
          </p:nvPicPr>
          <p:blipFill>
            <a:blip r:embed="rId10"/>
            <a:stretch>
              <a:fillRect/>
            </a:stretch>
          </p:blipFill>
          <p:spPr>
            <a:xfrm>
              <a:off x="8170947" y="6321781"/>
              <a:ext cx="3038482" cy="704850"/>
            </a:xfrm>
            <a:prstGeom prst="rect">
              <a:avLst/>
            </a:prstGeom>
            <a:ln>
              <a:noFill/>
            </a:ln>
            <a:effectLst>
              <a:outerShdw blurRad="292100" dist="139700" dir="2700000" algn="tl" rotWithShape="0">
                <a:srgbClr val="333333">
                  <a:alpha val="65000"/>
                </a:srgbClr>
              </a:outerShdw>
            </a:effectLst>
          </p:spPr>
        </p:pic>
        <p:pic>
          <p:nvPicPr>
            <p:cNvPr id="26" name="Resim 25"/>
            <p:cNvPicPr>
              <a:picLocks noChangeAspect="1"/>
            </p:cNvPicPr>
            <p:nvPr/>
          </p:nvPicPr>
          <p:blipFill>
            <a:blip r:embed="rId11"/>
            <a:stretch>
              <a:fillRect/>
            </a:stretch>
          </p:blipFill>
          <p:spPr>
            <a:xfrm>
              <a:off x="8170946" y="7026631"/>
              <a:ext cx="3038482" cy="657225"/>
            </a:xfrm>
            <a:prstGeom prst="rect">
              <a:avLst/>
            </a:prstGeom>
            <a:ln>
              <a:noFill/>
            </a:ln>
            <a:effectLst>
              <a:outerShdw blurRad="292100" dist="139700" dir="2700000" algn="tl" rotWithShape="0">
                <a:srgbClr val="333333">
                  <a:alpha val="65000"/>
                </a:srgbClr>
              </a:outerShdw>
            </a:effectLst>
          </p:spPr>
        </p:pic>
      </p:grpSp>
      <p:grpSp>
        <p:nvGrpSpPr>
          <p:cNvPr id="28" name="Grup 27"/>
          <p:cNvGrpSpPr/>
          <p:nvPr/>
        </p:nvGrpSpPr>
        <p:grpSpPr>
          <a:xfrm>
            <a:off x="791920" y="1121234"/>
            <a:ext cx="2363172" cy="5402355"/>
            <a:chOff x="358157" y="1199514"/>
            <a:chExt cx="2178129" cy="6504804"/>
          </a:xfrm>
        </p:grpSpPr>
        <p:grpSp>
          <p:nvGrpSpPr>
            <p:cNvPr id="10" name="Grup 9"/>
            <p:cNvGrpSpPr/>
            <p:nvPr/>
          </p:nvGrpSpPr>
          <p:grpSpPr>
            <a:xfrm>
              <a:off x="358157" y="1199514"/>
              <a:ext cx="2178129" cy="5610358"/>
              <a:chOff x="370188" y="1317221"/>
              <a:chExt cx="2178129" cy="5610358"/>
            </a:xfrm>
          </p:grpSpPr>
          <p:grpSp>
            <p:nvGrpSpPr>
              <p:cNvPr id="7" name="Grup 6"/>
              <p:cNvGrpSpPr/>
              <p:nvPr/>
            </p:nvGrpSpPr>
            <p:grpSpPr>
              <a:xfrm>
                <a:off x="375465" y="1317221"/>
                <a:ext cx="2172852" cy="5094154"/>
                <a:chOff x="375465" y="1906776"/>
                <a:chExt cx="2172852" cy="5094154"/>
              </a:xfrm>
            </p:grpSpPr>
            <p:pic>
              <p:nvPicPr>
                <p:cNvPr id="2" name="Resim 1"/>
                <p:cNvPicPr>
                  <a:picLocks noChangeAspect="1"/>
                </p:cNvPicPr>
                <p:nvPr/>
              </p:nvPicPr>
              <p:blipFill>
                <a:blip r:embed="rId12"/>
                <a:stretch>
                  <a:fillRect/>
                </a:stretch>
              </p:blipFill>
              <p:spPr>
                <a:xfrm>
                  <a:off x="375465" y="1906776"/>
                  <a:ext cx="2172852" cy="818686"/>
                </a:xfrm>
                <a:prstGeom prst="rect">
                  <a:avLst/>
                </a:prstGeom>
                <a:ln>
                  <a:noFill/>
                </a:ln>
                <a:effectLst>
                  <a:outerShdw blurRad="292100" dist="139700" dir="2700000" algn="tl" rotWithShape="0">
                    <a:srgbClr val="333333">
                      <a:alpha val="65000"/>
                    </a:srgbClr>
                  </a:outerShdw>
                </a:effectLst>
              </p:spPr>
            </p:pic>
            <p:pic>
              <p:nvPicPr>
                <p:cNvPr id="3" name="Resim 2"/>
                <p:cNvPicPr>
                  <a:picLocks noChangeAspect="1"/>
                </p:cNvPicPr>
                <p:nvPr/>
              </p:nvPicPr>
              <p:blipFill>
                <a:blip r:embed="rId13"/>
                <a:stretch>
                  <a:fillRect/>
                </a:stretch>
              </p:blipFill>
              <p:spPr>
                <a:xfrm>
                  <a:off x="375465" y="2866689"/>
                  <a:ext cx="2172852" cy="2007460"/>
                </a:xfrm>
                <a:prstGeom prst="rect">
                  <a:avLst/>
                </a:prstGeom>
                <a:ln>
                  <a:noFill/>
                </a:ln>
                <a:effectLst>
                  <a:outerShdw blurRad="292100" dist="139700" dir="2700000" algn="tl" rotWithShape="0">
                    <a:srgbClr val="333333">
                      <a:alpha val="65000"/>
                    </a:srgbClr>
                  </a:outerShdw>
                </a:effectLst>
              </p:spPr>
            </p:pic>
            <p:pic>
              <p:nvPicPr>
                <p:cNvPr id="5" name="Resim 4"/>
                <p:cNvPicPr>
                  <a:picLocks noChangeAspect="1"/>
                </p:cNvPicPr>
                <p:nvPr/>
              </p:nvPicPr>
              <p:blipFill>
                <a:blip r:embed="rId14"/>
                <a:stretch>
                  <a:fillRect/>
                </a:stretch>
              </p:blipFill>
              <p:spPr>
                <a:xfrm>
                  <a:off x="375465" y="4788962"/>
                  <a:ext cx="2172852" cy="1807745"/>
                </a:xfrm>
                <a:prstGeom prst="rect">
                  <a:avLst/>
                </a:prstGeom>
                <a:ln>
                  <a:noFill/>
                </a:ln>
                <a:effectLst>
                  <a:outerShdw blurRad="292100" dist="139700" dir="2700000" algn="tl" rotWithShape="0">
                    <a:srgbClr val="333333">
                      <a:alpha val="65000"/>
                    </a:srgbClr>
                  </a:outerShdw>
                </a:effectLst>
              </p:spPr>
            </p:pic>
            <p:pic>
              <p:nvPicPr>
                <p:cNvPr id="6" name="Resim 5"/>
                <p:cNvPicPr>
                  <a:picLocks noChangeAspect="1"/>
                </p:cNvPicPr>
                <p:nvPr/>
              </p:nvPicPr>
              <p:blipFill>
                <a:blip r:embed="rId15"/>
                <a:stretch>
                  <a:fillRect/>
                </a:stretch>
              </p:blipFill>
              <p:spPr>
                <a:xfrm>
                  <a:off x="375465" y="6467475"/>
                  <a:ext cx="2172852" cy="533455"/>
                </a:xfrm>
                <a:prstGeom prst="rect">
                  <a:avLst/>
                </a:prstGeom>
                <a:ln>
                  <a:noFill/>
                </a:ln>
                <a:effectLst>
                  <a:outerShdw blurRad="292100" dist="139700" dir="2700000" algn="tl" rotWithShape="0">
                    <a:srgbClr val="333333">
                      <a:alpha val="65000"/>
                    </a:srgbClr>
                  </a:outerShdw>
                </a:effectLst>
              </p:spPr>
            </p:pic>
          </p:grpSp>
          <p:pic>
            <p:nvPicPr>
              <p:cNvPr id="8" name="Resim 7"/>
              <p:cNvPicPr>
                <a:picLocks noChangeAspect="1"/>
              </p:cNvPicPr>
              <p:nvPr/>
            </p:nvPicPr>
            <p:blipFill>
              <a:blip r:embed="rId16"/>
              <a:stretch>
                <a:fillRect/>
              </a:stretch>
            </p:blipFill>
            <p:spPr>
              <a:xfrm>
                <a:off x="370188" y="6411375"/>
                <a:ext cx="2178129" cy="516204"/>
              </a:xfrm>
              <a:prstGeom prst="rect">
                <a:avLst/>
              </a:prstGeom>
              <a:ln>
                <a:noFill/>
              </a:ln>
              <a:effectLst>
                <a:outerShdw blurRad="292100" dist="139700" dir="2700000" algn="tl" rotWithShape="0">
                  <a:srgbClr val="333333">
                    <a:alpha val="65000"/>
                  </a:srgbClr>
                </a:outerShdw>
              </a:effectLst>
            </p:spPr>
          </p:pic>
        </p:grpSp>
        <p:pic>
          <p:nvPicPr>
            <p:cNvPr id="27" name="Resim 26"/>
            <p:cNvPicPr>
              <a:picLocks noChangeAspect="1"/>
            </p:cNvPicPr>
            <p:nvPr/>
          </p:nvPicPr>
          <p:blipFill>
            <a:blip r:embed="rId17"/>
            <a:stretch>
              <a:fillRect/>
            </a:stretch>
          </p:blipFill>
          <p:spPr>
            <a:xfrm>
              <a:off x="358157" y="6685143"/>
              <a:ext cx="2178129" cy="1019175"/>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632779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967481" y="325798"/>
            <a:ext cx="10801351" cy="735541"/>
          </a:xfrm>
        </p:spPr>
        <p:txBody>
          <a:bodyPr>
            <a:normAutofit/>
          </a:bodyPr>
          <a:lstStyle/>
          <a:p>
            <a:pPr lvl="0">
              <a:lnSpc>
                <a:spcPct val="100000"/>
              </a:lnSpc>
              <a:spcBef>
                <a:spcPts val="0"/>
              </a:spcBef>
              <a:defRPr/>
            </a:pPr>
            <a:r>
              <a:rPr lang="tr-TR" sz="2800" b="1" kern="0" dirty="0">
                <a:latin typeface="+mn-lt"/>
              </a:rPr>
              <a:t>Sonuç</a:t>
            </a:r>
          </a:p>
        </p:txBody>
      </p:sp>
      <p:sp>
        <p:nvSpPr>
          <p:cNvPr id="3" name="Metin kutusu 2"/>
          <p:cNvSpPr txBox="1"/>
          <p:nvPr/>
        </p:nvSpPr>
        <p:spPr>
          <a:xfrm>
            <a:off x="581075" y="1352802"/>
            <a:ext cx="10927175" cy="5016758"/>
          </a:xfrm>
          <a:prstGeom prst="rect">
            <a:avLst/>
          </a:prstGeom>
          <a:noFill/>
        </p:spPr>
        <p:txBody>
          <a:bodyPr wrap="square" rtlCol="0">
            <a:spAutoFit/>
          </a:bodyPr>
          <a:lstStyle/>
          <a:p>
            <a:pPr lvl="0" algn="just"/>
            <a:r>
              <a:rPr lang="tr-TR" dirty="0"/>
              <a:t>Türkiye’deki üniversiteler araştırma, öğretim ve topluma hizmet anlamında rol ve sorumluklara sahiptirler. Ancak her geçen gün bu üç alana odaklanmanın ve eş zamanlı olarak bu üç görevi yürütmenin akademisyenlerin </a:t>
            </a:r>
            <a:r>
              <a:rPr lang="tr-TR" dirty="0" smtClean="0"/>
              <a:t>iş yüklerini </a:t>
            </a:r>
            <a:r>
              <a:rPr lang="tr-TR" dirty="0"/>
              <a:t>artırdığı </a:t>
            </a:r>
            <a:r>
              <a:rPr lang="tr-TR" dirty="0" smtClean="0"/>
              <a:t>ve genel anlamda üniversiteleri hantallaştırdığı söylenebilir, </a:t>
            </a:r>
          </a:p>
          <a:p>
            <a:pPr lvl="0" algn="just"/>
            <a:endParaRPr lang="tr-TR" dirty="0"/>
          </a:p>
          <a:p>
            <a:pPr lvl="0" algn="just"/>
            <a:r>
              <a:rPr lang="tr-TR" dirty="0" smtClean="0"/>
              <a:t>Bu </a:t>
            </a:r>
            <a:r>
              <a:rPr lang="tr-TR" dirty="0"/>
              <a:t>nedenle, yükseköğretimde üniversitelerin bu sorumluluk noktalarına göre misyonlarının farklılaşması tartışmaları hız kazanmış </a:t>
            </a:r>
            <a:r>
              <a:rPr lang="tr-TR" dirty="0" smtClean="0"/>
              <a:t>durumdadır, ama unutulmamalıdır ki </a:t>
            </a:r>
            <a:r>
              <a:rPr lang="tr-TR" u="sng" dirty="0" smtClean="0"/>
              <a:t>araştırma </a:t>
            </a:r>
            <a:r>
              <a:rPr lang="tr-TR" u="sng" dirty="0"/>
              <a:t>ü</a:t>
            </a:r>
            <a:r>
              <a:rPr lang="tr-TR" u="sng" dirty="0" smtClean="0"/>
              <a:t>niversitesi </a:t>
            </a:r>
            <a:r>
              <a:rPr lang="tr-TR" dirty="0"/>
              <a:t>somut bir </a:t>
            </a:r>
            <a:r>
              <a:rPr lang="tr-TR" dirty="0" smtClean="0"/>
              <a:t>aşama </a:t>
            </a:r>
            <a:r>
              <a:rPr lang="tr-TR" dirty="0"/>
              <a:t>olarak </a:t>
            </a:r>
            <a:r>
              <a:rPr lang="tr-TR" dirty="0" smtClean="0"/>
              <a:t>değil</a:t>
            </a:r>
            <a:r>
              <a:rPr lang="tr-TR" dirty="0"/>
              <a:t>, bir süreç olarak </a:t>
            </a:r>
            <a:r>
              <a:rPr lang="tr-TR" dirty="0" smtClean="0"/>
              <a:t>görülmelidir,</a:t>
            </a:r>
          </a:p>
          <a:p>
            <a:pPr lvl="0" algn="just"/>
            <a:endParaRPr lang="tr-TR" dirty="0">
              <a:solidFill>
                <a:srgbClr val="FF0000"/>
              </a:solidFill>
            </a:endParaRPr>
          </a:p>
          <a:p>
            <a:pPr algn="just"/>
            <a:r>
              <a:rPr lang="tr-TR" dirty="0" smtClean="0"/>
              <a:t>Biliyoruz ki araştırmalarda </a:t>
            </a:r>
            <a:r>
              <a:rPr lang="tr-TR" dirty="0"/>
              <a:t>en önemli kriterlerden biri de </a:t>
            </a:r>
            <a:r>
              <a:rPr lang="tr-TR" dirty="0" smtClean="0"/>
              <a:t>bütçedir.  Üniversitelerimizin bundan </a:t>
            </a:r>
            <a:r>
              <a:rPr lang="tr-TR" dirty="0"/>
              <a:t>sonra daha güçlü ek desteğe </a:t>
            </a:r>
            <a:r>
              <a:rPr lang="tr-TR" dirty="0" smtClean="0"/>
              <a:t>ihtiyaçları olacaktır.</a:t>
            </a:r>
          </a:p>
          <a:p>
            <a:pPr algn="just"/>
            <a:endParaRPr lang="tr-TR" dirty="0" smtClean="0"/>
          </a:p>
          <a:p>
            <a:pPr algn="just"/>
            <a:r>
              <a:rPr lang="tr-TR" dirty="0" smtClean="0"/>
              <a:t>Araştırma </a:t>
            </a:r>
            <a:r>
              <a:rPr lang="tr-TR" dirty="0"/>
              <a:t>altyapısı için gerekli mekan, laboratuvar, personel, araştırmacı alımı sağlanırsa daha hızlı atılım </a:t>
            </a:r>
            <a:r>
              <a:rPr lang="tr-TR" dirty="0" smtClean="0"/>
              <a:t>yapabileceklerdir, </a:t>
            </a:r>
          </a:p>
          <a:p>
            <a:pPr algn="just"/>
            <a:endParaRPr lang="tr-TR" dirty="0" smtClean="0"/>
          </a:p>
          <a:p>
            <a:pPr algn="just"/>
            <a:r>
              <a:rPr lang="tr-TR" dirty="0" smtClean="0"/>
              <a:t>Böylece bilgiyi </a:t>
            </a:r>
            <a:r>
              <a:rPr lang="tr-TR" dirty="0"/>
              <a:t>aktaran kurumlar olmaktan çıkarılıp; bilgiyi üreten, yayan ve bilim dünyasına katkı sağlayan, “bilim ihraç eden” kurumlar haline </a:t>
            </a:r>
            <a:r>
              <a:rPr lang="tr-TR" dirty="0" smtClean="0"/>
              <a:t>dönüşeceklerdir. </a:t>
            </a:r>
          </a:p>
          <a:p>
            <a:endParaRPr lang="tr-TR" sz="1600" dirty="0" smtClean="0"/>
          </a:p>
          <a:p>
            <a:endParaRPr lang="tr-TR" sz="1600" dirty="0" smtClean="0"/>
          </a:p>
        </p:txBody>
      </p:sp>
      <p:sp>
        <p:nvSpPr>
          <p:cNvPr id="10" name="Rectangle 44"/>
          <p:cNvSpPr/>
          <p:nvPr/>
        </p:nvSpPr>
        <p:spPr>
          <a:xfrm>
            <a:off x="0" y="436952"/>
            <a:ext cx="888875" cy="507127"/>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
        <p:nvSpPr>
          <p:cNvPr id="13" name="Freeform 178"/>
          <p:cNvSpPr>
            <a:spLocks noEditPoints="1"/>
          </p:cNvSpPr>
          <p:nvPr/>
        </p:nvSpPr>
        <p:spPr bwMode="auto">
          <a:xfrm flipH="1">
            <a:off x="284220" y="1139719"/>
            <a:ext cx="305101" cy="311879"/>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chemeClr val="accent5"/>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14" name="Freeform 178"/>
          <p:cNvSpPr>
            <a:spLocks noEditPoints="1"/>
          </p:cNvSpPr>
          <p:nvPr/>
        </p:nvSpPr>
        <p:spPr bwMode="auto">
          <a:xfrm flipH="1">
            <a:off x="296577" y="2238893"/>
            <a:ext cx="305101" cy="311879"/>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rgbClr val="FF0000"/>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18" name="Freeform 178"/>
          <p:cNvSpPr>
            <a:spLocks noEditPoints="1"/>
          </p:cNvSpPr>
          <p:nvPr/>
        </p:nvSpPr>
        <p:spPr bwMode="auto">
          <a:xfrm flipH="1">
            <a:off x="284220" y="3380115"/>
            <a:ext cx="305101" cy="311879"/>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chemeClr val="accent4">
              <a:lumMod val="75000"/>
            </a:schemeClr>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19" name="Freeform 178"/>
          <p:cNvSpPr>
            <a:spLocks noEditPoints="1"/>
          </p:cNvSpPr>
          <p:nvPr/>
        </p:nvSpPr>
        <p:spPr bwMode="auto">
          <a:xfrm flipH="1">
            <a:off x="275974" y="4190085"/>
            <a:ext cx="305101" cy="311879"/>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chemeClr val="accent6">
              <a:lumMod val="75000"/>
            </a:schemeClr>
          </a:solidFill>
          <a:ln>
            <a:noFill/>
          </a:ln>
          <a:extLst/>
        </p:spPr>
        <p:txBody>
          <a:bodyPr vert="horz" wrap="square" lIns="68580" tIns="34290" rIns="68580" bIns="34290" numCol="1" anchor="t" anchorCtr="0" compatLnSpc="1">
            <a:prstTxWarp prst="textNoShape">
              <a:avLst/>
            </a:prstTxWarp>
          </a:bodyPr>
          <a:lstStyle/>
          <a:p>
            <a:endParaRPr lang="id-ID" sz="1350"/>
          </a:p>
        </p:txBody>
      </p:sp>
      <p:sp>
        <p:nvSpPr>
          <p:cNvPr id="20" name="Freeform 178"/>
          <p:cNvSpPr>
            <a:spLocks noEditPoints="1"/>
          </p:cNvSpPr>
          <p:nvPr/>
        </p:nvSpPr>
        <p:spPr bwMode="auto">
          <a:xfrm flipH="1">
            <a:off x="275973" y="5015638"/>
            <a:ext cx="305101" cy="311879"/>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solidFill>
            <a:schemeClr val="accent2">
              <a:lumMod val="75000"/>
            </a:schemeClr>
          </a:solidFill>
          <a:ln>
            <a:noFill/>
          </a:ln>
          <a:extLst/>
        </p:spPr>
        <p:txBody>
          <a:bodyPr vert="horz" wrap="square" lIns="68580" tIns="34290" rIns="68580" bIns="34290" numCol="1" anchor="t" anchorCtr="0" compatLnSpc="1">
            <a:prstTxWarp prst="textNoShape">
              <a:avLst/>
            </a:prstTxWarp>
          </a:bodyPr>
          <a:lstStyle/>
          <a:p>
            <a:endParaRPr lang="id-ID" sz="1350"/>
          </a:p>
        </p:txBody>
      </p:sp>
    </p:spTree>
    <p:extLst>
      <p:ext uri="{BB962C8B-B14F-4D97-AF65-F5344CB8AC3E}">
        <p14:creationId xmlns:p14="http://schemas.microsoft.com/office/powerpoint/2010/main" val="21897479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txBox="1">
            <a:spLocks/>
          </p:cNvSpPr>
          <p:nvPr/>
        </p:nvSpPr>
        <p:spPr>
          <a:xfrm>
            <a:off x="2823738" y="1815962"/>
            <a:ext cx="5899611" cy="19009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4800" dirty="0" smtClean="0">
                <a:latin typeface="+mn-lt"/>
              </a:rPr>
              <a:t>TEŞEKKÜRLER</a:t>
            </a:r>
            <a:endParaRPr lang="tr-TR" sz="4800" dirty="0">
              <a:latin typeface="+mn-lt"/>
            </a:endParaRPr>
          </a:p>
        </p:txBody>
      </p:sp>
      <p:pic>
        <p:nvPicPr>
          <p:cNvPr id="12" name="Resim 11"/>
          <p:cNvPicPr>
            <a:picLocks noChangeAspect="1"/>
          </p:cNvPicPr>
          <p:nvPr/>
        </p:nvPicPr>
        <p:blipFill>
          <a:blip r:embed="rId2" cstate="print">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1804087" y="172998"/>
            <a:ext cx="10387912" cy="5750011"/>
          </a:xfrm>
          <a:prstGeom prst="rect">
            <a:avLst/>
          </a:prstGeom>
        </p:spPr>
      </p:pic>
    </p:spTree>
    <p:extLst>
      <p:ext uri="{BB962C8B-B14F-4D97-AF65-F5344CB8AC3E}">
        <p14:creationId xmlns:p14="http://schemas.microsoft.com/office/powerpoint/2010/main" val="3750415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108" y="513679"/>
            <a:ext cx="10801351" cy="735541"/>
          </a:xfrm>
        </p:spPr>
        <p:txBody>
          <a:bodyPr>
            <a:normAutofit/>
          </a:bodyPr>
          <a:lstStyle/>
          <a:p>
            <a:r>
              <a:rPr lang="tr-TR" sz="2800" b="1" kern="0" dirty="0">
                <a:solidFill>
                  <a:schemeClr val="tx1"/>
                </a:solidFill>
                <a:latin typeface="+mn-lt"/>
              </a:rPr>
              <a:t>Materyal Yöntem</a:t>
            </a:r>
            <a:endParaRPr lang="en-US" sz="2800" b="1" kern="0" dirty="0">
              <a:solidFill>
                <a:schemeClr val="tx1"/>
              </a:solidFill>
              <a:latin typeface="+mn-lt"/>
            </a:endParaRPr>
          </a:p>
        </p:txBody>
      </p:sp>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TextBox 34"/>
          <p:cNvSpPr txBox="1"/>
          <p:nvPr/>
        </p:nvSpPr>
        <p:spPr>
          <a:xfrm>
            <a:off x="1838020" y="1372790"/>
            <a:ext cx="8937071" cy="369332"/>
          </a:xfrm>
          <a:prstGeom prst="rect">
            <a:avLst/>
          </a:prstGeom>
          <a:noFill/>
        </p:spPr>
        <p:txBody>
          <a:bodyPr wrap="square" rtlCol="0">
            <a:spAutoFit/>
          </a:bodyPr>
          <a:lstStyle/>
          <a:p>
            <a:r>
              <a:rPr lang="tr-TR" dirty="0"/>
              <a:t>Çalışmada kullanılan veriler , </a:t>
            </a:r>
            <a:r>
              <a:rPr lang="tr-TR" dirty="0" smtClean="0"/>
              <a:t> Clarivate Analytics - InCites  veri </a:t>
            </a:r>
            <a:r>
              <a:rPr lang="tr-TR" dirty="0"/>
              <a:t>tabanlarından </a:t>
            </a:r>
            <a:r>
              <a:rPr lang="tr-TR" dirty="0" smtClean="0"/>
              <a:t>türetilmiştir,</a:t>
            </a:r>
            <a:endParaRPr kumimoji="0" lang="en-US" b="0" i="0" u="none" strike="noStrike" kern="0" cap="none" spc="0" normalizeH="0" baseline="0" noProof="0" dirty="0" smtClean="0">
              <a:ln>
                <a:noFill/>
              </a:ln>
              <a:solidFill>
                <a:prstClr val="black">
                  <a:lumMod val="50000"/>
                  <a:lumOff val="50000"/>
                </a:prstClr>
              </a:solidFill>
              <a:effectLst/>
              <a:uLnTx/>
              <a:uFillTx/>
            </a:endParaRPr>
          </a:p>
        </p:txBody>
      </p:sp>
      <p:sp>
        <p:nvSpPr>
          <p:cNvPr id="18" name="TextBox 45"/>
          <p:cNvSpPr txBox="1"/>
          <p:nvPr/>
        </p:nvSpPr>
        <p:spPr>
          <a:xfrm>
            <a:off x="1838021" y="2207697"/>
            <a:ext cx="6803471" cy="369332"/>
          </a:xfrm>
          <a:prstGeom prst="rect">
            <a:avLst/>
          </a:prstGeom>
          <a:noFill/>
        </p:spPr>
        <p:txBody>
          <a:bodyPr wrap="square" rtlCol="0">
            <a:spAutoFit/>
          </a:bodyPr>
          <a:lstStyle/>
          <a:p>
            <a:r>
              <a:rPr lang="tr-TR" dirty="0"/>
              <a:t>Araştırma zaman aralığı </a:t>
            </a:r>
            <a:r>
              <a:rPr lang="tr-TR" dirty="0" smtClean="0"/>
              <a:t>2012-2017 </a:t>
            </a:r>
            <a:r>
              <a:rPr lang="tr-TR" dirty="0"/>
              <a:t>dönemini kapsamaktadır,</a:t>
            </a:r>
          </a:p>
        </p:txBody>
      </p:sp>
      <p:sp>
        <p:nvSpPr>
          <p:cNvPr id="21" name="TextBox 48"/>
          <p:cNvSpPr txBox="1"/>
          <p:nvPr/>
        </p:nvSpPr>
        <p:spPr>
          <a:xfrm>
            <a:off x="1838021" y="3232216"/>
            <a:ext cx="5781979" cy="369332"/>
          </a:xfrm>
          <a:prstGeom prst="rect">
            <a:avLst/>
          </a:prstGeom>
          <a:noFill/>
        </p:spPr>
        <p:txBody>
          <a:bodyPr wrap="square" rtlCol="0">
            <a:spAutoFit/>
          </a:bodyPr>
          <a:lstStyle/>
          <a:p>
            <a:r>
              <a:rPr lang="tr-TR" dirty="0"/>
              <a:t>Araştırma </a:t>
            </a:r>
            <a:r>
              <a:rPr lang="tr-TR" dirty="0" err="1" smtClean="0"/>
              <a:t>Article</a:t>
            </a:r>
            <a:r>
              <a:rPr lang="tr-TR" dirty="0" smtClean="0"/>
              <a:t> ve </a:t>
            </a:r>
            <a:r>
              <a:rPr lang="tr-TR" dirty="0" err="1" smtClean="0"/>
              <a:t>Review</a:t>
            </a:r>
            <a:r>
              <a:rPr lang="tr-TR" dirty="0" smtClean="0"/>
              <a:t> belge türlerini </a:t>
            </a:r>
            <a:r>
              <a:rPr lang="tr-TR" dirty="0"/>
              <a:t>kapsamaktadır,</a:t>
            </a:r>
          </a:p>
        </p:txBody>
      </p:sp>
      <p:sp>
        <p:nvSpPr>
          <p:cNvPr id="24" name="TextBox 45"/>
          <p:cNvSpPr txBox="1"/>
          <p:nvPr/>
        </p:nvSpPr>
        <p:spPr>
          <a:xfrm>
            <a:off x="1838021" y="4182974"/>
            <a:ext cx="7471079" cy="2862322"/>
          </a:xfrm>
          <a:prstGeom prst="rect">
            <a:avLst/>
          </a:prstGeom>
          <a:noFill/>
        </p:spPr>
        <p:txBody>
          <a:bodyPr wrap="square" rtlCol="0">
            <a:spAutoFit/>
          </a:bodyPr>
          <a:lstStyle/>
          <a:p>
            <a:r>
              <a:rPr lang="tr-TR" dirty="0"/>
              <a:t>Konu kategorileri </a:t>
            </a:r>
            <a:r>
              <a:rPr lang="tr-TR" dirty="0" err="1" smtClean="0"/>
              <a:t>InCites</a:t>
            </a:r>
            <a:r>
              <a:rPr lang="tr-TR" dirty="0" smtClean="0"/>
              <a:t> veri </a:t>
            </a:r>
            <a:r>
              <a:rPr lang="tr-TR" dirty="0"/>
              <a:t>tabanında 252 başlıktan oluşmaktadır. </a:t>
            </a:r>
            <a:r>
              <a:rPr lang="tr-TR" dirty="0" smtClean="0"/>
              <a:t> </a:t>
            </a:r>
            <a:r>
              <a:rPr lang="tr-TR" dirty="0"/>
              <a:t>Çalışma kapsamındaki konular  8 b</a:t>
            </a:r>
            <a:r>
              <a:rPr lang="tr-TR" dirty="0" smtClean="0"/>
              <a:t>ilim dalı </a:t>
            </a:r>
            <a:r>
              <a:rPr lang="tr-TR" dirty="0"/>
              <a:t>altında toplanmıştır</a:t>
            </a:r>
            <a:r>
              <a:rPr lang="tr-TR" dirty="0" smtClean="0"/>
              <a:t>;</a:t>
            </a:r>
          </a:p>
          <a:p>
            <a:endParaRPr lang="tr-TR" dirty="0"/>
          </a:p>
          <a:p>
            <a:pPr lvl="1">
              <a:buFont typeface="Arial" pitchFamily="34" charset="0"/>
              <a:buChar char="•"/>
            </a:pPr>
            <a:r>
              <a:rPr lang="tr-TR" dirty="0" smtClean="0"/>
              <a:t>   Temel Bilimler		</a:t>
            </a:r>
          </a:p>
          <a:p>
            <a:pPr lvl="1">
              <a:buFont typeface="Arial" pitchFamily="34" charset="0"/>
              <a:buChar char="•"/>
            </a:pPr>
            <a:r>
              <a:rPr lang="tr-TR" dirty="0" smtClean="0"/>
              <a:t>   Tıbbi Bilimler</a:t>
            </a:r>
            <a:r>
              <a:rPr lang="tr-TR" dirty="0"/>
              <a:t>		</a:t>
            </a:r>
            <a:r>
              <a:rPr lang="tr-TR" dirty="0" smtClean="0"/>
              <a:t>	</a:t>
            </a:r>
          </a:p>
          <a:p>
            <a:pPr lvl="1">
              <a:buFont typeface="Arial" pitchFamily="34" charset="0"/>
              <a:buChar char="•"/>
            </a:pPr>
            <a:r>
              <a:rPr lang="tr-TR" dirty="0" smtClean="0"/>
              <a:t>   Mühendislik Bilimleri</a:t>
            </a:r>
          </a:p>
          <a:p>
            <a:pPr lvl="1">
              <a:buFont typeface="Arial" pitchFamily="34" charset="0"/>
              <a:buChar char="•"/>
            </a:pPr>
            <a:r>
              <a:rPr lang="tr-TR" dirty="0" smtClean="0"/>
              <a:t>   Diş Hekimliği</a:t>
            </a:r>
          </a:p>
          <a:p>
            <a:pPr lvl="1">
              <a:buFont typeface="Arial" pitchFamily="34" charset="0"/>
              <a:buChar char="•"/>
            </a:pPr>
            <a:endParaRPr lang="tr-TR" dirty="0"/>
          </a:p>
          <a:p>
            <a:pPr lvl="1">
              <a:buFont typeface="Arial" pitchFamily="34" charset="0"/>
              <a:buChar char="•"/>
            </a:pPr>
            <a:endParaRPr lang="tr-TR" dirty="0" smtClean="0"/>
          </a:p>
          <a:p>
            <a:pPr lvl="1">
              <a:buFont typeface="Arial" pitchFamily="34" charset="0"/>
              <a:buChar char="•"/>
            </a:pPr>
            <a:endParaRPr lang="tr-TR" dirty="0" smtClean="0"/>
          </a:p>
        </p:txBody>
      </p:sp>
      <p:sp>
        <p:nvSpPr>
          <p:cNvPr id="28" name="矩形 14"/>
          <p:cNvSpPr/>
          <p:nvPr/>
        </p:nvSpPr>
        <p:spPr>
          <a:xfrm rot="2074258">
            <a:off x="1060994" y="1248684"/>
            <a:ext cx="493701" cy="931111"/>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gradFill flip="none" rotWithShape="1">
            <a:gsLst>
              <a:gs pos="100000">
                <a:srgbClr val="B28200"/>
              </a:gs>
              <a:gs pos="0">
                <a:srgbClr val="FFC000">
                  <a:shade val="30000"/>
                  <a:satMod val="115000"/>
                </a:srgbClr>
              </a:gs>
              <a:gs pos="24000">
                <a:srgbClr val="FFC000">
                  <a:shade val="67500"/>
                  <a:satMod val="115000"/>
                </a:srgbClr>
              </a:gs>
              <a:gs pos="98000">
                <a:srgbClr val="FFC000">
                  <a:shade val="100000"/>
                  <a:satMod val="115000"/>
                </a:srgbClr>
              </a:gs>
            </a:gsLst>
            <a:lin ang="540000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9" name="矩形 14"/>
          <p:cNvSpPr/>
          <p:nvPr/>
        </p:nvSpPr>
        <p:spPr>
          <a:xfrm rot="2074258">
            <a:off x="1054903" y="2029053"/>
            <a:ext cx="493701" cy="931111"/>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rgbClr val="92D05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0" name="矩形 14"/>
          <p:cNvSpPr/>
          <p:nvPr/>
        </p:nvSpPr>
        <p:spPr>
          <a:xfrm rot="2074258">
            <a:off x="1060994" y="2963335"/>
            <a:ext cx="493701" cy="931111"/>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chemeClr val="tx2">
              <a:lumMod val="40000"/>
              <a:lumOff val="60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1" name="矩形 14"/>
          <p:cNvSpPr/>
          <p:nvPr/>
        </p:nvSpPr>
        <p:spPr>
          <a:xfrm rot="2074258">
            <a:off x="998248" y="3958453"/>
            <a:ext cx="493701" cy="931111"/>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lnTo>
                  <a:pt x="0" y="797918"/>
                </a:lnTo>
                <a:lnTo>
                  <a:pt x="1224136" y="0"/>
                </a:lnTo>
                <a:close/>
              </a:path>
            </a:pathLst>
          </a:custGeom>
          <a:solidFill>
            <a:schemeClr val="accent6">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4" name="Metin kutusu 3"/>
          <p:cNvSpPr txBox="1"/>
          <p:nvPr/>
        </p:nvSpPr>
        <p:spPr>
          <a:xfrm>
            <a:off x="4809180" y="5017881"/>
            <a:ext cx="3436896" cy="1200329"/>
          </a:xfrm>
          <a:prstGeom prst="rect">
            <a:avLst/>
          </a:prstGeom>
          <a:noFill/>
        </p:spPr>
        <p:txBody>
          <a:bodyPr wrap="square" rtlCol="0">
            <a:spAutoFit/>
          </a:bodyPr>
          <a:lstStyle/>
          <a:p>
            <a:pPr marL="742950" lvl="1" indent="-285750">
              <a:buFont typeface="Arial" panose="020B0604020202020204" pitchFamily="34" charset="0"/>
              <a:buChar char="•"/>
            </a:pPr>
            <a:r>
              <a:rPr lang="tr-TR" dirty="0"/>
              <a:t>Sosyal </a:t>
            </a:r>
            <a:r>
              <a:rPr lang="tr-TR" dirty="0" smtClean="0"/>
              <a:t>Bilimler</a:t>
            </a:r>
          </a:p>
          <a:p>
            <a:pPr marL="742950" lvl="1" indent="-285750">
              <a:buFont typeface="Arial" panose="020B0604020202020204" pitchFamily="34" charset="0"/>
              <a:buChar char="•"/>
            </a:pPr>
            <a:r>
              <a:rPr lang="tr-TR" dirty="0" smtClean="0"/>
              <a:t>Ziraat Bilimleri</a:t>
            </a:r>
          </a:p>
          <a:p>
            <a:pPr marL="742950" lvl="1" indent="-285750">
              <a:buFont typeface="Arial" panose="020B0604020202020204" pitchFamily="34" charset="0"/>
              <a:buChar char="•"/>
            </a:pPr>
            <a:r>
              <a:rPr lang="tr-TR" dirty="0" smtClean="0"/>
              <a:t>Farmakoloji ve Eczacılık</a:t>
            </a:r>
          </a:p>
          <a:p>
            <a:pPr marL="742950" lvl="1" indent="-285750">
              <a:buFont typeface="Arial" panose="020B0604020202020204" pitchFamily="34" charset="0"/>
              <a:buChar char="•"/>
            </a:pPr>
            <a:r>
              <a:rPr lang="tr-TR" dirty="0" smtClean="0"/>
              <a:t>Veterinerlik</a:t>
            </a:r>
            <a:endParaRPr lang="tr-TR" sz="1600" dirty="0"/>
          </a:p>
        </p:txBody>
      </p:sp>
    </p:spTree>
    <p:extLst>
      <p:ext uri="{BB962C8B-B14F-4D97-AF65-F5344CB8AC3E}">
        <p14:creationId xmlns:p14="http://schemas.microsoft.com/office/powerpoint/2010/main" val="108357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0-#ppt_w/2"/>
                                          </p:val>
                                        </p:tav>
                                        <p:tav tm="100000">
                                          <p:val>
                                            <p:strVal val="#ppt_x"/>
                                          </p:val>
                                        </p:tav>
                                      </p:tavLst>
                                    </p:anim>
                                    <p:anim calcmode="lin" valueType="num">
                                      <p:cBhvr additive="base">
                                        <p:cTn id="13" dur="500" fill="hold"/>
                                        <p:tgtEl>
                                          <p:spTgt spid="2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0-#ppt_w/2"/>
                                          </p:val>
                                        </p:tav>
                                        <p:tav tm="100000">
                                          <p:val>
                                            <p:strVal val="#ppt_x"/>
                                          </p:val>
                                        </p:tav>
                                      </p:tavLst>
                                    </p:anim>
                                    <p:anim calcmode="lin" valueType="num">
                                      <p:cBhvr additive="base">
                                        <p:cTn id="18" dur="500" fill="hold"/>
                                        <p:tgtEl>
                                          <p:spTgt spid="3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0-#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1329116" y="966557"/>
            <a:ext cx="8602202" cy="4871126"/>
          </a:xfrm>
          <a:prstGeom prst="rect">
            <a:avLst/>
          </a:prstGeom>
        </p:spPr>
      </p:pic>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Metin kutusu 3"/>
          <p:cNvSpPr txBox="1"/>
          <p:nvPr/>
        </p:nvSpPr>
        <p:spPr>
          <a:xfrm>
            <a:off x="261130" y="2168073"/>
            <a:ext cx="10884665" cy="3139321"/>
          </a:xfrm>
          <a:prstGeom prst="rect">
            <a:avLst/>
          </a:prstGeom>
          <a:noFill/>
        </p:spPr>
        <p:txBody>
          <a:bodyPr wrap="square" rtlCol="0">
            <a:spAutoFit/>
          </a:bodyPr>
          <a:lstStyle/>
          <a:p>
            <a:endParaRPr lang="tr-TR" dirty="0" smtClean="0"/>
          </a:p>
          <a:p>
            <a:endParaRPr lang="tr-TR" dirty="0" smtClean="0"/>
          </a:p>
          <a:p>
            <a:endParaRPr lang="tr-TR" dirty="0"/>
          </a:p>
          <a:p>
            <a:endParaRPr lang="tr-TR" dirty="0" smtClean="0"/>
          </a:p>
          <a:p>
            <a:endParaRPr lang="tr-TR" dirty="0"/>
          </a:p>
          <a:p>
            <a:endParaRPr lang="tr-TR" dirty="0" smtClean="0"/>
          </a:p>
          <a:p>
            <a:endParaRPr lang="tr-TR" dirty="0"/>
          </a:p>
          <a:p>
            <a:endParaRPr lang="tr-TR" dirty="0"/>
          </a:p>
          <a:p>
            <a:endParaRPr lang="tr-TR" dirty="0"/>
          </a:p>
          <a:p>
            <a:endParaRPr lang="tr-TR" dirty="0"/>
          </a:p>
          <a:p>
            <a:endParaRPr lang="tr-TR" dirty="0"/>
          </a:p>
        </p:txBody>
      </p:sp>
      <p:grpSp>
        <p:nvGrpSpPr>
          <p:cNvPr id="2" name="Grup 1"/>
          <p:cNvGrpSpPr/>
          <p:nvPr/>
        </p:nvGrpSpPr>
        <p:grpSpPr>
          <a:xfrm>
            <a:off x="169293" y="1534966"/>
            <a:ext cx="11211627" cy="4006660"/>
            <a:chOff x="169293" y="1534966"/>
            <a:chExt cx="11211627" cy="4006660"/>
          </a:xfrm>
        </p:grpSpPr>
        <p:grpSp>
          <p:nvGrpSpPr>
            <p:cNvPr id="27" name="Group 3"/>
            <p:cNvGrpSpPr/>
            <p:nvPr/>
          </p:nvGrpSpPr>
          <p:grpSpPr>
            <a:xfrm>
              <a:off x="216151" y="1534966"/>
              <a:ext cx="5253905" cy="1525521"/>
              <a:chOff x="883283" y="2215990"/>
              <a:chExt cx="4793277" cy="1177955"/>
            </a:xfrm>
          </p:grpSpPr>
          <p:sp>
            <p:nvSpPr>
              <p:cNvPr id="28"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3"/>
              </a:solid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9" name="燕尾形 31"/>
              <p:cNvSpPr/>
              <p:nvPr/>
            </p:nvSpPr>
            <p:spPr>
              <a:xfrm>
                <a:off x="1841994" y="2575817"/>
                <a:ext cx="277135" cy="21716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0" name="燕尾形 32"/>
              <p:cNvSpPr/>
              <p:nvPr/>
            </p:nvSpPr>
            <p:spPr>
              <a:xfrm>
                <a:off x="2052161" y="2575817"/>
                <a:ext cx="277135" cy="217166"/>
              </a:xfrm>
              <a:prstGeom prst="chevron">
                <a:avLst/>
              </a:prstGeom>
              <a:solidFill>
                <a:srgbClr val="B7E02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31" name="TextBox 49"/>
            <p:cNvSpPr txBox="1"/>
            <p:nvPr/>
          </p:nvSpPr>
          <p:spPr>
            <a:xfrm>
              <a:off x="1802869" y="1806811"/>
              <a:ext cx="3335497" cy="1077218"/>
            </a:xfrm>
            <a:prstGeom prst="rect">
              <a:avLst/>
            </a:prstGeom>
            <a:noFill/>
          </p:spPr>
          <p:txBody>
            <a:bodyPr wrap="square" rtlCol="0">
              <a:spAutoFit/>
            </a:bodyPr>
            <a:lstStyle/>
            <a:p>
              <a:r>
                <a:rPr lang="tr-TR" sz="1600" dirty="0"/>
                <a:t>Bilim ve teknoloji alanında herhangi bir planlama ve yatırım, mevcut durum hakkında gerçekçi bir değerlendirmeyi gerekli kılar. </a:t>
              </a:r>
            </a:p>
          </p:txBody>
        </p:sp>
        <p:grpSp>
          <p:nvGrpSpPr>
            <p:cNvPr id="32" name="Group 3"/>
            <p:cNvGrpSpPr/>
            <p:nvPr/>
          </p:nvGrpSpPr>
          <p:grpSpPr>
            <a:xfrm>
              <a:off x="169293" y="4016105"/>
              <a:ext cx="5253905" cy="1525521"/>
              <a:chOff x="883283" y="2215990"/>
              <a:chExt cx="4793277" cy="1177955"/>
            </a:xfrm>
          </p:grpSpPr>
          <p:sp>
            <p:nvSpPr>
              <p:cNvPr id="33"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3"/>
              </a:solid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4" name="燕尾形 31"/>
              <p:cNvSpPr/>
              <p:nvPr/>
            </p:nvSpPr>
            <p:spPr>
              <a:xfrm>
                <a:off x="1841994" y="2575817"/>
                <a:ext cx="277135" cy="21716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5" name="燕尾形 32"/>
              <p:cNvSpPr/>
              <p:nvPr/>
            </p:nvSpPr>
            <p:spPr>
              <a:xfrm>
                <a:off x="2052161" y="2575817"/>
                <a:ext cx="277135" cy="217166"/>
              </a:xfrm>
              <a:prstGeom prst="chevron">
                <a:avLst/>
              </a:prstGeom>
              <a:solidFill>
                <a:srgbClr val="B7E02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36" name="TextBox 49"/>
            <p:cNvSpPr txBox="1"/>
            <p:nvPr/>
          </p:nvSpPr>
          <p:spPr>
            <a:xfrm>
              <a:off x="1754266" y="4247870"/>
              <a:ext cx="3335497" cy="1077218"/>
            </a:xfrm>
            <a:prstGeom prst="rect">
              <a:avLst/>
            </a:prstGeom>
            <a:noFill/>
          </p:spPr>
          <p:txBody>
            <a:bodyPr wrap="square" rtlCol="0">
              <a:spAutoFit/>
            </a:bodyPr>
            <a:lstStyle/>
            <a:p>
              <a:r>
                <a:rPr lang="tr-TR" sz="1600" dirty="0"/>
                <a:t>Mevcut durumu değerlen­dirmede uluslararası kabul gören bazı göstergeler kullanılır. Bunlardan biri, uluslararası bilimsel yayınlardır. </a:t>
              </a:r>
            </a:p>
          </p:txBody>
        </p:sp>
        <p:grpSp>
          <p:nvGrpSpPr>
            <p:cNvPr id="37" name="Group 3"/>
            <p:cNvGrpSpPr/>
            <p:nvPr/>
          </p:nvGrpSpPr>
          <p:grpSpPr>
            <a:xfrm>
              <a:off x="6127015" y="1561224"/>
              <a:ext cx="5253905" cy="1525521"/>
              <a:chOff x="883283" y="2215990"/>
              <a:chExt cx="4793277" cy="1177955"/>
            </a:xfrm>
          </p:grpSpPr>
          <p:sp>
            <p:nvSpPr>
              <p:cNvPr id="38"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3"/>
              </a:solid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9" name="燕尾形 31"/>
              <p:cNvSpPr/>
              <p:nvPr/>
            </p:nvSpPr>
            <p:spPr>
              <a:xfrm>
                <a:off x="1841994" y="2575817"/>
                <a:ext cx="277135" cy="21716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40" name="燕尾形 32"/>
              <p:cNvSpPr/>
              <p:nvPr/>
            </p:nvSpPr>
            <p:spPr>
              <a:xfrm>
                <a:off x="2052161" y="2575817"/>
                <a:ext cx="277135" cy="217166"/>
              </a:xfrm>
              <a:prstGeom prst="chevron">
                <a:avLst/>
              </a:prstGeom>
              <a:solidFill>
                <a:srgbClr val="B7E02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45" name="TextBox 49"/>
            <p:cNvSpPr txBox="1"/>
            <p:nvPr/>
          </p:nvSpPr>
          <p:spPr>
            <a:xfrm>
              <a:off x="7732930" y="1831410"/>
              <a:ext cx="3502951" cy="1077218"/>
            </a:xfrm>
            <a:prstGeom prst="rect">
              <a:avLst/>
            </a:prstGeom>
            <a:noFill/>
          </p:spPr>
          <p:txBody>
            <a:bodyPr wrap="square" rtlCol="0">
              <a:spAutoFit/>
            </a:bodyPr>
            <a:lstStyle/>
            <a:p>
              <a:r>
                <a:rPr lang="tr-TR" sz="1600" dirty="0"/>
                <a:t>Bu </a:t>
              </a:r>
              <a:r>
                <a:rPr lang="tr-TR" sz="1600" dirty="0" smtClean="0"/>
                <a:t>yayınların </a:t>
              </a:r>
              <a:r>
                <a:rPr lang="tr-TR" sz="1600" dirty="0"/>
                <a:t>araştırmacı, ku­rum, bilim dalı ve ülke seviyesinde </a:t>
              </a:r>
              <a:r>
                <a:rPr lang="tr-TR" sz="1600" dirty="0" err="1"/>
                <a:t>bibliyometrik</a:t>
              </a:r>
              <a:r>
                <a:rPr lang="tr-TR" sz="1600" dirty="0"/>
                <a:t> yöntemlerle incelenmesine dayalı karşılaştırmalar yapılır. </a:t>
              </a:r>
            </a:p>
          </p:txBody>
        </p:sp>
        <p:grpSp>
          <p:nvGrpSpPr>
            <p:cNvPr id="46" name="Group 3"/>
            <p:cNvGrpSpPr/>
            <p:nvPr/>
          </p:nvGrpSpPr>
          <p:grpSpPr>
            <a:xfrm>
              <a:off x="6127015" y="4008717"/>
              <a:ext cx="5253905" cy="1525521"/>
              <a:chOff x="883283" y="2215990"/>
              <a:chExt cx="4793277" cy="1177955"/>
            </a:xfrm>
          </p:grpSpPr>
          <p:sp>
            <p:nvSpPr>
              <p:cNvPr id="47"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3"/>
              </a:solid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48" name="燕尾形 31"/>
              <p:cNvSpPr/>
              <p:nvPr/>
            </p:nvSpPr>
            <p:spPr>
              <a:xfrm>
                <a:off x="1841994" y="2575817"/>
                <a:ext cx="277135" cy="21716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49" name="燕尾形 32"/>
              <p:cNvSpPr/>
              <p:nvPr/>
            </p:nvSpPr>
            <p:spPr>
              <a:xfrm>
                <a:off x="2052161" y="2575817"/>
                <a:ext cx="277135" cy="217166"/>
              </a:xfrm>
              <a:prstGeom prst="chevron">
                <a:avLst/>
              </a:prstGeom>
              <a:solidFill>
                <a:srgbClr val="B7E02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50" name="TextBox 49"/>
            <p:cNvSpPr txBox="1"/>
            <p:nvPr/>
          </p:nvSpPr>
          <p:spPr>
            <a:xfrm>
              <a:off x="7725735" y="4333214"/>
              <a:ext cx="3335497" cy="584775"/>
            </a:xfrm>
            <a:prstGeom prst="rect">
              <a:avLst/>
            </a:prstGeom>
            <a:noFill/>
          </p:spPr>
          <p:txBody>
            <a:bodyPr wrap="square" rtlCol="0">
              <a:spAutoFit/>
            </a:bodyPr>
            <a:lstStyle/>
            <a:p>
              <a:r>
                <a:rPr lang="tr-TR" sz="1600" dirty="0"/>
                <a:t>Bu karşılaştırmalardan çıkan sonuçlara göre de bilim politikaları belirlenir. </a:t>
              </a:r>
            </a:p>
          </p:txBody>
        </p:sp>
      </p:grpSp>
      <p:sp>
        <p:nvSpPr>
          <p:cNvPr id="25" name="Title 1"/>
          <p:cNvSpPr>
            <a:spLocks noGrp="1"/>
          </p:cNvSpPr>
          <p:nvPr>
            <p:ph type="title"/>
          </p:nvPr>
        </p:nvSpPr>
        <p:spPr>
          <a:xfrm>
            <a:off x="939166" y="400075"/>
            <a:ext cx="10574749" cy="735541"/>
          </a:xfrm>
        </p:spPr>
        <p:txBody>
          <a:bodyPr>
            <a:normAutofit/>
          </a:bodyPr>
          <a:lstStyle/>
          <a:p>
            <a:r>
              <a:rPr lang="tr-TR" sz="2800" b="1" kern="0" dirty="0">
                <a:solidFill>
                  <a:schemeClr val="tx1"/>
                </a:solidFill>
                <a:latin typeface="+mn-lt"/>
              </a:rPr>
              <a:t>Neden </a:t>
            </a:r>
            <a:r>
              <a:rPr lang="tr-TR" sz="2800" b="1" kern="0" dirty="0" err="1">
                <a:solidFill>
                  <a:schemeClr val="tx1"/>
                </a:solidFill>
                <a:latin typeface="+mn-lt"/>
              </a:rPr>
              <a:t>Bibliyometri</a:t>
            </a:r>
            <a:r>
              <a:rPr lang="tr-TR" sz="2800" b="1" kern="0" dirty="0">
                <a:solidFill>
                  <a:schemeClr val="tx1"/>
                </a:solidFill>
                <a:latin typeface="+mn-lt"/>
              </a:rPr>
              <a:t> ?</a:t>
            </a:r>
            <a:endParaRPr lang="en-US" sz="2800" b="1" kern="0" dirty="0">
              <a:solidFill>
                <a:schemeClr val="tx1"/>
              </a:solidFill>
              <a:latin typeface="+mn-lt"/>
            </a:endParaRPr>
          </a:p>
        </p:txBody>
      </p:sp>
      <p:sp>
        <p:nvSpPr>
          <p:cNvPr id="41" name="Rectangle 33"/>
          <p:cNvSpPr/>
          <p:nvPr/>
        </p:nvSpPr>
        <p:spPr>
          <a:xfrm>
            <a:off x="0" y="497550"/>
            <a:ext cx="888528" cy="507127"/>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35289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1636957" y="1147140"/>
            <a:ext cx="8602202" cy="4871126"/>
          </a:xfrm>
          <a:prstGeom prst="rect">
            <a:avLst/>
          </a:prstGeom>
        </p:spPr>
      </p:pic>
      <p:sp>
        <p:nvSpPr>
          <p:cNvPr id="2" name="Title 1"/>
          <p:cNvSpPr>
            <a:spLocks noGrp="1"/>
          </p:cNvSpPr>
          <p:nvPr>
            <p:ph type="title"/>
          </p:nvPr>
        </p:nvSpPr>
        <p:spPr>
          <a:xfrm>
            <a:off x="927677" y="513679"/>
            <a:ext cx="5911273" cy="735541"/>
          </a:xfrm>
        </p:spPr>
        <p:txBody>
          <a:bodyPr>
            <a:normAutofit/>
          </a:bodyPr>
          <a:lstStyle/>
          <a:p>
            <a:pPr lvl="0">
              <a:lnSpc>
                <a:spcPct val="100000"/>
              </a:lnSpc>
              <a:spcBef>
                <a:spcPts val="0"/>
              </a:spcBef>
              <a:defRPr/>
            </a:pPr>
            <a:r>
              <a:rPr lang="tr-TR" sz="2800" b="1" kern="0" dirty="0">
                <a:solidFill>
                  <a:schemeClr val="tx1"/>
                </a:solidFill>
                <a:latin typeface="+mn-lt"/>
              </a:rPr>
              <a:t>Dünya’nın Bilimsel Yayın Performansı</a:t>
            </a:r>
          </a:p>
        </p:txBody>
      </p:sp>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8" name="TextBox 19"/>
          <p:cNvSpPr txBox="1"/>
          <p:nvPr/>
        </p:nvSpPr>
        <p:spPr>
          <a:xfrm>
            <a:off x="927677" y="1445353"/>
            <a:ext cx="5176561" cy="363176"/>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a:defRPr/>
            </a:pPr>
            <a:r>
              <a:rPr lang="tr-TR" altLang="zh-CN" sz="2200" dirty="0">
                <a:solidFill>
                  <a:schemeClr val="accent3"/>
                </a:solidFill>
                <a:latin typeface="+mn-lt"/>
                <a:cs typeface="Times New Roman" pitchFamily="18" charset="0"/>
              </a:rPr>
              <a:t>Temel </a:t>
            </a:r>
            <a:r>
              <a:rPr lang="tr-TR" altLang="zh-CN" sz="2200" dirty="0" smtClean="0">
                <a:solidFill>
                  <a:schemeClr val="accent3"/>
                </a:solidFill>
                <a:latin typeface="+mn-lt"/>
                <a:cs typeface="Times New Roman" pitchFamily="18" charset="0"/>
              </a:rPr>
              <a:t>Bilimler: 3.612.920	   (%36,88)</a:t>
            </a:r>
            <a:endParaRPr lang="zh-CN" altLang="en-US" sz="2200" dirty="0">
              <a:solidFill>
                <a:schemeClr val="accent3"/>
              </a:solidFill>
              <a:latin typeface="+mn-lt"/>
              <a:cs typeface="Times New Roman" pitchFamily="18" charset="0"/>
            </a:endParaRPr>
          </a:p>
        </p:txBody>
      </p:sp>
      <p:cxnSp>
        <p:nvCxnSpPr>
          <p:cNvPr id="150" name="直接连接符 31"/>
          <p:cNvCxnSpPr/>
          <p:nvPr/>
        </p:nvCxnSpPr>
        <p:spPr>
          <a:xfrm flipV="1">
            <a:off x="776867" y="2482580"/>
            <a:ext cx="5242933" cy="11072"/>
          </a:xfrm>
          <a:prstGeom prst="line">
            <a:avLst/>
          </a:prstGeom>
          <a:noFill/>
          <a:ln w="9525" cap="flat" cmpd="sng" algn="ctr">
            <a:solidFill>
              <a:schemeClr val="accent3"/>
            </a:solidFill>
            <a:prstDash val="solid"/>
            <a:headEnd type="oval" w="med" len="med"/>
            <a:tailEnd type="none" w="med" len="med"/>
          </a:ln>
          <a:effectLst/>
        </p:spPr>
      </p:cxnSp>
      <p:sp>
        <p:nvSpPr>
          <p:cNvPr id="151" name="TextBox 22"/>
          <p:cNvSpPr txBox="1"/>
          <p:nvPr/>
        </p:nvSpPr>
        <p:spPr>
          <a:xfrm>
            <a:off x="992997" y="2112607"/>
            <a:ext cx="5383913" cy="369973"/>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defTabSz="914400" eaLnBrk="1" fontAlgn="auto" latinLnBrk="0" hangingPunct="1">
              <a:lnSpc>
                <a:spcPct val="80000"/>
              </a:lnSpc>
              <a:spcBef>
                <a:spcPts val="0"/>
              </a:spcBef>
              <a:spcAft>
                <a:spcPts val="0"/>
              </a:spcAft>
              <a:buClrTx/>
              <a:buSzTx/>
              <a:buFontTx/>
              <a:buNone/>
              <a:tabLst/>
              <a:defRPr/>
            </a:pPr>
            <a:r>
              <a:rPr lang="tr-TR" altLang="zh-CN" sz="2200" dirty="0" smtClean="0">
                <a:solidFill>
                  <a:schemeClr val="accent3"/>
                </a:solidFill>
                <a:latin typeface="+mn-lt"/>
                <a:cs typeface="Times New Roman" pitchFamily="18" charset="0"/>
              </a:rPr>
              <a:t>Tıbbi Bilimler: 3.243.119	   (%33,10)</a:t>
            </a:r>
            <a:endParaRPr kumimoji="0" lang="zh-CN" altLang="en-US" sz="2200" b="1" i="0" u="none" strike="noStrike" kern="0" cap="none" spc="0" normalizeH="0" baseline="0" noProof="0" dirty="0">
              <a:ln w="18415" cmpd="sng">
                <a:noFill/>
                <a:prstDash val="solid"/>
              </a:ln>
              <a:solidFill>
                <a:schemeClr val="accent3"/>
              </a:solidFill>
              <a:uLnTx/>
              <a:uFillTx/>
              <a:latin typeface="+mn-lt"/>
              <a:cs typeface="Times New Roman" pitchFamily="18" charset="0"/>
            </a:endParaRPr>
          </a:p>
        </p:txBody>
      </p:sp>
      <p:cxnSp>
        <p:nvCxnSpPr>
          <p:cNvPr id="152" name="直接连接符 31"/>
          <p:cNvCxnSpPr/>
          <p:nvPr/>
        </p:nvCxnSpPr>
        <p:spPr>
          <a:xfrm>
            <a:off x="776866" y="1885494"/>
            <a:ext cx="5187329" cy="24269"/>
          </a:xfrm>
          <a:prstGeom prst="line">
            <a:avLst/>
          </a:prstGeom>
          <a:noFill/>
          <a:ln w="9525" cap="flat" cmpd="sng" algn="ctr">
            <a:solidFill>
              <a:schemeClr val="accent3"/>
            </a:solidFill>
            <a:prstDash val="solid"/>
            <a:headEnd type="oval" w="med" len="med"/>
            <a:tailEnd type="none" w="med" len="med"/>
          </a:ln>
          <a:effectLst/>
        </p:spPr>
      </p:cxnSp>
      <p:cxnSp>
        <p:nvCxnSpPr>
          <p:cNvPr id="153" name="直接连接符 31"/>
          <p:cNvCxnSpPr/>
          <p:nvPr/>
        </p:nvCxnSpPr>
        <p:spPr>
          <a:xfrm>
            <a:off x="776867" y="3090659"/>
            <a:ext cx="5187328" cy="204"/>
          </a:xfrm>
          <a:prstGeom prst="line">
            <a:avLst/>
          </a:prstGeom>
          <a:noFill/>
          <a:ln w="9525" cap="flat" cmpd="sng" algn="ctr">
            <a:solidFill>
              <a:schemeClr val="accent3"/>
            </a:solidFill>
            <a:prstDash val="solid"/>
            <a:headEnd type="oval" w="med" len="med"/>
            <a:tailEnd type="none" w="med" len="med"/>
          </a:ln>
          <a:effectLst/>
        </p:spPr>
      </p:cxnSp>
      <p:sp>
        <p:nvSpPr>
          <p:cNvPr id="154" name="TextBox 22"/>
          <p:cNvSpPr txBox="1"/>
          <p:nvPr/>
        </p:nvSpPr>
        <p:spPr>
          <a:xfrm>
            <a:off x="992997" y="2709614"/>
            <a:ext cx="5383913" cy="640816"/>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defTabSz="914400" eaLnBrk="1" fontAlgn="auto" latinLnBrk="0" hangingPunct="1">
              <a:lnSpc>
                <a:spcPct val="80000"/>
              </a:lnSpc>
              <a:spcBef>
                <a:spcPts val="0"/>
              </a:spcBef>
              <a:spcAft>
                <a:spcPts val="0"/>
              </a:spcAft>
              <a:buClrTx/>
              <a:buSzTx/>
              <a:buFontTx/>
              <a:buNone/>
              <a:tabLst/>
              <a:defRPr/>
            </a:pPr>
            <a:r>
              <a:rPr lang="tr-TR" altLang="zh-CN" sz="2200" dirty="0" smtClean="0">
                <a:solidFill>
                  <a:schemeClr val="accent3"/>
                </a:solidFill>
                <a:latin typeface="+mn-lt"/>
                <a:cs typeface="Times New Roman" pitchFamily="18" charset="0"/>
              </a:rPr>
              <a:t>Mühendislik Bilimleri: 2.650.441  (%27,09)		</a:t>
            </a:r>
            <a:endParaRPr kumimoji="0" lang="zh-CN" altLang="en-US" sz="2200" b="1" i="0" u="none" strike="noStrike" kern="0" cap="none" spc="0" normalizeH="0" baseline="0" noProof="0" dirty="0">
              <a:ln w="18415" cmpd="sng">
                <a:noFill/>
                <a:prstDash val="solid"/>
              </a:ln>
              <a:solidFill>
                <a:schemeClr val="accent3"/>
              </a:solidFill>
              <a:uLnTx/>
              <a:uFillTx/>
              <a:latin typeface="+mn-lt"/>
              <a:cs typeface="Times New Roman" pitchFamily="18" charset="0"/>
            </a:endParaRPr>
          </a:p>
        </p:txBody>
      </p:sp>
      <p:cxnSp>
        <p:nvCxnSpPr>
          <p:cNvPr id="155" name="直接连接符 31"/>
          <p:cNvCxnSpPr/>
          <p:nvPr/>
        </p:nvCxnSpPr>
        <p:spPr>
          <a:xfrm flipV="1">
            <a:off x="776867" y="3680842"/>
            <a:ext cx="5187328" cy="11072"/>
          </a:xfrm>
          <a:prstGeom prst="line">
            <a:avLst/>
          </a:prstGeom>
          <a:noFill/>
          <a:ln w="9525" cap="flat" cmpd="sng" algn="ctr">
            <a:solidFill>
              <a:schemeClr val="accent3"/>
            </a:solidFill>
            <a:prstDash val="solid"/>
            <a:headEnd type="oval" w="med" len="med"/>
            <a:tailEnd type="none" w="med" len="med"/>
          </a:ln>
          <a:effectLst/>
        </p:spPr>
      </p:cxnSp>
      <p:sp>
        <p:nvSpPr>
          <p:cNvPr id="156" name="TextBox 22"/>
          <p:cNvSpPr txBox="1"/>
          <p:nvPr/>
        </p:nvSpPr>
        <p:spPr>
          <a:xfrm>
            <a:off x="992997" y="3310869"/>
            <a:ext cx="5383913" cy="369973"/>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defTabSz="914400" eaLnBrk="1" fontAlgn="auto" latinLnBrk="0" hangingPunct="1">
              <a:lnSpc>
                <a:spcPct val="80000"/>
              </a:lnSpc>
              <a:spcBef>
                <a:spcPts val="0"/>
              </a:spcBef>
              <a:spcAft>
                <a:spcPts val="0"/>
              </a:spcAft>
              <a:buClrTx/>
              <a:buSzTx/>
              <a:buFontTx/>
              <a:buNone/>
              <a:tabLst/>
              <a:defRPr/>
            </a:pPr>
            <a:r>
              <a:rPr lang="tr-TR" altLang="zh-CN" sz="2200" dirty="0" smtClean="0">
                <a:solidFill>
                  <a:schemeClr val="accent3"/>
                </a:solidFill>
                <a:latin typeface="+mn-lt"/>
                <a:cs typeface="Times New Roman" pitchFamily="18" charset="0"/>
              </a:rPr>
              <a:t>Sosyal Bilimler: 1.675.129	   (%17,09)</a:t>
            </a:r>
            <a:endParaRPr kumimoji="0" lang="zh-CN" altLang="en-US" sz="2200" b="1" i="0" u="none" strike="noStrike" kern="0" cap="none" spc="0" normalizeH="0" baseline="0" noProof="0" dirty="0">
              <a:ln w="18415" cmpd="sng">
                <a:noFill/>
                <a:prstDash val="solid"/>
              </a:ln>
              <a:solidFill>
                <a:schemeClr val="accent3"/>
              </a:solidFill>
              <a:uLnTx/>
              <a:uFillTx/>
              <a:latin typeface="+mn-lt"/>
              <a:cs typeface="Times New Roman" pitchFamily="18" charset="0"/>
            </a:endParaRPr>
          </a:p>
        </p:txBody>
      </p:sp>
      <p:cxnSp>
        <p:nvCxnSpPr>
          <p:cNvPr id="157" name="直接连接符 31"/>
          <p:cNvCxnSpPr/>
          <p:nvPr/>
        </p:nvCxnSpPr>
        <p:spPr>
          <a:xfrm flipV="1">
            <a:off x="776867" y="4272998"/>
            <a:ext cx="5147683" cy="11072"/>
          </a:xfrm>
          <a:prstGeom prst="line">
            <a:avLst/>
          </a:prstGeom>
          <a:noFill/>
          <a:ln w="9525" cap="flat" cmpd="sng" algn="ctr">
            <a:solidFill>
              <a:schemeClr val="accent3"/>
            </a:solidFill>
            <a:prstDash val="solid"/>
            <a:headEnd type="oval" w="med" len="med"/>
            <a:tailEnd type="none" w="med" len="med"/>
          </a:ln>
          <a:effectLst/>
        </p:spPr>
      </p:cxnSp>
      <p:sp>
        <p:nvSpPr>
          <p:cNvPr id="158" name="TextBox 22"/>
          <p:cNvSpPr txBox="1"/>
          <p:nvPr/>
        </p:nvSpPr>
        <p:spPr>
          <a:xfrm>
            <a:off x="992997" y="3903025"/>
            <a:ext cx="5383913" cy="369973"/>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defTabSz="914400" eaLnBrk="1" fontAlgn="auto" latinLnBrk="0" hangingPunct="1">
              <a:lnSpc>
                <a:spcPct val="80000"/>
              </a:lnSpc>
              <a:spcBef>
                <a:spcPts val="0"/>
              </a:spcBef>
              <a:spcAft>
                <a:spcPts val="0"/>
              </a:spcAft>
              <a:buClrTx/>
              <a:buSzTx/>
              <a:buFontTx/>
              <a:buNone/>
              <a:tabLst/>
              <a:defRPr/>
            </a:pPr>
            <a:r>
              <a:rPr lang="tr-TR" altLang="zh-CN" sz="2200" dirty="0" smtClean="0">
                <a:solidFill>
                  <a:schemeClr val="accent3"/>
                </a:solidFill>
                <a:latin typeface="+mn-lt"/>
                <a:cs typeface="Times New Roman" pitchFamily="18" charset="0"/>
              </a:rPr>
              <a:t>Ziraat Bilimleri: 311.766	     (%3,18)</a:t>
            </a:r>
            <a:endParaRPr kumimoji="0" lang="zh-CN" altLang="en-US" sz="2200" b="1" i="0" u="none" strike="noStrike" kern="0" cap="none" spc="0" normalizeH="0" baseline="0" noProof="0" dirty="0">
              <a:ln w="18415" cmpd="sng">
                <a:noFill/>
                <a:prstDash val="solid"/>
              </a:ln>
              <a:solidFill>
                <a:schemeClr val="accent3"/>
              </a:solidFill>
              <a:uLnTx/>
              <a:uFillTx/>
              <a:latin typeface="+mn-lt"/>
              <a:cs typeface="Times New Roman" pitchFamily="18" charset="0"/>
            </a:endParaRPr>
          </a:p>
        </p:txBody>
      </p:sp>
      <p:grpSp>
        <p:nvGrpSpPr>
          <p:cNvPr id="8" name="Grup 7"/>
          <p:cNvGrpSpPr/>
          <p:nvPr/>
        </p:nvGrpSpPr>
        <p:grpSpPr>
          <a:xfrm>
            <a:off x="763805" y="4540367"/>
            <a:ext cx="5600043" cy="386267"/>
            <a:chOff x="638008" y="5420828"/>
            <a:chExt cx="5600043" cy="386267"/>
          </a:xfrm>
        </p:grpSpPr>
        <p:cxnSp>
          <p:nvCxnSpPr>
            <p:cNvPr id="159" name="直接连接符 31"/>
            <p:cNvCxnSpPr/>
            <p:nvPr/>
          </p:nvCxnSpPr>
          <p:spPr>
            <a:xfrm>
              <a:off x="638008" y="5801873"/>
              <a:ext cx="5160745" cy="5222"/>
            </a:xfrm>
            <a:prstGeom prst="line">
              <a:avLst/>
            </a:prstGeom>
            <a:noFill/>
            <a:ln w="9525" cap="flat" cmpd="sng" algn="ctr">
              <a:solidFill>
                <a:schemeClr val="accent3"/>
              </a:solidFill>
              <a:prstDash val="solid"/>
              <a:headEnd type="oval" w="med" len="med"/>
              <a:tailEnd type="none" w="med" len="med"/>
            </a:ln>
            <a:effectLst/>
          </p:spPr>
        </p:cxnSp>
        <p:sp>
          <p:nvSpPr>
            <p:cNvPr id="160" name="TextBox 22"/>
            <p:cNvSpPr txBox="1"/>
            <p:nvPr/>
          </p:nvSpPr>
          <p:spPr>
            <a:xfrm>
              <a:off x="854138" y="5420828"/>
              <a:ext cx="5383913" cy="363176"/>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defTabSz="914400" eaLnBrk="1" fontAlgn="auto" latinLnBrk="0" hangingPunct="1">
                <a:lnSpc>
                  <a:spcPct val="80000"/>
                </a:lnSpc>
                <a:spcBef>
                  <a:spcPts val="0"/>
                </a:spcBef>
                <a:spcAft>
                  <a:spcPts val="0"/>
                </a:spcAft>
                <a:buClrTx/>
                <a:buSzTx/>
                <a:buFontTx/>
                <a:buNone/>
                <a:tabLst/>
                <a:defRPr/>
              </a:pPr>
              <a:r>
                <a:rPr lang="tr-TR" altLang="zh-CN" sz="2200" dirty="0" smtClean="0">
                  <a:solidFill>
                    <a:schemeClr val="accent3"/>
                  </a:solidFill>
                  <a:latin typeface="+mn-lt"/>
                  <a:cs typeface="Times New Roman" pitchFamily="18" charset="0"/>
                </a:rPr>
                <a:t>Eczacılık ve Farmakoloji: 293.006   (%3)</a:t>
              </a:r>
              <a:endParaRPr kumimoji="0" lang="zh-CN" altLang="en-US" sz="2200" b="1" i="0" u="none" strike="noStrike" kern="0" cap="none" spc="0" normalizeH="0" baseline="0" noProof="0" dirty="0">
                <a:ln w="18415" cmpd="sng">
                  <a:noFill/>
                  <a:prstDash val="solid"/>
                </a:ln>
                <a:solidFill>
                  <a:schemeClr val="accent3"/>
                </a:solidFill>
                <a:uLnTx/>
                <a:uFillTx/>
                <a:latin typeface="+mn-lt"/>
                <a:cs typeface="Times New Roman" pitchFamily="18" charset="0"/>
              </a:endParaRPr>
            </a:p>
          </p:txBody>
        </p:sp>
      </p:grpSp>
      <p:grpSp>
        <p:nvGrpSpPr>
          <p:cNvPr id="7" name="Grup 6"/>
          <p:cNvGrpSpPr/>
          <p:nvPr/>
        </p:nvGrpSpPr>
        <p:grpSpPr>
          <a:xfrm>
            <a:off x="776866" y="5176016"/>
            <a:ext cx="5600043" cy="381045"/>
            <a:chOff x="653297" y="5548835"/>
            <a:chExt cx="5600043" cy="381045"/>
          </a:xfrm>
        </p:grpSpPr>
        <p:cxnSp>
          <p:nvCxnSpPr>
            <p:cNvPr id="161" name="直接连接符 31"/>
            <p:cNvCxnSpPr/>
            <p:nvPr/>
          </p:nvCxnSpPr>
          <p:spPr>
            <a:xfrm flipV="1">
              <a:off x="653297" y="5918808"/>
              <a:ext cx="5147684" cy="11072"/>
            </a:xfrm>
            <a:prstGeom prst="line">
              <a:avLst/>
            </a:prstGeom>
            <a:noFill/>
            <a:ln w="9525" cap="flat" cmpd="sng" algn="ctr">
              <a:solidFill>
                <a:schemeClr val="accent3"/>
              </a:solidFill>
              <a:prstDash val="solid"/>
              <a:headEnd type="oval" w="med" len="med"/>
              <a:tailEnd type="none" w="med" len="med"/>
            </a:ln>
            <a:effectLst/>
          </p:spPr>
        </p:cxnSp>
        <p:sp>
          <p:nvSpPr>
            <p:cNvPr id="162" name="TextBox 22"/>
            <p:cNvSpPr txBox="1"/>
            <p:nvPr/>
          </p:nvSpPr>
          <p:spPr>
            <a:xfrm>
              <a:off x="869427" y="5548835"/>
              <a:ext cx="5383913" cy="369973"/>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defTabSz="914400" eaLnBrk="1" fontAlgn="auto" latinLnBrk="0" hangingPunct="1">
                <a:lnSpc>
                  <a:spcPct val="80000"/>
                </a:lnSpc>
                <a:spcBef>
                  <a:spcPts val="0"/>
                </a:spcBef>
                <a:spcAft>
                  <a:spcPts val="0"/>
                </a:spcAft>
                <a:buClrTx/>
                <a:buSzTx/>
                <a:buFontTx/>
                <a:buNone/>
                <a:tabLst/>
                <a:defRPr/>
              </a:pPr>
              <a:r>
                <a:rPr lang="tr-TR" altLang="zh-CN" sz="2200" dirty="0" smtClean="0">
                  <a:solidFill>
                    <a:schemeClr val="accent3"/>
                  </a:solidFill>
                  <a:latin typeface="+mn-lt"/>
                  <a:cs typeface="Times New Roman" pitchFamily="18" charset="0"/>
                </a:rPr>
                <a:t>Veterinerlik: 89.908		     (%1) </a:t>
              </a:r>
              <a:endParaRPr kumimoji="0" lang="zh-CN" altLang="en-US" sz="2200" b="1" i="0" u="none" strike="noStrike" kern="0" cap="none" spc="0" normalizeH="0" baseline="0" noProof="0" dirty="0">
                <a:ln w="18415" cmpd="sng">
                  <a:noFill/>
                  <a:prstDash val="solid"/>
                </a:ln>
                <a:solidFill>
                  <a:schemeClr val="accent3"/>
                </a:solidFill>
                <a:uLnTx/>
                <a:uFillTx/>
                <a:latin typeface="+mn-lt"/>
                <a:cs typeface="Times New Roman" pitchFamily="18" charset="0"/>
              </a:endParaRPr>
            </a:p>
          </p:txBody>
        </p:sp>
      </p:grpSp>
      <p:grpSp>
        <p:nvGrpSpPr>
          <p:cNvPr id="163" name="Grup 162"/>
          <p:cNvGrpSpPr/>
          <p:nvPr/>
        </p:nvGrpSpPr>
        <p:grpSpPr>
          <a:xfrm>
            <a:off x="776867" y="5799871"/>
            <a:ext cx="5600043" cy="381045"/>
            <a:chOff x="653297" y="5548835"/>
            <a:chExt cx="5600043" cy="381045"/>
          </a:xfrm>
        </p:grpSpPr>
        <p:cxnSp>
          <p:nvCxnSpPr>
            <p:cNvPr id="164" name="直接连接符 31"/>
            <p:cNvCxnSpPr/>
            <p:nvPr/>
          </p:nvCxnSpPr>
          <p:spPr>
            <a:xfrm>
              <a:off x="653297" y="5929880"/>
              <a:ext cx="4977162" cy="0"/>
            </a:xfrm>
            <a:prstGeom prst="line">
              <a:avLst/>
            </a:prstGeom>
            <a:noFill/>
            <a:ln w="9525" cap="flat" cmpd="sng" algn="ctr">
              <a:solidFill>
                <a:schemeClr val="accent3"/>
              </a:solidFill>
              <a:prstDash val="solid"/>
              <a:headEnd type="oval" w="med" len="med"/>
              <a:tailEnd type="none" w="med" len="med"/>
            </a:ln>
            <a:effectLst/>
          </p:spPr>
        </p:cxnSp>
        <p:sp>
          <p:nvSpPr>
            <p:cNvPr id="165" name="TextBox 22"/>
            <p:cNvSpPr txBox="1"/>
            <p:nvPr/>
          </p:nvSpPr>
          <p:spPr>
            <a:xfrm>
              <a:off x="869427" y="5548835"/>
              <a:ext cx="5383913" cy="363176"/>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defTabSz="914400" eaLnBrk="1" fontAlgn="auto" latinLnBrk="0" hangingPunct="1">
                <a:lnSpc>
                  <a:spcPct val="80000"/>
                </a:lnSpc>
                <a:spcBef>
                  <a:spcPts val="0"/>
                </a:spcBef>
                <a:spcAft>
                  <a:spcPts val="0"/>
                </a:spcAft>
                <a:buClrTx/>
                <a:buSzTx/>
                <a:buFontTx/>
                <a:buNone/>
                <a:tabLst/>
                <a:defRPr/>
              </a:pPr>
              <a:r>
                <a:rPr lang="tr-TR" altLang="zh-CN" sz="2200" dirty="0" smtClean="0">
                  <a:solidFill>
                    <a:schemeClr val="accent3"/>
                  </a:solidFill>
                  <a:latin typeface="+mn-lt"/>
                  <a:cs typeface="Times New Roman" pitchFamily="18" charset="0"/>
                </a:rPr>
                <a:t>Diş Hekimliği: 59.738		    (%0,60)</a:t>
              </a:r>
              <a:endParaRPr kumimoji="0" lang="zh-CN" altLang="en-US" sz="2200" b="1" i="0" u="none" strike="noStrike" kern="0" cap="none" spc="0" normalizeH="0" baseline="0" noProof="0" dirty="0">
                <a:ln w="18415" cmpd="sng">
                  <a:noFill/>
                  <a:prstDash val="solid"/>
                </a:ln>
                <a:solidFill>
                  <a:schemeClr val="accent3"/>
                </a:solidFill>
                <a:uLnTx/>
                <a:uFillTx/>
                <a:latin typeface="+mn-lt"/>
                <a:cs typeface="Times New Roman" pitchFamily="18" charset="0"/>
              </a:endParaRPr>
            </a:p>
          </p:txBody>
        </p:sp>
      </p:grpSp>
      <p:sp>
        <p:nvSpPr>
          <p:cNvPr id="177" name="椭圆 21"/>
          <p:cNvSpPr/>
          <p:nvPr/>
        </p:nvSpPr>
        <p:spPr>
          <a:xfrm>
            <a:off x="7991656" y="1965249"/>
            <a:ext cx="2961385" cy="2961385"/>
          </a:xfrm>
          <a:prstGeom prst="ellipse">
            <a:avLst/>
          </a:prstGeom>
          <a:gradFill flip="none" rotWithShape="1">
            <a:gsLst>
              <a:gs pos="0">
                <a:schemeClr val="accent3">
                  <a:lumMod val="50000"/>
                </a:schemeClr>
              </a:gs>
              <a:gs pos="43000">
                <a:schemeClr val="accent3">
                  <a:lumMod val="75000"/>
                </a:schemeClr>
              </a:gs>
              <a:gs pos="100000">
                <a:schemeClr val="accent3"/>
              </a:gs>
            </a:gsLst>
            <a:lin ang="13500000" scaled="1"/>
            <a:tileRect/>
          </a:gradFill>
          <a:ln w="25400" cap="flat" cmpd="sng" algn="ctr">
            <a:solidFill>
              <a:schemeClr val="accent3">
                <a:lumMod val="50000"/>
              </a:scheme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75" name="TextBox 58"/>
          <p:cNvSpPr txBox="1"/>
          <p:nvPr/>
        </p:nvSpPr>
        <p:spPr>
          <a:xfrm>
            <a:off x="7909138" y="3007345"/>
            <a:ext cx="3126420" cy="1077218"/>
          </a:xfrm>
          <a:prstGeom prst="rect">
            <a:avLst/>
          </a:prstGeom>
          <a:noFill/>
        </p:spPr>
        <p:txBody>
          <a:bodyPr wrap="square" rtlCol="0">
            <a:spAutoFit/>
          </a:bodyPr>
          <a:lstStyle/>
          <a:p>
            <a:pPr algn="ctr"/>
            <a:r>
              <a:rPr lang="tr-TR" sz="3200" b="1" dirty="0" smtClean="0">
                <a:solidFill>
                  <a:schemeClr val="bg1"/>
                </a:solidFill>
              </a:rPr>
              <a:t>Dünya Toplamı</a:t>
            </a:r>
          </a:p>
          <a:p>
            <a:pPr algn="ctr"/>
            <a:r>
              <a:rPr lang="tr-TR" sz="3200" b="1" dirty="0" smtClean="0">
                <a:solidFill>
                  <a:schemeClr val="bg1"/>
                </a:solidFill>
              </a:rPr>
              <a:t>9.796.411</a:t>
            </a:r>
            <a:endParaRPr lang="en-US" sz="3200" b="1" dirty="0">
              <a:solidFill>
                <a:schemeClr val="bg1"/>
              </a:solidFill>
            </a:endParaRPr>
          </a:p>
        </p:txBody>
      </p:sp>
      <p:sp>
        <p:nvSpPr>
          <p:cNvPr id="26" name="Rectangle 44"/>
          <p:cNvSpPr/>
          <p:nvPr/>
        </p:nvSpPr>
        <p:spPr>
          <a:xfrm>
            <a:off x="576" y="601653"/>
            <a:ext cx="888875" cy="507127"/>
          </a:xfrm>
          <a:prstGeom prst="rect">
            <a:avLst/>
          </a:prstGeom>
          <a:solidFill>
            <a:srgbClr val="ED7D3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000791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174" y="469798"/>
            <a:ext cx="7210426" cy="735541"/>
          </a:xfrm>
        </p:spPr>
        <p:txBody>
          <a:bodyPr>
            <a:normAutofit/>
          </a:bodyPr>
          <a:lstStyle/>
          <a:p>
            <a:pPr lvl="0" algn="ctr">
              <a:lnSpc>
                <a:spcPct val="100000"/>
              </a:lnSpc>
              <a:spcBef>
                <a:spcPts val="0"/>
              </a:spcBef>
              <a:defRPr/>
            </a:pPr>
            <a:r>
              <a:rPr lang="tr-TR" sz="2800" b="1" kern="0" dirty="0">
                <a:solidFill>
                  <a:schemeClr val="tx1"/>
                </a:solidFill>
                <a:latin typeface="+mn-lt"/>
              </a:rPr>
              <a:t>Türkiye’nin Bilimsel Yayın </a:t>
            </a:r>
            <a:r>
              <a:rPr lang="tr-TR" sz="2800" b="1" kern="0" dirty="0" smtClean="0">
                <a:solidFill>
                  <a:schemeClr val="tx1"/>
                </a:solidFill>
                <a:latin typeface="+mn-lt"/>
              </a:rPr>
              <a:t>Sayısı Performansı</a:t>
            </a:r>
            <a:endParaRPr lang="tr-TR" sz="2800" b="1" kern="0" dirty="0">
              <a:solidFill>
                <a:schemeClr val="tx1"/>
              </a:solidFill>
              <a:latin typeface="+mn-lt"/>
            </a:endParaRPr>
          </a:p>
        </p:txBody>
      </p:sp>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12"/>
          <p:cNvSpPr>
            <a:spLocks/>
          </p:cNvSpPr>
          <p:nvPr/>
        </p:nvSpPr>
        <p:spPr bwMode="auto">
          <a:xfrm rot="16200000">
            <a:off x="9359306" y="3278711"/>
            <a:ext cx="1094747" cy="4570639"/>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8" name="Group 3"/>
          <p:cNvGrpSpPr/>
          <p:nvPr/>
        </p:nvGrpSpPr>
        <p:grpSpPr>
          <a:xfrm>
            <a:off x="0" y="4492829"/>
            <a:ext cx="2188163" cy="1625988"/>
            <a:chOff x="1706563" y="4518025"/>
            <a:chExt cx="2605088" cy="1390650"/>
          </a:xfrm>
        </p:grpSpPr>
        <p:sp>
          <p:nvSpPr>
            <p:cNvPr id="9" name="Freeform 5"/>
            <p:cNvSpPr>
              <a:spLocks/>
            </p:cNvSpPr>
            <p:nvPr/>
          </p:nvSpPr>
          <p:spPr bwMode="auto">
            <a:xfrm>
              <a:off x="1706563" y="4518025"/>
              <a:ext cx="1303338" cy="1390650"/>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6"/>
            <p:cNvSpPr>
              <a:spLocks/>
            </p:cNvSpPr>
            <p:nvPr/>
          </p:nvSpPr>
          <p:spPr bwMode="auto">
            <a:xfrm>
              <a:off x="3009901" y="4518025"/>
              <a:ext cx="1301750" cy="1390650"/>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1" name="Group 6"/>
          <p:cNvGrpSpPr/>
          <p:nvPr/>
        </p:nvGrpSpPr>
        <p:grpSpPr>
          <a:xfrm>
            <a:off x="1106748" y="3993326"/>
            <a:ext cx="2182163" cy="2125490"/>
            <a:chOff x="3024188" y="3378200"/>
            <a:chExt cx="2597946" cy="2530475"/>
          </a:xfrm>
        </p:grpSpPr>
        <p:sp>
          <p:nvSpPr>
            <p:cNvPr id="12" name="Freeform 7"/>
            <p:cNvSpPr>
              <a:spLocks/>
            </p:cNvSpPr>
            <p:nvPr/>
          </p:nvSpPr>
          <p:spPr bwMode="auto">
            <a:xfrm>
              <a:off x="3024188" y="3378200"/>
              <a:ext cx="1306513" cy="2530475"/>
            </a:xfrm>
            <a:custGeom>
              <a:avLst/>
              <a:gdLst>
                <a:gd name="T0" fmla="*/ 334 w 348"/>
                <a:gd name="T1" fmla="*/ 52 h 673"/>
                <a:gd name="T2" fmla="*/ 0 w 348"/>
                <a:gd name="T3" fmla="*/ 673 h 673"/>
                <a:gd name="T4" fmla="*/ 348 w 348"/>
                <a:gd name="T5" fmla="*/ 673 h 673"/>
                <a:gd name="T6" fmla="*/ 348 w 348"/>
                <a:gd name="T7" fmla="*/ 0 h 673"/>
                <a:gd name="T8" fmla="*/ 334 w 348"/>
                <a:gd name="T9" fmla="*/ 52 h 673"/>
              </a:gdLst>
              <a:ahLst/>
              <a:cxnLst>
                <a:cxn ang="0">
                  <a:pos x="T0" y="T1"/>
                </a:cxn>
                <a:cxn ang="0">
                  <a:pos x="T2" y="T3"/>
                </a:cxn>
                <a:cxn ang="0">
                  <a:pos x="T4" y="T5"/>
                </a:cxn>
                <a:cxn ang="0">
                  <a:pos x="T6" y="T7"/>
                </a:cxn>
                <a:cxn ang="0">
                  <a:pos x="T8" y="T9"/>
                </a:cxn>
              </a:cxnLst>
              <a:rect l="0" t="0" r="r" b="b"/>
              <a:pathLst>
                <a:path w="348" h="673">
                  <a:moveTo>
                    <a:pt x="334" y="52"/>
                  </a:moveTo>
                  <a:cubicBezTo>
                    <a:pt x="243" y="520"/>
                    <a:pt x="0" y="673"/>
                    <a:pt x="0" y="673"/>
                  </a:cubicBezTo>
                  <a:cubicBezTo>
                    <a:pt x="348" y="673"/>
                    <a:pt x="348" y="673"/>
                    <a:pt x="348" y="673"/>
                  </a:cubicBezTo>
                  <a:cubicBezTo>
                    <a:pt x="348" y="0"/>
                    <a:pt x="348" y="0"/>
                    <a:pt x="348" y="0"/>
                  </a:cubicBezTo>
                  <a:cubicBezTo>
                    <a:pt x="345" y="0"/>
                    <a:pt x="339" y="24"/>
                    <a:pt x="334" y="5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8"/>
            <p:cNvSpPr>
              <a:spLocks/>
            </p:cNvSpPr>
            <p:nvPr/>
          </p:nvSpPr>
          <p:spPr bwMode="auto">
            <a:xfrm>
              <a:off x="4318796" y="3378200"/>
              <a:ext cx="1303338" cy="2530475"/>
            </a:xfrm>
            <a:custGeom>
              <a:avLst/>
              <a:gdLst>
                <a:gd name="T0" fmla="*/ 14 w 347"/>
                <a:gd name="T1" fmla="*/ 52 h 673"/>
                <a:gd name="T2" fmla="*/ 0 w 347"/>
                <a:gd name="T3" fmla="*/ 0 h 673"/>
                <a:gd name="T4" fmla="*/ 0 w 347"/>
                <a:gd name="T5" fmla="*/ 673 h 673"/>
                <a:gd name="T6" fmla="*/ 347 w 347"/>
                <a:gd name="T7" fmla="*/ 673 h 673"/>
                <a:gd name="T8" fmla="*/ 14 w 347"/>
                <a:gd name="T9" fmla="*/ 52 h 673"/>
              </a:gdLst>
              <a:ahLst/>
              <a:cxnLst>
                <a:cxn ang="0">
                  <a:pos x="T0" y="T1"/>
                </a:cxn>
                <a:cxn ang="0">
                  <a:pos x="T2" y="T3"/>
                </a:cxn>
                <a:cxn ang="0">
                  <a:pos x="T4" y="T5"/>
                </a:cxn>
                <a:cxn ang="0">
                  <a:pos x="T6" y="T7"/>
                </a:cxn>
                <a:cxn ang="0">
                  <a:pos x="T8" y="T9"/>
                </a:cxn>
              </a:cxnLst>
              <a:rect l="0" t="0" r="r" b="b"/>
              <a:pathLst>
                <a:path w="347" h="673">
                  <a:moveTo>
                    <a:pt x="14" y="52"/>
                  </a:moveTo>
                  <a:cubicBezTo>
                    <a:pt x="9" y="24"/>
                    <a:pt x="3" y="0"/>
                    <a:pt x="0" y="0"/>
                  </a:cubicBezTo>
                  <a:cubicBezTo>
                    <a:pt x="0" y="673"/>
                    <a:pt x="0" y="673"/>
                    <a:pt x="0" y="673"/>
                  </a:cubicBezTo>
                  <a:cubicBezTo>
                    <a:pt x="347" y="673"/>
                    <a:pt x="347" y="673"/>
                    <a:pt x="347" y="673"/>
                  </a:cubicBezTo>
                  <a:cubicBezTo>
                    <a:pt x="347" y="673"/>
                    <a:pt x="105" y="520"/>
                    <a:pt x="14" y="52"/>
                  </a:cubicBez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4" name="Group 9"/>
          <p:cNvGrpSpPr/>
          <p:nvPr/>
        </p:nvGrpSpPr>
        <p:grpSpPr>
          <a:xfrm>
            <a:off x="2210830" y="3400238"/>
            <a:ext cx="2188163" cy="2718578"/>
            <a:chOff x="4338638" y="2257425"/>
            <a:chExt cx="2605088" cy="3651250"/>
          </a:xfrm>
        </p:grpSpPr>
        <p:sp>
          <p:nvSpPr>
            <p:cNvPr id="15" name="Freeform 9"/>
            <p:cNvSpPr>
              <a:spLocks/>
            </p:cNvSpPr>
            <p:nvPr/>
          </p:nvSpPr>
          <p:spPr bwMode="auto">
            <a:xfrm>
              <a:off x="4338638" y="2257425"/>
              <a:ext cx="1303338" cy="3651250"/>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10"/>
            <p:cNvSpPr>
              <a:spLocks/>
            </p:cNvSpPr>
            <p:nvPr/>
          </p:nvSpPr>
          <p:spPr bwMode="auto">
            <a:xfrm>
              <a:off x="5641976" y="2257425"/>
              <a:ext cx="1301750" cy="3651250"/>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7" name="Group 15"/>
          <p:cNvGrpSpPr/>
          <p:nvPr/>
        </p:nvGrpSpPr>
        <p:grpSpPr>
          <a:xfrm>
            <a:off x="3337163" y="2866839"/>
            <a:ext cx="2192163" cy="3251978"/>
            <a:chOff x="6970713" y="2933700"/>
            <a:chExt cx="2609851" cy="2974975"/>
          </a:xfrm>
        </p:grpSpPr>
        <p:sp>
          <p:nvSpPr>
            <p:cNvPr id="18" name="Freeform 13"/>
            <p:cNvSpPr>
              <a:spLocks/>
            </p:cNvSpPr>
            <p:nvPr/>
          </p:nvSpPr>
          <p:spPr bwMode="auto">
            <a:xfrm>
              <a:off x="8277226" y="2933700"/>
              <a:ext cx="1303338" cy="2974975"/>
            </a:xfrm>
            <a:custGeom>
              <a:avLst/>
              <a:gdLst>
                <a:gd name="T0" fmla="*/ 14 w 347"/>
                <a:gd name="T1" fmla="*/ 62 h 791"/>
                <a:gd name="T2" fmla="*/ 0 w 347"/>
                <a:gd name="T3" fmla="*/ 0 h 791"/>
                <a:gd name="T4" fmla="*/ 0 w 347"/>
                <a:gd name="T5" fmla="*/ 791 h 791"/>
                <a:gd name="T6" fmla="*/ 347 w 347"/>
                <a:gd name="T7" fmla="*/ 791 h 791"/>
                <a:gd name="T8" fmla="*/ 14 w 347"/>
                <a:gd name="T9" fmla="*/ 62 h 791"/>
              </a:gdLst>
              <a:ahLst/>
              <a:cxnLst>
                <a:cxn ang="0">
                  <a:pos x="T0" y="T1"/>
                </a:cxn>
                <a:cxn ang="0">
                  <a:pos x="T2" y="T3"/>
                </a:cxn>
                <a:cxn ang="0">
                  <a:pos x="T4" y="T5"/>
                </a:cxn>
                <a:cxn ang="0">
                  <a:pos x="T6" y="T7"/>
                </a:cxn>
                <a:cxn ang="0">
                  <a:pos x="T8" y="T9"/>
                </a:cxn>
              </a:cxnLst>
              <a:rect l="0" t="0" r="r" b="b"/>
              <a:pathLst>
                <a:path w="347" h="791">
                  <a:moveTo>
                    <a:pt x="14" y="62"/>
                  </a:moveTo>
                  <a:cubicBezTo>
                    <a:pt x="8" y="28"/>
                    <a:pt x="2" y="0"/>
                    <a:pt x="0" y="0"/>
                  </a:cubicBezTo>
                  <a:cubicBezTo>
                    <a:pt x="0" y="791"/>
                    <a:pt x="0" y="791"/>
                    <a:pt x="0" y="791"/>
                  </a:cubicBezTo>
                  <a:cubicBezTo>
                    <a:pt x="347" y="791"/>
                    <a:pt x="347" y="791"/>
                    <a:pt x="347" y="791"/>
                  </a:cubicBezTo>
                  <a:cubicBezTo>
                    <a:pt x="347" y="791"/>
                    <a:pt x="104" y="611"/>
                    <a:pt x="14" y="62"/>
                  </a:cubicBez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14"/>
            <p:cNvSpPr>
              <a:spLocks/>
            </p:cNvSpPr>
            <p:nvPr/>
          </p:nvSpPr>
          <p:spPr bwMode="auto">
            <a:xfrm>
              <a:off x="6970713" y="2933700"/>
              <a:ext cx="1306513" cy="2974975"/>
            </a:xfrm>
            <a:custGeom>
              <a:avLst/>
              <a:gdLst>
                <a:gd name="T0" fmla="*/ 333 w 348"/>
                <a:gd name="T1" fmla="*/ 62 h 791"/>
                <a:gd name="T2" fmla="*/ 0 w 348"/>
                <a:gd name="T3" fmla="*/ 791 h 791"/>
                <a:gd name="T4" fmla="*/ 348 w 348"/>
                <a:gd name="T5" fmla="*/ 791 h 791"/>
                <a:gd name="T6" fmla="*/ 348 w 348"/>
                <a:gd name="T7" fmla="*/ 0 h 791"/>
                <a:gd name="T8" fmla="*/ 333 w 348"/>
                <a:gd name="T9" fmla="*/ 62 h 791"/>
              </a:gdLst>
              <a:ahLst/>
              <a:cxnLst>
                <a:cxn ang="0">
                  <a:pos x="T0" y="T1"/>
                </a:cxn>
                <a:cxn ang="0">
                  <a:pos x="T2" y="T3"/>
                </a:cxn>
                <a:cxn ang="0">
                  <a:pos x="T4" y="T5"/>
                </a:cxn>
                <a:cxn ang="0">
                  <a:pos x="T6" y="T7"/>
                </a:cxn>
                <a:cxn ang="0">
                  <a:pos x="T8" y="T9"/>
                </a:cxn>
              </a:cxnLst>
              <a:rect l="0" t="0" r="r" b="b"/>
              <a:pathLst>
                <a:path w="348" h="791">
                  <a:moveTo>
                    <a:pt x="333" y="62"/>
                  </a:moveTo>
                  <a:cubicBezTo>
                    <a:pt x="242" y="611"/>
                    <a:pt x="0" y="791"/>
                    <a:pt x="0" y="791"/>
                  </a:cubicBezTo>
                  <a:cubicBezTo>
                    <a:pt x="348" y="791"/>
                    <a:pt x="348" y="791"/>
                    <a:pt x="348" y="791"/>
                  </a:cubicBezTo>
                  <a:cubicBezTo>
                    <a:pt x="348" y="0"/>
                    <a:pt x="348" y="0"/>
                    <a:pt x="348" y="0"/>
                  </a:cubicBezTo>
                  <a:cubicBezTo>
                    <a:pt x="345" y="0"/>
                    <a:pt x="339" y="28"/>
                    <a:pt x="333" y="62"/>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20" name="Rectangle 55"/>
          <p:cNvSpPr/>
          <p:nvPr/>
        </p:nvSpPr>
        <p:spPr>
          <a:xfrm>
            <a:off x="547375" y="3838007"/>
            <a:ext cx="966132" cy="507127"/>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mj-lt"/>
              </a:rPr>
              <a:t>26.129</a:t>
            </a:r>
            <a:endParaRPr lang="en-US" dirty="0">
              <a:solidFill>
                <a:schemeClr val="tx1"/>
              </a:solidFill>
              <a:latin typeface="+mj-lt"/>
            </a:endParaRPr>
          </a:p>
        </p:txBody>
      </p:sp>
      <p:sp>
        <p:nvSpPr>
          <p:cNvPr id="21" name="Rectangle 55"/>
          <p:cNvSpPr/>
          <p:nvPr/>
        </p:nvSpPr>
        <p:spPr>
          <a:xfrm>
            <a:off x="1641455" y="3400238"/>
            <a:ext cx="1015051" cy="507127"/>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mj-lt"/>
              </a:rPr>
              <a:t>27.266</a:t>
            </a:r>
            <a:endParaRPr lang="en-US" dirty="0">
              <a:solidFill>
                <a:schemeClr val="tx1"/>
              </a:solidFill>
              <a:latin typeface="+mj-lt"/>
            </a:endParaRPr>
          </a:p>
        </p:txBody>
      </p:sp>
      <p:sp>
        <p:nvSpPr>
          <p:cNvPr id="22" name="Rectangle 55"/>
          <p:cNvSpPr/>
          <p:nvPr/>
        </p:nvSpPr>
        <p:spPr>
          <a:xfrm>
            <a:off x="2738886" y="2858600"/>
            <a:ext cx="1076325" cy="507127"/>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mj-lt"/>
              </a:rPr>
              <a:t>27.979</a:t>
            </a:r>
            <a:endParaRPr lang="en-US" dirty="0">
              <a:solidFill>
                <a:schemeClr val="tx1"/>
              </a:solidFill>
              <a:latin typeface="+mj-lt"/>
            </a:endParaRPr>
          </a:p>
        </p:txBody>
      </p:sp>
      <p:sp>
        <p:nvSpPr>
          <p:cNvPr id="23" name="Rectangle 55"/>
          <p:cNvSpPr/>
          <p:nvPr/>
        </p:nvSpPr>
        <p:spPr>
          <a:xfrm>
            <a:off x="3852286" y="2304863"/>
            <a:ext cx="1042596" cy="507127"/>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mj-lt"/>
              </a:rPr>
              <a:t>29.634</a:t>
            </a:r>
            <a:endParaRPr lang="en-US" dirty="0">
              <a:solidFill>
                <a:schemeClr val="tx1"/>
              </a:solidFill>
              <a:latin typeface="+mj-lt"/>
            </a:endParaRPr>
          </a:p>
        </p:txBody>
      </p:sp>
      <p:grpSp>
        <p:nvGrpSpPr>
          <p:cNvPr id="24" name="Group 15"/>
          <p:cNvGrpSpPr/>
          <p:nvPr/>
        </p:nvGrpSpPr>
        <p:grpSpPr>
          <a:xfrm>
            <a:off x="4376326" y="2409825"/>
            <a:ext cx="2192163" cy="3708992"/>
            <a:chOff x="6970713" y="2933700"/>
            <a:chExt cx="2609851" cy="2974975"/>
          </a:xfrm>
        </p:grpSpPr>
        <p:sp>
          <p:nvSpPr>
            <p:cNvPr id="25" name="Freeform 13"/>
            <p:cNvSpPr>
              <a:spLocks/>
            </p:cNvSpPr>
            <p:nvPr/>
          </p:nvSpPr>
          <p:spPr bwMode="auto">
            <a:xfrm>
              <a:off x="8277226" y="2933700"/>
              <a:ext cx="1303338" cy="2974975"/>
            </a:xfrm>
            <a:custGeom>
              <a:avLst/>
              <a:gdLst>
                <a:gd name="T0" fmla="*/ 14 w 347"/>
                <a:gd name="T1" fmla="*/ 62 h 791"/>
                <a:gd name="T2" fmla="*/ 0 w 347"/>
                <a:gd name="T3" fmla="*/ 0 h 791"/>
                <a:gd name="T4" fmla="*/ 0 w 347"/>
                <a:gd name="T5" fmla="*/ 791 h 791"/>
                <a:gd name="T6" fmla="*/ 347 w 347"/>
                <a:gd name="T7" fmla="*/ 791 h 791"/>
                <a:gd name="T8" fmla="*/ 14 w 347"/>
                <a:gd name="T9" fmla="*/ 62 h 791"/>
              </a:gdLst>
              <a:ahLst/>
              <a:cxnLst>
                <a:cxn ang="0">
                  <a:pos x="T0" y="T1"/>
                </a:cxn>
                <a:cxn ang="0">
                  <a:pos x="T2" y="T3"/>
                </a:cxn>
                <a:cxn ang="0">
                  <a:pos x="T4" y="T5"/>
                </a:cxn>
                <a:cxn ang="0">
                  <a:pos x="T6" y="T7"/>
                </a:cxn>
                <a:cxn ang="0">
                  <a:pos x="T8" y="T9"/>
                </a:cxn>
              </a:cxnLst>
              <a:rect l="0" t="0" r="r" b="b"/>
              <a:pathLst>
                <a:path w="347" h="791">
                  <a:moveTo>
                    <a:pt x="14" y="62"/>
                  </a:moveTo>
                  <a:cubicBezTo>
                    <a:pt x="8" y="28"/>
                    <a:pt x="2" y="0"/>
                    <a:pt x="0" y="0"/>
                  </a:cubicBezTo>
                  <a:cubicBezTo>
                    <a:pt x="0" y="791"/>
                    <a:pt x="0" y="791"/>
                    <a:pt x="0" y="791"/>
                  </a:cubicBezTo>
                  <a:cubicBezTo>
                    <a:pt x="347" y="791"/>
                    <a:pt x="347" y="791"/>
                    <a:pt x="347" y="791"/>
                  </a:cubicBezTo>
                  <a:cubicBezTo>
                    <a:pt x="347" y="791"/>
                    <a:pt x="104" y="611"/>
                    <a:pt x="14" y="62"/>
                  </a:cubicBez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14"/>
            <p:cNvSpPr>
              <a:spLocks/>
            </p:cNvSpPr>
            <p:nvPr/>
          </p:nvSpPr>
          <p:spPr bwMode="auto">
            <a:xfrm>
              <a:off x="6970713" y="2933700"/>
              <a:ext cx="1306513" cy="2974975"/>
            </a:xfrm>
            <a:custGeom>
              <a:avLst/>
              <a:gdLst>
                <a:gd name="T0" fmla="*/ 333 w 348"/>
                <a:gd name="T1" fmla="*/ 62 h 791"/>
                <a:gd name="T2" fmla="*/ 0 w 348"/>
                <a:gd name="T3" fmla="*/ 791 h 791"/>
                <a:gd name="T4" fmla="*/ 348 w 348"/>
                <a:gd name="T5" fmla="*/ 791 h 791"/>
                <a:gd name="T6" fmla="*/ 348 w 348"/>
                <a:gd name="T7" fmla="*/ 0 h 791"/>
                <a:gd name="T8" fmla="*/ 333 w 348"/>
                <a:gd name="T9" fmla="*/ 62 h 791"/>
              </a:gdLst>
              <a:ahLst/>
              <a:cxnLst>
                <a:cxn ang="0">
                  <a:pos x="T0" y="T1"/>
                </a:cxn>
                <a:cxn ang="0">
                  <a:pos x="T2" y="T3"/>
                </a:cxn>
                <a:cxn ang="0">
                  <a:pos x="T4" y="T5"/>
                </a:cxn>
                <a:cxn ang="0">
                  <a:pos x="T6" y="T7"/>
                </a:cxn>
                <a:cxn ang="0">
                  <a:pos x="T8" y="T9"/>
                </a:cxn>
              </a:cxnLst>
              <a:rect l="0" t="0" r="r" b="b"/>
              <a:pathLst>
                <a:path w="348" h="791">
                  <a:moveTo>
                    <a:pt x="333" y="62"/>
                  </a:moveTo>
                  <a:cubicBezTo>
                    <a:pt x="242" y="611"/>
                    <a:pt x="0" y="791"/>
                    <a:pt x="0" y="791"/>
                  </a:cubicBezTo>
                  <a:cubicBezTo>
                    <a:pt x="348" y="791"/>
                    <a:pt x="348" y="791"/>
                    <a:pt x="348" y="791"/>
                  </a:cubicBezTo>
                  <a:cubicBezTo>
                    <a:pt x="348" y="0"/>
                    <a:pt x="348" y="0"/>
                    <a:pt x="348" y="0"/>
                  </a:cubicBezTo>
                  <a:cubicBezTo>
                    <a:pt x="345" y="0"/>
                    <a:pt x="339" y="28"/>
                    <a:pt x="333" y="62"/>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29" name="Rectangle 55"/>
          <p:cNvSpPr/>
          <p:nvPr/>
        </p:nvSpPr>
        <p:spPr>
          <a:xfrm>
            <a:off x="4987117" y="1775324"/>
            <a:ext cx="1061321" cy="507127"/>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mj-lt"/>
              </a:rPr>
              <a:t>31.950</a:t>
            </a:r>
            <a:endParaRPr lang="en-US" dirty="0">
              <a:solidFill>
                <a:schemeClr val="tx1"/>
              </a:solidFill>
              <a:latin typeface="+mj-lt"/>
            </a:endParaRPr>
          </a:p>
        </p:txBody>
      </p:sp>
      <p:grpSp>
        <p:nvGrpSpPr>
          <p:cNvPr id="30" name="Group 15"/>
          <p:cNvGrpSpPr/>
          <p:nvPr/>
        </p:nvGrpSpPr>
        <p:grpSpPr>
          <a:xfrm>
            <a:off x="5465105" y="2543174"/>
            <a:ext cx="2192163" cy="3568231"/>
            <a:chOff x="6970713" y="2933700"/>
            <a:chExt cx="2609851" cy="2974975"/>
          </a:xfrm>
        </p:grpSpPr>
        <p:sp>
          <p:nvSpPr>
            <p:cNvPr id="31" name="Freeform 13"/>
            <p:cNvSpPr>
              <a:spLocks/>
            </p:cNvSpPr>
            <p:nvPr/>
          </p:nvSpPr>
          <p:spPr bwMode="auto">
            <a:xfrm>
              <a:off x="8277226" y="2933700"/>
              <a:ext cx="1303338" cy="2974975"/>
            </a:xfrm>
            <a:custGeom>
              <a:avLst/>
              <a:gdLst>
                <a:gd name="T0" fmla="*/ 14 w 347"/>
                <a:gd name="T1" fmla="*/ 62 h 791"/>
                <a:gd name="T2" fmla="*/ 0 w 347"/>
                <a:gd name="T3" fmla="*/ 0 h 791"/>
                <a:gd name="T4" fmla="*/ 0 w 347"/>
                <a:gd name="T5" fmla="*/ 791 h 791"/>
                <a:gd name="T6" fmla="*/ 347 w 347"/>
                <a:gd name="T7" fmla="*/ 791 h 791"/>
                <a:gd name="T8" fmla="*/ 14 w 347"/>
                <a:gd name="T9" fmla="*/ 62 h 791"/>
              </a:gdLst>
              <a:ahLst/>
              <a:cxnLst>
                <a:cxn ang="0">
                  <a:pos x="T0" y="T1"/>
                </a:cxn>
                <a:cxn ang="0">
                  <a:pos x="T2" y="T3"/>
                </a:cxn>
                <a:cxn ang="0">
                  <a:pos x="T4" y="T5"/>
                </a:cxn>
                <a:cxn ang="0">
                  <a:pos x="T6" y="T7"/>
                </a:cxn>
                <a:cxn ang="0">
                  <a:pos x="T8" y="T9"/>
                </a:cxn>
              </a:cxnLst>
              <a:rect l="0" t="0" r="r" b="b"/>
              <a:pathLst>
                <a:path w="347" h="791">
                  <a:moveTo>
                    <a:pt x="14" y="62"/>
                  </a:moveTo>
                  <a:cubicBezTo>
                    <a:pt x="8" y="28"/>
                    <a:pt x="2" y="0"/>
                    <a:pt x="0" y="0"/>
                  </a:cubicBezTo>
                  <a:cubicBezTo>
                    <a:pt x="0" y="791"/>
                    <a:pt x="0" y="791"/>
                    <a:pt x="0" y="791"/>
                  </a:cubicBezTo>
                  <a:cubicBezTo>
                    <a:pt x="347" y="791"/>
                    <a:pt x="347" y="791"/>
                    <a:pt x="347" y="791"/>
                  </a:cubicBezTo>
                  <a:cubicBezTo>
                    <a:pt x="347" y="791"/>
                    <a:pt x="104" y="611"/>
                    <a:pt x="14" y="62"/>
                  </a:cubicBez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14"/>
            <p:cNvSpPr>
              <a:spLocks/>
            </p:cNvSpPr>
            <p:nvPr/>
          </p:nvSpPr>
          <p:spPr bwMode="auto">
            <a:xfrm>
              <a:off x="6970713" y="2933700"/>
              <a:ext cx="1306513" cy="2974975"/>
            </a:xfrm>
            <a:custGeom>
              <a:avLst/>
              <a:gdLst>
                <a:gd name="T0" fmla="*/ 333 w 348"/>
                <a:gd name="T1" fmla="*/ 62 h 791"/>
                <a:gd name="T2" fmla="*/ 0 w 348"/>
                <a:gd name="T3" fmla="*/ 791 h 791"/>
                <a:gd name="T4" fmla="*/ 348 w 348"/>
                <a:gd name="T5" fmla="*/ 791 h 791"/>
                <a:gd name="T6" fmla="*/ 348 w 348"/>
                <a:gd name="T7" fmla="*/ 0 h 791"/>
                <a:gd name="T8" fmla="*/ 333 w 348"/>
                <a:gd name="T9" fmla="*/ 62 h 791"/>
              </a:gdLst>
              <a:ahLst/>
              <a:cxnLst>
                <a:cxn ang="0">
                  <a:pos x="T0" y="T1"/>
                </a:cxn>
                <a:cxn ang="0">
                  <a:pos x="T2" y="T3"/>
                </a:cxn>
                <a:cxn ang="0">
                  <a:pos x="T4" y="T5"/>
                </a:cxn>
                <a:cxn ang="0">
                  <a:pos x="T6" y="T7"/>
                </a:cxn>
                <a:cxn ang="0">
                  <a:pos x="T8" y="T9"/>
                </a:cxn>
              </a:cxnLst>
              <a:rect l="0" t="0" r="r" b="b"/>
              <a:pathLst>
                <a:path w="348" h="791">
                  <a:moveTo>
                    <a:pt x="333" y="62"/>
                  </a:moveTo>
                  <a:cubicBezTo>
                    <a:pt x="242" y="611"/>
                    <a:pt x="0" y="791"/>
                    <a:pt x="0" y="791"/>
                  </a:cubicBezTo>
                  <a:cubicBezTo>
                    <a:pt x="348" y="791"/>
                    <a:pt x="348" y="791"/>
                    <a:pt x="348" y="791"/>
                  </a:cubicBezTo>
                  <a:cubicBezTo>
                    <a:pt x="348" y="0"/>
                    <a:pt x="348" y="0"/>
                    <a:pt x="348" y="0"/>
                  </a:cubicBezTo>
                  <a:cubicBezTo>
                    <a:pt x="345" y="0"/>
                    <a:pt x="339" y="28"/>
                    <a:pt x="333" y="62"/>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33" name="Rectangle 55"/>
          <p:cNvSpPr/>
          <p:nvPr/>
        </p:nvSpPr>
        <p:spPr>
          <a:xfrm>
            <a:off x="6149630" y="1990538"/>
            <a:ext cx="1092418" cy="507127"/>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latin typeface="+mj-lt"/>
              </a:rPr>
              <a:t>30.027</a:t>
            </a:r>
            <a:endParaRPr lang="en-US" dirty="0">
              <a:solidFill>
                <a:schemeClr val="tx1"/>
              </a:solidFill>
              <a:latin typeface="+mj-lt"/>
            </a:endParaRPr>
          </a:p>
        </p:txBody>
      </p:sp>
      <p:sp>
        <p:nvSpPr>
          <p:cNvPr id="36" name="TextBox 48"/>
          <p:cNvSpPr txBox="1"/>
          <p:nvPr/>
        </p:nvSpPr>
        <p:spPr>
          <a:xfrm flipH="1">
            <a:off x="547374" y="6200155"/>
            <a:ext cx="940892"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2012</a:t>
            </a:r>
            <a:endParaRPr kumimoji="0" lang="zh-CN" altLang="en-US" sz="2000" i="0" u="none" strike="noStrike" kern="0" cap="none" spc="0" normalizeH="0" baseline="0" noProof="0" dirty="0">
              <a:ln>
                <a:noFill/>
              </a:ln>
              <a:solidFill>
                <a:schemeClr val="tx1">
                  <a:lumMod val="65000"/>
                  <a:lumOff val="35000"/>
                </a:schemeClr>
              </a:solidFill>
              <a:uLnTx/>
              <a:uFillTx/>
              <a:ea typeface="微软雅黑" pitchFamily="34" charset="-122"/>
            </a:endParaRPr>
          </a:p>
        </p:txBody>
      </p:sp>
      <p:sp>
        <p:nvSpPr>
          <p:cNvPr id="37" name="TextBox 48"/>
          <p:cNvSpPr txBox="1"/>
          <p:nvPr/>
        </p:nvSpPr>
        <p:spPr>
          <a:xfrm flipH="1">
            <a:off x="1641455" y="6190010"/>
            <a:ext cx="940892"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201</a:t>
            </a:r>
            <a:r>
              <a:rPr kumimoji="0" lang="tr-TR"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3</a:t>
            </a:r>
            <a:endParaRPr kumimoji="0" lang="zh-CN" altLang="en-US" sz="2000" i="0" u="none" strike="noStrike" kern="0" cap="none" spc="0" normalizeH="0" baseline="0" noProof="0" dirty="0">
              <a:ln>
                <a:noFill/>
              </a:ln>
              <a:solidFill>
                <a:schemeClr val="tx1">
                  <a:lumMod val="65000"/>
                  <a:lumOff val="35000"/>
                </a:schemeClr>
              </a:solidFill>
              <a:uLnTx/>
              <a:uFillTx/>
              <a:ea typeface="微软雅黑" pitchFamily="34" charset="-122"/>
            </a:endParaRPr>
          </a:p>
        </p:txBody>
      </p:sp>
      <p:sp>
        <p:nvSpPr>
          <p:cNvPr id="38" name="TextBox 48"/>
          <p:cNvSpPr txBox="1"/>
          <p:nvPr/>
        </p:nvSpPr>
        <p:spPr>
          <a:xfrm flipH="1">
            <a:off x="3841619" y="6200155"/>
            <a:ext cx="940892"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201</a:t>
            </a:r>
            <a:r>
              <a:rPr kumimoji="0" lang="tr-TR"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5</a:t>
            </a:r>
            <a:endParaRPr kumimoji="0" lang="zh-CN" altLang="en-US" sz="2000" i="0" u="none" strike="noStrike" kern="0" cap="none" spc="0" normalizeH="0" baseline="0" noProof="0" dirty="0">
              <a:ln>
                <a:noFill/>
              </a:ln>
              <a:solidFill>
                <a:schemeClr val="tx1">
                  <a:lumMod val="65000"/>
                  <a:lumOff val="35000"/>
                </a:schemeClr>
              </a:solidFill>
              <a:uLnTx/>
              <a:uFillTx/>
              <a:ea typeface="微软雅黑" pitchFamily="34" charset="-122"/>
            </a:endParaRPr>
          </a:p>
        </p:txBody>
      </p:sp>
      <p:sp>
        <p:nvSpPr>
          <p:cNvPr id="39" name="TextBox 48"/>
          <p:cNvSpPr txBox="1"/>
          <p:nvPr/>
        </p:nvSpPr>
        <p:spPr>
          <a:xfrm flipH="1">
            <a:off x="2741537" y="6190010"/>
            <a:ext cx="940892"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201</a:t>
            </a:r>
            <a:r>
              <a:rPr kumimoji="0" lang="tr-TR"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4</a:t>
            </a:r>
            <a:endParaRPr kumimoji="0" lang="zh-CN" altLang="en-US" sz="2000" i="0" u="none" strike="noStrike" kern="0" cap="none" spc="0" normalizeH="0" baseline="0" noProof="0" dirty="0">
              <a:ln>
                <a:noFill/>
              </a:ln>
              <a:solidFill>
                <a:schemeClr val="tx1">
                  <a:lumMod val="65000"/>
                  <a:lumOff val="35000"/>
                </a:schemeClr>
              </a:solidFill>
              <a:uLnTx/>
              <a:uFillTx/>
              <a:ea typeface="微软雅黑" pitchFamily="34" charset="-122"/>
            </a:endParaRPr>
          </a:p>
        </p:txBody>
      </p:sp>
      <p:sp>
        <p:nvSpPr>
          <p:cNvPr id="40" name="TextBox 48"/>
          <p:cNvSpPr txBox="1"/>
          <p:nvPr/>
        </p:nvSpPr>
        <p:spPr>
          <a:xfrm flipH="1">
            <a:off x="4871785" y="6190010"/>
            <a:ext cx="940892"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201</a:t>
            </a:r>
            <a:r>
              <a:rPr lang="tr-TR" altLang="zh-CN" sz="2000" kern="0" dirty="0">
                <a:solidFill>
                  <a:schemeClr val="tx1">
                    <a:lumMod val="65000"/>
                    <a:lumOff val="35000"/>
                  </a:schemeClr>
                </a:solidFill>
                <a:ea typeface="微软雅黑" pitchFamily="34" charset="-122"/>
              </a:rPr>
              <a:t>6</a:t>
            </a:r>
            <a:endParaRPr kumimoji="0" lang="zh-CN" altLang="en-US" sz="2000" i="0" u="none" strike="noStrike" kern="0" cap="none" spc="0" normalizeH="0" baseline="0" noProof="0" dirty="0">
              <a:ln>
                <a:noFill/>
              </a:ln>
              <a:solidFill>
                <a:schemeClr val="tx1">
                  <a:lumMod val="65000"/>
                  <a:lumOff val="35000"/>
                </a:schemeClr>
              </a:solidFill>
              <a:uLnTx/>
              <a:uFillTx/>
              <a:ea typeface="微软雅黑" pitchFamily="34" charset="-122"/>
            </a:endParaRPr>
          </a:p>
        </p:txBody>
      </p:sp>
      <p:sp>
        <p:nvSpPr>
          <p:cNvPr id="41" name="TextBox 48"/>
          <p:cNvSpPr txBox="1"/>
          <p:nvPr/>
        </p:nvSpPr>
        <p:spPr>
          <a:xfrm flipH="1">
            <a:off x="6021115" y="6200155"/>
            <a:ext cx="940892"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201</a:t>
            </a:r>
            <a:r>
              <a:rPr kumimoji="0" lang="tr-TR" altLang="zh-CN" sz="2000" i="0" u="none" strike="noStrike" kern="0" cap="none" spc="0" normalizeH="0" baseline="0" noProof="0" dirty="0" smtClean="0">
                <a:ln>
                  <a:noFill/>
                </a:ln>
                <a:solidFill>
                  <a:schemeClr val="tx1">
                    <a:lumMod val="65000"/>
                    <a:lumOff val="35000"/>
                  </a:schemeClr>
                </a:solidFill>
                <a:uLnTx/>
                <a:uFillTx/>
                <a:ea typeface="微软雅黑" pitchFamily="34" charset="-122"/>
              </a:rPr>
              <a:t>7</a:t>
            </a:r>
            <a:endParaRPr kumimoji="0" lang="zh-CN" altLang="en-US" sz="2000" i="0" u="none" strike="noStrike" kern="0" cap="none" spc="0" normalizeH="0" baseline="0" noProof="0" dirty="0">
              <a:ln>
                <a:noFill/>
              </a:ln>
              <a:solidFill>
                <a:schemeClr val="tx1">
                  <a:lumMod val="65000"/>
                  <a:lumOff val="35000"/>
                </a:schemeClr>
              </a:solidFill>
              <a:uLnTx/>
              <a:uFillTx/>
              <a:ea typeface="微软雅黑" pitchFamily="34" charset="-122"/>
            </a:endParaRPr>
          </a:p>
        </p:txBody>
      </p:sp>
      <p:sp>
        <p:nvSpPr>
          <p:cNvPr id="44" name="椭圆 21"/>
          <p:cNvSpPr/>
          <p:nvPr/>
        </p:nvSpPr>
        <p:spPr>
          <a:xfrm>
            <a:off x="9121887" y="3093623"/>
            <a:ext cx="2176890" cy="2087771"/>
          </a:xfrm>
          <a:prstGeom prst="ellipse">
            <a:avLst/>
          </a:prstGeom>
          <a:solidFill>
            <a:srgbClr val="CC0000"/>
          </a:solidFill>
          <a:ln w="25400" cap="flat" cmpd="sng" algn="ctr">
            <a:solidFill>
              <a:schemeClr val="accent3">
                <a:lumMod val="50000"/>
              </a:scheme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5" name="TextBox 28"/>
          <p:cNvSpPr txBox="1"/>
          <p:nvPr/>
        </p:nvSpPr>
        <p:spPr>
          <a:xfrm>
            <a:off x="8428271" y="3737392"/>
            <a:ext cx="3097013" cy="830997"/>
          </a:xfrm>
          <a:prstGeom prst="rect">
            <a:avLst/>
          </a:prstGeom>
          <a:noFill/>
        </p:spPr>
        <p:txBody>
          <a:bodyPr wrap="square" rtlCol="0">
            <a:spAutoFit/>
          </a:bodyPr>
          <a:lstStyle/>
          <a:p>
            <a:pPr algn="ctr"/>
            <a:r>
              <a:rPr lang="tr-TR" sz="2400" b="1" dirty="0" smtClean="0">
                <a:solidFill>
                  <a:schemeClr val="bg1"/>
                </a:solidFill>
              </a:rPr>
              <a:t>       Türkiye Toplamı </a:t>
            </a:r>
          </a:p>
          <a:p>
            <a:pPr algn="ctr"/>
            <a:r>
              <a:rPr lang="tr-TR" sz="2400" b="1" dirty="0">
                <a:solidFill>
                  <a:schemeClr val="bg1"/>
                </a:solidFill>
              </a:rPr>
              <a:t> </a:t>
            </a:r>
            <a:r>
              <a:rPr lang="tr-TR" sz="2400" b="1" dirty="0" smtClean="0">
                <a:solidFill>
                  <a:schemeClr val="bg1"/>
                </a:solidFill>
              </a:rPr>
              <a:t>    172.985 </a:t>
            </a:r>
            <a:endParaRPr lang="tr-TR" sz="2400" b="1" dirty="0">
              <a:solidFill>
                <a:schemeClr val="bg1"/>
              </a:solidFill>
            </a:endParaRPr>
          </a:p>
        </p:txBody>
      </p:sp>
      <p:sp>
        <p:nvSpPr>
          <p:cNvPr id="42" name="Rectangle 44"/>
          <p:cNvSpPr/>
          <p:nvPr/>
        </p:nvSpPr>
        <p:spPr>
          <a:xfrm>
            <a:off x="576" y="601653"/>
            <a:ext cx="888875" cy="507127"/>
          </a:xfrm>
          <a:prstGeom prst="rect">
            <a:avLst/>
          </a:prstGeom>
          <a:solidFill>
            <a:srgbClr val="ED7D3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76150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par>
                                <p:cTn id="20" presetID="22" presetClass="entr" presetSubtype="4"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randombar(horizontal)">
                                      <p:cBhvr>
                                        <p:cTn id="28" dur="500"/>
                                        <p:tgtEl>
                                          <p:spTgt spid="3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randombar(horizontal)">
                                      <p:cBhvr>
                                        <p:cTn id="31" dur="500"/>
                                        <p:tgtEl>
                                          <p:spTgt spid="3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randombar(horizontal)">
                                      <p:cBhvr>
                                        <p:cTn id="34" dur="500"/>
                                        <p:tgtEl>
                                          <p:spTgt spid="3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randombar(horizontal)">
                                      <p:cBhvr>
                                        <p:cTn id="37" dur="500"/>
                                        <p:tgtEl>
                                          <p:spTgt spid="40"/>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randombar(horizontal)">
                                      <p:cBhvr>
                                        <p:cTn id="40" dur="500"/>
                                        <p:tgtEl>
                                          <p:spTgt spid="41"/>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 calcmode="lin" valueType="num">
                                      <p:cBhvr>
                                        <p:cTn id="43" dur="500" fill="hold"/>
                                        <p:tgtEl>
                                          <p:spTgt spid="45"/>
                                        </p:tgtEl>
                                        <p:attrNameLst>
                                          <p:attrName>ppt_w</p:attrName>
                                        </p:attrNameLst>
                                      </p:cBhvr>
                                      <p:tavLst>
                                        <p:tav tm="0">
                                          <p:val>
                                            <p:fltVal val="0"/>
                                          </p:val>
                                        </p:tav>
                                        <p:tav tm="100000">
                                          <p:val>
                                            <p:strVal val="#ppt_w"/>
                                          </p:val>
                                        </p:tav>
                                      </p:tavLst>
                                    </p:anim>
                                    <p:anim calcmode="lin" valueType="num">
                                      <p:cBhvr>
                                        <p:cTn id="44" dur="500" fill="hold"/>
                                        <p:tgtEl>
                                          <p:spTgt spid="45"/>
                                        </p:tgtEl>
                                        <p:attrNameLst>
                                          <p:attrName>ppt_h</p:attrName>
                                        </p:attrNameLst>
                                      </p:cBhvr>
                                      <p:tavLst>
                                        <p:tav tm="0">
                                          <p:val>
                                            <p:fltVal val="0"/>
                                          </p:val>
                                        </p:tav>
                                        <p:tav tm="100000">
                                          <p:val>
                                            <p:strVal val="#ppt_h"/>
                                          </p:val>
                                        </p:tav>
                                      </p:tavLst>
                                    </p:anim>
                                    <p:animEffect transition="in" filter="fade">
                                      <p:cBhvr>
                                        <p:cTn id="4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1417881" y="1566240"/>
            <a:ext cx="8602202" cy="4871126"/>
          </a:xfrm>
          <a:prstGeom prst="rect">
            <a:avLst/>
          </a:prstGeom>
        </p:spPr>
      </p:pic>
      <p:sp>
        <p:nvSpPr>
          <p:cNvPr id="2" name="Title 1"/>
          <p:cNvSpPr>
            <a:spLocks noGrp="1"/>
          </p:cNvSpPr>
          <p:nvPr>
            <p:ph type="title"/>
          </p:nvPr>
        </p:nvSpPr>
        <p:spPr>
          <a:xfrm>
            <a:off x="888875" y="422012"/>
            <a:ext cx="8345711" cy="735541"/>
          </a:xfrm>
        </p:spPr>
        <p:txBody>
          <a:bodyPr>
            <a:normAutofit/>
          </a:bodyPr>
          <a:lstStyle/>
          <a:p>
            <a:pPr lvl="0">
              <a:lnSpc>
                <a:spcPct val="100000"/>
              </a:lnSpc>
              <a:spcBef>
                <a:spcPts val="0"/>
              </a:spcBef>
              <a:defRPr/>
            </a:pPr>
            <a:r>
              <a:rPr lang="tr-TR" sz="2800" b="1" kern="0" dirty="0">
                <a:solidFill>
                  <a:schemeClr val="tx1"/>
                </a:solidFill>
                <a:latin typeface="+mn-lt"/>
              </a:rPr>
              <a:t>Türkiye'nin Dünya Sıralamasındaki </a:t>
            </a:r>
            <a:r>
              <a:rPr lang="tr-TR" sz="2800" b="1" kern="0" dirty="0" smtClean="0">
                <a:solidFill>
                  <a:schemeClr val="tx1"/>
                </a:solidFill>
                <a:latin typeface="+mn-lt"/>
              </a:rPr>
              <a:t>Yeri</a:t>
            </a:r>
            <a:endParaRPr lang="tr-TR" sz="2800" b="1" kern="0" dirty="0">
              <a:solidFill>
                <a:schemeClr val="tx1"/>
              </a:solidFill>
              <a:latin typeface="+mn-lt"/>
            </a:endParaRPr>
          </a:p>
        </p:txBody>
      </p:sp>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7" name="4 Grafik"/>
          <p:cNvGraphicFramePr>
            <a:graphicFrameLocks/>
          </p:cNvGraphicFramePr>
          <p:nvPr>
            <p:extLst>
              <p:ext uri="{D42A27DB-BD31-4B8C-83A1-F6EECF244321}">
                <p14:modId xmlns:p14="http://schemas.microsoft.com/office/powerpoint/2010/main" val="2148132476"/>
              </p:ext>
            </p:extLst>
          </p:nvPr>
        </p:nvGraphicFramePr>
        <p:xfrm>
          <a:off x="1428749" y="1235208"/>
          <a:ext cx="8486775" cy="4089267"/>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44"/>
          <p:cNvSpPr/>
          <p:nvPr/>
        </p:nvSpPr>
        <p:spPr>
          <a:xfrm>
            <a:off x="0" y="536220"/>
            <a:ext cx="888875" cy="507127"/>
          </a:xfrm>
          <a:prstGeom prst="rect">
            <a:avLst/>
          </a:prstGeom>
          <a:solidFill>
            <a:srgbClr val="ED7D3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528577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302" y="-36666"/>
            <a:ext cx="4296537" cy="1475405"/>
          </a:xfrm>
        </p:spPr>
        <p:txBody>
          <a:bodyPr>
            <a:normAutofit/>
          </a:bodyPr>
          <a:lstStyle/>
          <a:p>
            <a:pPr lvl="0" algn="ctr">
              <a:lnSpc>
                <a:spcPct val="100000"/>
              </a:lnSpc>
              <a:spcBef>
                <a:spcPts val="0"/>
              </a:spcBef>
              <a:defRPr/>
            </a:pPr>
            <a:r>
              <a:rPr lang="tr-TR" sz="2800" b="1" kern="0" dirty="0" smtClean="0">
                <a:solidFill>
                  <a:schemeClr val="tx1"/>
                </a:solidFill>
                <a:latin typeface="+mn-lt"/>
              </a:rPr>
              <a:t>Türkiye Yayınlarının Bilim          Dalı Dağılımı (8)</a:t>
            </a:r>
            <a:endParaRPr lang="tr-TR" sz="2800" b="1" kern="0" dirty="0">
              <a:solidFill>
                <a:schemeClr val="tx1"/>
              </a:solidFill>
              <a:latin typeface="+mn-lt"/>
            </a:endParaRPr>
          </a:p>
        </p:txBody>
      </p:sp>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0" name="组合 35"/>
          <p:cNvGrpSpPr/>
          <p:nvPr/>
        </p:nvGrpSpPr>
        <p:grpSpPr>
          <a:xfrm>
            <a:off x="4079555" y="353415"/>
            <a:ext cx="7134192" cy="5885461"/>
            <a:chOff x="1395968" y="668246"/>
            <a:chExt cx="6572258" cy="6192338"/>
          </a:xfrm>
          <a:effectLst>
            <a:outerShdw blurRad="50800" dist="38100" dir="5400000" algn="t" rotWithShape="0">
              <a:prstClr val="black">
                <a:alpha val="40000"/>
              </a:prstClr>
            </a:outerShdw>
          </a:effectLst>
        </p:grpSpPr>
        <p:sp>
          <p:nvSpPr>
            <p:cNvPr id="27" name="圆角矩形 2"/>
            <p:cNvSpPr/>
            <p:nvPr/>
          </p:nvSpPr>
          <p:spPr>
            <a:xfrm>
              <a:off x="3420514" y="1094904"/>
              <a:ext cx="1017626" cy="4456309"/>
            </a:xfrm>
            <a:custGeom>
              <a:avLst/>
              <a:gdLst/>
              <a:ahLst/>
              <a:cxnLst/>
              <a:rect l="l" t="t" r="r" b="b"/>
              <a:pathLst>
                <a:path w="2592287" h="4957492">
                  <a:moveTo>
                    <a:pt x="408646" y="0"/>
                  </a:moveTo>
                  <a:cubicBezTo>
                    <a:pt x="287486" y="172164"/>
                    <a:pt x="216737" y="382135"/>
                    <a:pt x="216737" y="608629"/>
                  </a:cubicBezTo>
                  <a:lnTo>
                    <a:pt x="216737" y="3664577"/>
                  </a:lnTo>
                  <a:cubicBezTo>
                    <a:pt x="216737" y="4252381"/>
                    <a:pt x="693247" y="4728891"/>
                    <a:pt x="1281051" y="4728891"/>
                  </a:cubicBezTo>
                  <a:lnTo>
                    <a:pt x="2592287" y="4728891"/>
                  </a:lnTo>
                  <a:lnTo>
                    <a:pt x="2592287" y="4954005"/>
                  </a:lnTo>
                  <a:cubicBezTo>
                    <a:pt x="2573747" y="4957000"/>
                    <a:pt x="2554974" y="4957492"/>
                    <a:pt x="2536086" y="4957492"/>
                  </a:cubicBezTo>
                  <a:lnTo>
                    <a:pt x="1064314" y="4957492"/>
                  </a:lnTo>
                  <a:cubicBezTo>
                    <a:pt x="476510" y="4957492"/>
                    <a:pt x="0" y="4480982"/>
                    <a:pt x="0" y="3893178"/>
                  </a:cubicBezTo>
                  <a:lnTo>
                    <a:pt x="0" y="837230"/>
                  </a:lnTo>
                  <a:cubicBezTo>
                    <a:pt x="0" y="497021"/>
                    <a:pt x="159624" y="194094"/>
                    <a:pt x="408646" y="0"/>
                  </a:cubicBezTo>
                  <a:close/>
                </a:path>
              </a:pathLst>
            </a:custGeom>
            <a:solidFill>
              <a:schemeClr val="accent1">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8" name="圆角矩形 2"/>
            <p:cNvSpPr/>
            <p:nvPr/>
          </p:nvSpPr>
          <p:spPr>
            <a:xfrm flipH="1" flipV="1">
              <a:off x="3105000" y="4292183"/>
              <a:ext cx="1363620" cy="2436097"/>
            </a:xfrm>
            <a:custGeom>
              <a:avLst/>
              <a:gdLst/>
              <a:ahLst/>
              <a:cxnLst/>
              <a:rect l="l" t="t" r="r" b="b"/>
              <a:pathLst>
                <a:path w="1254380" h="2240941">
                  <a:moveTo>
                    <a:pt x="1227185" y="2240941"/>
                  </a:moveTo>
                  <a:lnTo>
                    <a:pt x="515010" y="2240941"/>
                  </a:lnTo>
                  <a:cubicBezTo>
                    <a:pt x="230578" y="2240941"/>
                    <a:pt x="0" y="1969934"/>
                    <a:pt x="0" y="1635629"/>
                  </a:cubicBezTo>
                  <a:lnTo>
                    <a:pt x="0" y="0"/>
                  </a:lnTo>
                  <a:lnTo>
                    <a:pt x="104877" y="0"/>
                  </a:lnTo>
                  <a:lnTo>
                    <a:pt x="104877" y="1505616"/>
                  </a:lnTo>
                  <a:cubicBezTo>
                    <a:pt x="104877" y="1839920"/>
                    <a:pt x="335455" y="2110928"/>
                    <a:pt x="619887" y="2110928"/>
                  </a:cubicBezTo>
                  <a:lnTo>
                    <a:pt x="1254380" y="2110928"/>
                  </a:lnTo>
                  <a:lnTo>
                    <a:pt x="1254380" y="2238958"/>
                  </a:lnTo>
                  <a:cubicBezTo>
                    <a:pt x="1245409" y="2240661"/>
                    <a:pt x="1236325" y="2240941"/>
                    <a:pt x="1227185" y="2240941"/>
                  </a:cubicBezTo>
                  <a:close/>
                </a:path>
              </a:pathLst>
            </a:custGeom>
            <a:solidFill>
              <a:schemeClr val="accent1">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9" name="圆角矩形 2"/>
            <p:cNvSpPr/>
            <p:nvPr/>
          </p:nvSpPr>
          <p:spPr>
            <a:xfrm flipH="1">
              <a:off x="4907813" y="702110"/>
              <a:ext cx="1017626" cy="4306740"/>
            </a:xfrm>
            <a:custGeom>
              <a:avLst/>
              <a:gdLst/>
              <a:ahLst/>
              <a:cxnLst/>
              <a:rect l="l" t="t" r="r" b="b"/>
              <a:pathLst>
                <a:path w="2592287" h="4957492">
                  <a:moveTo>
                    <a:pt x="408646" y="0"/>
                  </a:moveTo>
                  <a:cubicBezTo>
                    <a:pt x="287486" y="172164"/>
                    <a:pt x="216737" y="382135"/>
                    <a:pt x="216737" y="608629"/>
                  </a:cubicBezTo>
                  <a:lnTo>
                    <a:pt x="216737" y="3664577"/>
                  </a:lnTo>
                  <a:cubicBezTo>
                    <a:pt x="216737" y="4252381"/>
                    <a:pt x="693247" y="4728891"/>
                    <a:pt x="1281051" y="4728891"/>
                  </a:cubicBezTo>
                  <a:lnTo>
                    <a:pt x="2592287" y="4728891"/>
                  </a:lnTo>
                  <a:lnTo>
                    <a:pt x="2592287" y="4954005"/>
                  </a:lnTo>
                  <a:cubicBezTo>
                    <a:pt x="2573747" y="4957000"/>
                    <a:pt x="2554974" y="4957492"/>
                    <a:pt x="2536086" y="4957492"/>
                  </a:cubicBezTo>
                  <a:lnTo>
                    <a:pt x="1064314" y="4957492"/>
                  </a:lnTo>
                  <a:cubicBezTo>
                    <a:pt x="476510" y="4957492"/>
                    <a:pt x="0" y="4480982"/>
                    <a:pt x="0" y="3893178"/>
                  </a:cubicBezTo>
                  <a:lnTo>
                    <a:pt x="0" y="837230"/>
                  </a:lnTo>
                  <a:cubicBezTo>
                    <a:pt x="0" y="497021"/>
                    <a:pt x="159624" y="194094"/>
                    <a:pt x="408646" y="0"/>
                  </a:cubicBezTo>
                  <a:close/>
                </a:path>
              </a:pathLst>
            </a:custGeom>
            <a:solidFill>
              <a:schemeClr val="accent1">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0" name="圆角矩形 2"/>
            <p:cNvSpPr/>
            <p:nvPr/>
          </p:nvSpPr>
          <p:spPr>
            <a:xfrm flipH="1">
              <a:off x="5371066" y="1357286"/>
              <a:ext cx="1117619" cy="3065036"/>
            </a:xfrm>
            <a:custGeom>
              <a:avLst/>
              <a:gdLst/>
              <a:ahLst/>
              <a:cxnLst/>
              <a:rect l="l" t="t" r="r" b="b"/>
              <a:pathLst>
                <a:path w="2592287" h="4957492">
                  <a:moveTo>
                    <a:pt x="408646" y="0"/>
                  </a:moveTo>
                  <a:cubicBezTo>
                    <a:pt x="287486" y="172164"/>
                    <a:pt x="216737" y="382135"/>
                    <a:pt x="216737" y="608629"/>
                  </a:cubicBezTo>
                  <a:lnTo>
                    <a:pt x="216737" y="3664577"/>
                  </a:lnTo>
                  <a:cubicBezTo>
                    <a:pt x="216737" y="4252381"/>
                    <a:pt x="693247" y="4728891"/>
                    <a:pt x="1281051" y="4728891"/>
                  </a:cubicBezTo>
                  <a:lnTo>
                    <a:pt x="2592287" y="4728891"/>
                  </a:lnTo>
                  <a:lnTo>
                    <a:pt x="2592287" y="4954005"/>
                  </a:lnTo>
                  <a:cubicBezTo>
                    <a:pt x="2573747" y="4957000"/>
                    <a:pt x="2554974" y="4957492"/>
                    <a:pt x="2536086" y="4957492"/>
                  </a:cubicBezTo>
                  <a:lnTo>
                    <a:pt x="1064314" y="4957492"/>
                  </a:lnTo>
                  <a:cubicBezTo>
                    <a:pt x="476510" y="4957492"/>
                    <a:pt x="0" y="4480982"/>
                    <a:pt x="0" y="3893178"/>
                  </a:cubicBezTo>
                  <a:lnTo>
                    <a:pt x="0" y="837230"/>
                  </a:lnTo>
                  <a:cubicBezTo>
                    <a:pt x="0" y="497021"/>
                    <a:pt x="159624" y="194094"/>
                    <a:pt x="408646" y="0"/>
                  </a:cubicBezTo>
                  <a:close/>
                </a:path>
              </a:pathLst>
            </a:custGeom>
            <a:solidFill>
              <a:schemeClr val="accent1">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1" name="圆角矩形 2"/>
            <p:cNvSpPr/>
            <p:nvPr/>
          </p:nvSpPr>
          <p:spPr>
            <a:xfrm flipV="1">
              <a:off x="4850166" y="4292183"/>
              <a:ext cx="1117619" cy="2554004"/>
            </a:xfrm>
            <a:custGeom>
              <a:avLst/>
              <a:gdLst/>
              <a:ahLst/>
              <a:cxnLst/>
              <a:rect l="l" t="t" r="r" b="b"/>
              <a:pathLst>
                <a:path w="1028087" h="2349403">
                  <a:moveTo>
                    <a:pt x="422101" y="2349403"/>
                  </a:moveTo>
                  <a:lnTo>
                    <a:pt x="1005798" y="2349403"/>
                  </a:lnTo>
                  <a:cubicBezTo>
                    <a:pt x="1013289" y="2349403"/>
                    <a:pt x="1020734" y="2349123"/>
                    <a:pt x="1028087" y="2347420"/>
                  </a:cubicBezTo>
                  <a:lnTo>
                    <a:pt x="1028087" y="2219390"/>
                  </a:lnTo>
                  <a:lnTo>
                    <a:pt x="508058" y="2219390"/>
                  </a:lnTo>
                  <a:cubicBezTo>
                    <a:pt x="274938" y="2219390"/>
                    <a:pt x="85957" y="1948382"/>
                    <a:pt x="85957" y="1614078"/>
                  </a:cubicBezTo>
                  <a:lnTo>
                    <a:pt x="85957" y="0"/>
                  </a:lnTo>
                  <a:lnTo>
                    <a:pt x="494" y="0"/>
                  </a:lnTo>
                  <a:lnTo>
                    <a:pt x="0" y="6069"/>
                  </a:lnTo>
                  <a:lnTo>
                    <a:pt x="0" y="1744091"/>
                  </a:lnTo>
                  <a:cubicBezTo>
                    <a:pt x="0" y="2078396"/>
                    <a:pt x="188982" y="2349403"/>
                    <a:pt x="422101" y="2349403"/>
                  </a:cubicBezTo>
                  <a:close/>
                </a:path>
              </a:pathLst>
            </a:custGeom>
            <a:solidFill>
              <a:schemeClr val="accent1">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2" name="矩形 41"/>
            <p:cNvSpPr/>
            <p:nvPr/>
          </p:nvSpPr>
          <p:spPr>
            <a:xfrm>
              <a:off x="4602839" y="3139540"/>
              <a:ext cx="98911" cy="3721044"/>
            </a:xfrm>
            <a:prstGeom prst="rect">
              <a:avLst/>
            </a:prstGeom>
            <a:solidFill>
              <a:schemeClr val="accent1">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3" name="椭圆 42"/>
            <p:cNvSpPr/>
            <p:nvPr/>
          </p:nvSpPr>
          <p:spPr>
            <a:xfrm>
              <a:off x="3563888" y="2248457"/>
              <a:ext cx="2184532" cy="1433182"/>
            </a:xfrm>
            <a:prstGeom prst="ellipse">
              <a:avLst/>
            </a:prstGeom>
            <a:solidFill>
              <a:schemeClr val="accent2"/>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4" name="椭圆 43"/>
            <p:cNvSpPr/>
            <p:nvPr/>
          </p:nvSpPr>
          <p:spPr>
            <a:xfrm>
              <a:off x="6409271" y="3879574"/>
              <a:ext cx="1558955" cy="1022767"/>
            </a:xfrm>
            <a:prstGeom prst="ellipse">
              <a:avLst/>
            </a:prstGeom>
            <a:solidFill>
              <a:schemeClr val="accent1"/>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5" name="椭圆 44"/>
            <p:cNvSpPr/>
            <p:nvPr/>
          </p:nvSpPr>
          <p:spPr>
            <a:xfrm>
              <a:off x="5694198" y="2313046"/>
              <a:ext cx="1838202" cy="1205970"/>
            </a:xfrm>
            <a:prstGeom prst="ellipse">
              <a:avLst/>
            </a:prstGeom>
            <a:solidFill>
              <a:schemeClr val="accent3">
                <a:lumMod val="20000"/>
                <a:lumOff val="80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6" name="椭圆 45"/>
            <p:cNvSpPr/>
            <p:nvPr/>
          </p:nvSpPr>
          <p:spPr>
            <a:xfrm>
              <a:off x="4291938" y="668246"/>
              <a:ext cx="2371990" cy="1556167"/>
            </a:xfrm>
            <a:prstGeom prst="ellipse">
              <a:avLst/>
            </a:prstGeom>
            <a:solidFill>
              <a:schemeClr val="accent1"/>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7" name="椭圆 46"/>
            <p:cNvSpPr/>
            <p:nvPr/>
          </p:nvSpPr>
          <p:spPr>
            <a:xfrm>
              <a:off x="1395968" y="4306413"/>
              <a:ext cx="1558955" cy="1022767"/>
            </a:xfrm>
            <a:prstGeom prst="ellipse">
              <a:avLst/>
            </a:prstGeom>
            <a:solidFill>
              <a:schemeClr val="accent1"/>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8" name="椭圆 47"/>
            <p:cNvSpPr/>
            <p:nvPr/>
          </p:nvSpPr>
          <p:spPr>
            <a:xfrm>
              <a:off x="1429458" y="2734842"/>
              <a:ext cx="1838202" cy="1205970"/>
            </a:xfrm>
            <a:prstGeom prst="ellipse">
              <a:avLst/>
            </a:prstGeom>
            <a:solidFill>
              <a:schemeClr val="accent3"/>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39" name="椭圆 48"/>
            <p:cNvSpPr/>
            <p:nvPr/>
          </p:nvSpPr>
          <p:spPr>
            <a:xfrm>
              <a:off x="1914272" y="731871"/>
              <a:ext cx="1558955" cy="1022767"/>
            </a:xfrm>
            <a:prstGeom prst="ellipse">
              <a:avLst/>
            </a:prstGeom>
            <a:solidFill>
              <a:schemeClr val="accent2"/>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grpSp>
      <p:sp>
        <p:nvSpPr>
          <p:cNvPr id="21" name="椭圆 50"/>
          <p:cNvSpPr/>
          <p:nvPr/>
        </p:nvSpPr>
        <p:spPr>
          <a:xfrm>
            <a:off x="6508086" y="3318736"/>
            <a:ext cx="2096043" cy="1204035"/>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2" name="椭圆 51"/>
          <p:cNvSpPr/>
          <p:nvPr/>
        </p:nvSpPr>
        <p:spPr>
          <a:xfrm>
            <a:off x="6626670" y="1958059"/>
            <a:ext cx="1950500" cy="1120429"/>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3" name="椭圆 52"/>
          <p:cNvSpPr/>
          <p:nvPr/>
        </p:nvSpPr>
        <p:spPr>
          <a:xfrm>
            <a:off x="4530627" y="2478603"/>
            <a:ext cx="2096043" cy="1204035"/>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4" name="椭圆 53"/>
          <p:cNvSpPr/>
          <p:nvPr/>
        </p:nvSpPr>
        <p:spPr>
          <a:xfrm>
            <a:off x="7715887" y="527206"/>
            <a:ext cx="2344943" cy="1347010"/>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5" name="椭圆 54"/>
          <p:cNvSpPr/>
          <p:nvPr/>
        </p:nvSpPr>
        <p:spPr>
          <a:xfrm>
            <a:off x="8710995" y="2232011"/>
            <a:ext cx="2214181" cy="1271897"/>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6" name="椭圆 55"/>
          <p:cNvSpPr/>
          <p:nvPr/>
        </p:nvSpPr>
        <p:spPr>
          <a:xfrm>
            <a:off x="4771587" y="700730"/>
            <a:ext cx="2344943" cy="1347010"/>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117" name="TextBox 28"/>
          <p:cNvSpPr txBox="1"/>
          <p:nvPr/>
        </p:nvSpPr>
        <p:spPr>
          <a:xfrm>
            <a:off x="4296537" y="1117005"/>
            <a:ext cx="3000375" cy="523220"/>
          </a:xfrm>
          <a:prstGeom prst="rect">
            <a:avLst/>
          </a:prstGeom>
          <a:noFill/>
        </p:spPr>
        <p:txBody>
          <a:bodyPr wrap="square" rtlCol="0">
            <a:spAutoFit/>
          </a:bodyPr>
          <a:lstStyle/>
          <a:p>
            <a:r>
              <a:rPr lang="tr-TR" sz="1400" b="1" dirty="0" smtClean="0"/>
              <a:t>                  Temel Bilimler: 55.073</a:t>
            </a:r>
          </a:p>
          <a:p>
            <a:r>
              <a:rPr lang="tr-TR" sz="1400" b="1" dirty="0"/>
              <a:t>	</a:t>
            </a:r>
            <a:r>
              <a:rPr lang="tr-TR" sz="1400" b="1" dirty="0" smtClean="0"/>
              <a:t>Katkı Oranı %31.83</a:t>
            </a:r>
            <a:endParaRPr lang="tr-TR" sz="1400" b="1" dirty="0"/>
          </a:p>
        </p:txBody>
      </p:sp>
      <p:sp>
        <p:nvSpPr>
          <p:cNvPr id="122" name="Oval 121"/>
          <p:cNvSpPr/>
          <p:nvPr/>
        </p:nvSpPr>
        <p:spPr bwMode="auto">
          <a:xfrm>
            <a:off x="6723596" y="6294636"/>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grpSp>
        <p:nvGrpSpPr>
          <p:cNvPr id="4" name="Grup 3"/>
          <p:cNvGrpSpPr/>
          <p:nvPr/>
        </p:nvGrpSpPr>
        <p:grpSpPr>
          <a:xfrm>
            <a:off x="6080073" y="6069465"/>
            <a:ext cx="3333989" cy="631761"/>
            <a:chOff x="6080073" y="6069465"/>
            <a:chExt cx="3333989" cy="631761"/>
          </a:xfrm>
        </p:grpSpPr>
        <p:sp>
          <p:nvSpPr>
            <p:cNvPr id="118" name="Oval 117"/>
            <p:cNvSpPr/>
            <p:nvPr/>
          </p:nvSpPr>
          <p:spPr bwMode="auto">
            <a:xfrm>
              <a:off x="6339079" y="6209140"/>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sp>
          <p:nvSpPr>
            <p:cNvPr id="120" name="Oval 119"/>
            <p:cNvSpPr/>
            <p:nvPr/>
          </p:nvSpPr>
          <p:spPr bwMode="auto">
            <a:xfrm>
              <a:off x="6982602" y="6069465"/>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sp>
          <p:nvSpPr>
            <p:cNvPr id="121" name="Oval 120"/>
            <p:cNvSpPr/>
            <p:nvPr/>
          </p:nvSpPr>
          <p:spPr bwMode="auto">
            <a:xfrm>
              <a:off x="6080073" y="6409510"/>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sp>
          <p:nvSpPr>
            <p:cNvPr id="125" name="Oval 124"/>
            <p:cNvSpPr/>
            <p:nvPr/>
          </p:nvSpPr>
          <p:spPr bwMode="auto">
            <a:xfrm>
              <a:off x="8267431" y="6476055"/>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sp>
          <p:nvSpPr>
            <p:cNvPr id="126" name="Oval 125"/>
            <p:cNvSpPr/>
            <p:nvPr/>
          </p:nvSpPr>
          <p:spPr bwMode="auto">
            <a:xfrm>
              <a:off x="7838477" y="6306184"/>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sp>
          <p:nvSpPr>
            <p:cNvPr id="127" name="Oval 126"/>
            <p:cNvSpPr/>
            <p:nvPr/>
          </p:nvSpPr>
          <p:spPr bwMode="auto">
            <a:xfrm>
              <a:off x="7345057" y="6409510"/>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sp>
          <p:nvSpPr>
            <p:cNvPr id="128" name="Oval 127"/>
            <p:cNvSpPr/>
            <p:nvPr/>
          </p:nvSpPr>
          <p:spPr bwMode="auto">
            <a:xfrm>
              <a:off x="7392499" y="6193599"/>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sp>
          <p:nvSpPr>
            <p:cNvPr id="129" name="Oval 128"/>
            <p:cNvSpPr/>
            <p:nvPr/>
          </p:nvSpPr>
          <p:spPr bwMode="auto">
            <a:xfrm>
              <a:off x="6399842" y="6464659"/>
              <a:ext cx="1146631" cy="22517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fontAlgn="auto" hangingPunct="1">
                <a:spcBef>
                  <a:spcPts val="0"/>
                </a:spcBef>
                <a:spcAft>
                  <a:spcPts val="0"/>
                </a:spcAft>
                <a:defRPr/>
              </a:pPr>
              <a:endParaRPr lang="en-US" altLang="id-ID" sz="1800">
                <a:solidFill>
                  <a:srgbClr val="FFFFFF"/>
                </a:solidFill>
                <a:latin typeface="Roboto" panose="02000000000000000000" pitchFamily="2" charset="0"/>
                <a:ea typeface="Roboto" panose="02000000000000000000" pitchFamily="2" charset="0"/>
              </a:endParaRPr>
            </a:p>
          </p:txBody>
        </p:sp>
      </p:grpSp>
      <p:sp>
        <p:nvSpPr>
          <p:cNvPr id="130" name="TextBox 28"/>
          <p:cNvSpPr txBox="1"/>
          <p:nvPr/>
        </p:nvSpPr>
        <p:spPr>
          <a:xfrm>
            <a:off x="7315962" y="955080"/>
            <a:ext cx="3000375" cy="523220"/>
          </a:xfrm>
          <a:prstGeom prst="rect">
            <a:avLst/>
          </a:prstGeom>
          <a:noFill/>
        </p:spPr>
        <p:txBody>
          <a:bodyPr wrap="square" rtlCol="0">
            <a:spAutoFit/>
          </a:bodyPr>
          <a:lstStyle/>
          <a:p>
            <a:r>
              <a:rPr lang="tr-TR" sz="1400" b="1" dirty="0" smtClean="0"/>
              <a:t>                  Tıbbi Bilimler: 64.757</a:t>
            </a:r>
          </a:p>
          <a:p>
            <a:r>
              <a:rPr lang="tr-TR" sz="1400" b="1" dirty="0"/>
              <a:t>	</a:t>
            </a:r>
            <a:r>
              <a:rPr lang="tr-TR" sz="1400" b="1" dirty="0" smtClean="0"/>
              <a:t>Katkı Oranı %37.43</a:t>
            </a:r>
            <a:endParaRPr lang="tr-TR" sz="1400" b="1" dirty="0"/>
          </a:p>
        </p:txBody>
      </p:sp>
      <p:sp>
        <p:nvSpPr>
          <p:cNvPr id="131" name="TextBox 28"/>
          <p:cNvSpPr txBox="1"/>
          <p:nvPr/>
        </p:nvSpPr>
        <p:spPr>
          <a:xfrm>
            <a:off x="6125337" y="2250480"/>
            <a:ext cx="3000375" cy="492443"/>
          </a:xfrm>
          <a:prstGeom prst="rect">
            <a:avLst/>
          </a:prstGeom>
          <a:noFill/>
        </p:spPr>
        <p:txBody>
          <a:bodyPr wrap="square" rtlCol="0">
            <a:spAutoFit/>
          </a:bodyPr>
          <a:lstStyle/>
          <a:p>
            <a:r>
              <a:rPr lang="tr-TR" sz="1400" b="1" dirty="0" smtClean="0"/>
              <a:t>            </a:t>
            </a:r>
            <a:r>
              <a:rPr lang="tr-TR" sz="1200" b="1" dirty="0" smtClean="0"/>
              <a:t>Mühendislik Bilimler: 48.898</a:t>
            </a:r>
          </a:p>
          <a:p>
            <a:r>
              <a:rPr lang="tr-TR" sz="1200" b="1" dirty="0"/>
              <a:t>	</a:t>
            </a:r>
            <a:r>
              <a:rPr lang="tr-TR" sz="1200" b="1" dirty="0" smtClean="0"/>
              <a:t>Katkı Oranı %28.26</a:t>
            </a:r>
            <a:endParaRPr lang="tr-TR" sz="1200" b="1" dirty="0"/>
          </a:p>
        </p:txBody>
      </p:sp>
      <p:sp>
        <p:nvSpPr>
          <p:cNvPr id="132" name="TextBox 28"/>
          <p:cNvSpPr txBox="1"/>
          <p:nvPr/>
        </p:nvSpPr>
        <p:spPr>
          <a:xfrm>
            <a:off x="3944112" y="2802930"/>
            <a:ext cx="3000375" cy="523220"/>
          </a:xfrm>
          <a:prstGeom prst="rect">
            <a:avLst/>
          </a:prstGeom>
          <a:noFill/>
        </p:spPr>
        <p:txBody>
          <a:bodyPr wrap="square" rtlCol="0">
            <a:spAutoFit/>
          </a:bodyPr>
          <a:lstStyle/>
          <a:p>
            <a:r>
              <a:rPr lang="tr-TR" sz="1400" b="1" dirty="0" smtClean="0"/>
              <a:t>                  Sosyal Bilimler: 19.092</a:t>
            </a:r>
          </a:p>
          <a:p>
            <a:r>
              <a:rPr lang="tr-TR" sz="1400" b="1" dirty="0"/>
              <a:t>	</a:t>
            </a:r>
            <a:r>
              <a:rPr lang="tr-TR" sz="1400" b="1" dirty="0" smtClean="0"/>
              <a:t>Katkı Oranı %11.03</a:t>
            </a:r>
            <a:endParaRPr lang="tr-TR" sz="1400" b="1" dirty="0"/>
          </a:p>
        </p:txBody>
      </p:sp>
      <p:sp>
        <p:nvSpPr>
          <p:cNvPr id="133" name="TextBox 28"/>
          <p:cNvSpPr txBox="1"/>
          <p:nvPr/>
        </p:nvSpPr>
        <p:spPr>
          <a:xfrm>
            <a:off x="5982462" y="3679230"/>
            <a:ext cx="3000375" cy="523220"/>
          </a:xfrm>
          <a:prstGeom prst="rect">
            <a:avLst/>
          </a:prstGeom>
          <a:noFill/>
        </p:spPr>
        <p:txBody>
          <a:bodyPr wrap="square" rtlCol="0">
            <a:spAutoFit/>
          </a:bodyPr>
          <a:lstStyle/>
          <a:p>
            <a:r>
              <a:rPr lang="tr-TR" sz="1400" b="1" dirty="0" smtClean="0"/>
              <a:t>                  Ziraat Bilimleri: 6.045</a:t>
            </a:r>
          </a:p>
          <a:p>
            <a:r>
              <a:rPr lang="tr-TR" sz="1400" b="1" dirty="0"/>
              <a:t>	</a:t>
            </a:r>
            <a:r>
              <a:rPr lang="tr-TR" sz="1400" b="1" dirty="0" smtClean="0"/>
              <a:t>Katkı Oranı %3.49</a:t>
            </a:r>
            <a:endParaRPr lang="tr-TR" sz="1400" b="1" dirty="0"/>
          </a:p>
        </p:txBody>
      </p:sp>
      <p:sp>
        <p:nvSpPr>
          <p:cNvPr id="134" name="TextBox 28"/>
          <p:cNvSpPr txBox="1"/>
          <p:nvPr/>
        </p:nvSpPr>
        <p:spPr>
          <a:xfrm>
            <a:off x="8306562" y="2612430"/>
            <a:ext cx="3000375" cy="523220"/>
          </a:xfrm>
          <a:prstGeom prst="rect">
            <a:avLst/>
          </a:prstGeom>
          <a:noFill/>
        </p:spPr>
        <p:txBody>
          <a:bodyPr wrap="square" rtlCol="0">
            <a:spAutoFit/>
          </a:bodyPr>
          <a:lstStyle/>
          <a:p>
            <a:r>
              <a:rPr lang="tr-TR" sz="1400" b="1" dirty="0" smtClean="0"/>
              <a:t>                  Ecz. Farmakoloji: 5.327</a:t>
            </a:r>
          </a:p>
          <a:p>
            <a:r>
              <a:rPr lang="tr-TR" sz="1400" b="1" dirty="0"/>
              <a:t>	</a:t>
            </a:r>
            <a:r>
              <a:rPr lang="tr-TR" sz="1400" b="1" dirty="0" smtClean="0"/>
              <a:t>Katkı Oranı %3.07</a:t>
            </a:r>
            <a:endParaRPr lang="tr-TR" sz="1400" b="1" dirty="0"/>
          </a:p>
        </p:txBody>
      </p:sp>
      <p:sp>
        <p:nvSpPr>
          <p:cNvPr id="136" name="椭圆 50"/>
          <p:cNvSpPr/>
          <p:nvPr/>
        </p:nvSpPr>
        <p:spPr>
          <a:xfrm>
            <a:off x="8746460" y="3728310"/>
            <a:ext cx="2096043" cy="1204035"/>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135" name="TextBox 28"/>
          <p:cNvSpPr txBox="1"/>
          <p:nvPr/>
        </p:nvSpPr>
        <p:spPr>
          <a:xfrm>
            <a:off x="8177814" y="4012917"/>
            <a:ext cx="3000375" cy="523220"/>
          </a:xfrm>
          <a:prstGeom prst="rect">
            <a:avLst/>
          </a:prstGeom>
          <a:noFill/>
        </p:spPr>
        <p:txBody>
          <a:bodyPr wrap="square" rtlCol="0">
            <a:spAutoFit/>
          </a:bodyPr>
          <a:lstStyle/>
          <a:p>
            <a:r>
              <a:rPr lang="tr-TR" sz="1400" b="1" dirty="0" smtClean="0"/>
              <a:t>                      Veterinerlik: 2.920</a:t>
            </a:r>
          </a:p>
          <a:p>
            <a:r>
              <a:rPr lang="tr-TR" sz="1400" b="1" dirty="0" smtClean="0"/>
              <a:t>                      Katkı Oranı %1.68</a:t>
            </a:r>
            <a:endParaRPr lang="tr-TR" sz="1400" b="1" dirty="0"/>
          </a:p>
        </p:txBody>
      </p:sp>
      <p:sp>
        <p:nvSpPr>
          <p:cNvPr id="137" name="椭圆 52"/>
          <p:cNvSpPr/>
          <p:nvPr/>
        </p:nvSpPr>
        <p:spPr>
          <a:xfrm>
            <a:off x="4368701" y="3926402"/>
            <a:ext cx="2096043" cy="1204035"/>
          </a:xfrm>
          <a:prstGeom prst="ellipse">
            <a:avLst/>
          </a:prstGeom>
          <a:gradFill flip="none" rotWithShape="1">
            <a:gsLst>
              <a:gs pos="100000">
                <a:sysClr val="window" lastClr="FFFFFF"/>
              </a:gs>
              <a:gs pos="71000">
                <a:sysClr val="window" lastClr="FFFFFF">
                  <a:lumMod val="95000"/>
                </a:sysClr>
              </a:gs>
              <a:gs pos="1000">
                <a:sysClr val="window" lastClr="FFFFFF">
                  <a:lumMod val="85000"/>
                  <a:shade val="100000"/>
                  <a:satMod val="115000"/>
                </a:sysClr>
              </a:gs>
            </a:gsLst>
            <a:lin ang="7200000" scaled="0"/>
            <a:tileRect/>
          </a:gradFill>
          <a:ln w="25400" cap="flat" cmpd="sng" algn="ctr">
            <a:solidFill>
              <a:sysClr val="window" lastClr="FFFFFF">
                <a:lumMod val="95000"/>
              </a:sysClr>
            </a:solidFill>
            <a:prstDash val="solid"/>
          </a:ln>
          <a:effectLst>
            <a:outerShdw blurRad="139700" dist="1016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138" name="TextBox 28"/>
          <p:cNvSpPr txBox="1"/>
          <p:nvPr/>
        </p:nvSpPr>
        <p:spPr>
          <a:xfrm>
            <a:off x="3786789" y="4289142"/>
            <a:ext cx="3000375" cy="523220"/>
          </a:xfrm>
          <a:prstGeom prst="rect">
            <a:avLst/>
          </a:prstGeom>
          <a:noFill/>
        </p:spPr>
        <p:txBody>
          <a:bodyPr wrap="square" rtlCol="0">
            <a:spAutoFit/>
          </a:bodyPr>
          <a:lstStyle/>
          <a:p>
            <a:r>
              <a:rPr lang="tr-TR" sz="1400" b="1" dirty="0" smtClean="0"/>
              <a:t>                      Diş Hekimliği: 2.777</a:t>
            </a:r>
          </a:p>
          <a:p>
            <a:r>
              <a:rPr lang="tr-TR" sz="1400" b="1" dirty="0" smtClean="0"/>
              <a:t>                      Katkı Oranı %1.60</a:t>
            </a:r>
            <a:endParaRPr lang="tr-TR" sz="1400" b="1" dirty="0"/>
          </a:p>
        </p:txBody>
      </p:sp>
      <p:sp>
        <p:nvSpPr>
          <p:cNvPr id="139" name="椭圆 21"/>
          <p:cNvSpPr/>
          <p:nvPr/>
        </p:nvSpPr>
        <p:spPr>
          <a:xfrm>
            <a:off x="647334" y="2460147"/>
            <a:ext cx="2961385" cy="2961385"/>
          </a:xfrm>
          <a:prstGeom prst="ellipse">
            <a:avLst/>
          </a:prstGeom>
          <a:solidFill>
            <a:srgbClr val="CC0000"/>
          </a:solidFill>
          <a:ln w="25400" cap="flat" cmpd="sng" algn="ctr">
            <a:solidFill>
              <a:schemeClr val="accent3">
                <a:lumMod val="50000"/>
              </a:scheme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7" name="TextBox 28"/>
          <p:cNvSpPr txBox="1"/>
          <p:nvPr/>
        </p:nvSpPr>
        <p:spPr>
          <a:xfrm>
            <a:off x="272689" y="3292085"/>
            <a:ext cx="3772701" cy="1200329"/>
          </a:xfrm>
          <a:prstGeom prst="rect">
            <a:avLst/>
          </a:prstGeom>
          <a:noFill/>
        </p:spPr>
        <p:txBody>
          <a:bodyPr wrap="square" rtlCol="0">
            <a:spAutoFit/>
          </a:bodyPr>
          <a:lstStyle/>
          <a:p>
            <a:r>
              <a:rPr lang="tr-TR" sz="1400" b="1" dirty="0" smtClean="0">
                <a:solidFill>
                  <a:schemeClr val="bg1"/>
                </a:solidFill>
              </a:rPr>
              <a:t>              </a:t>
            </a:r>
            <a:r>
              <a:rPr lang="tr-TR" sz="2400" b="1" dirty="0" smtClean="0">
                <a:solidFill>
                  <a:schemeClr val="bg1"/>
                </a:solidFill>
              </a:rPr>
              <a:t>Türkiye Yayın Sayısı</a:t>
            </a:r>
          </a:p>
          <a:p>
            <a:r>
              <a:rPr lang="tr-TR" sz="2400" b="1" dirty="0">
                <a:solidFill>
                  <a:schemeClr val="bg1"/>
                </a:solidFill>
              </a:rPr>
              <a:t> </a:t>
            </a:r>
            <a:r>
              <a:rPr lang="tr-TR" sz="2400" b="1" dirty="0" smtClean="0">
                <a:solidFill>
                  <a:schemeClr val="bg1"/>
                </a:solidFill>
              </a:rPr>
              <a:t>        </a:t>
            </a:r>
          </a:p>
          <a:p>
            <a:r>
              <a:rPr lang="tr-TR" sz="2400" b="1" dirty="0">
                <a:solidFill>
                  <a:schemeClr val="bg1"/>
                </a:solidFill>
              </a:rPr>
              <a:t> </a:t>
            </a:r>
            <a:r>
              <a:rPr lang="tr-TR" sz="2400" b="1" dirty="0" smtClean="0">
                <a:solidFill>
                  <a:schemeClr val="bg1"/>
                </a:solidFill>
              </a:rPr>
              <a:t>        Toplam: 172.985 </a:t>
            </a:r>
            <a:endParaRPr lang="tr-TR" sz="2400" b="1" dirty="0">
              <a:solidFill>
                <a:schemeClr val="bg1"/>
              </a:solidFill>
            </a:endParaRPr>
          </a:p>
        </p:txBody>
      </p:sp>
      <p:sp>
        <p:nvSpPr>
          <p:cNvPr id="49" name="Rectangle 44"/>
          <p:cNvSpPr/>
          <p:nvPr/>
        </p:nvSpPr>
        <p:spPr>
          <a:xfrm>
            <a:off x="-11916" y="254382"/>
            <a:ext cx="840591" cy="507127"/>
          </a:xfrm>
          <a:prstGeom prst="rect">
            <a:avLst/>
          </a:prstGeom>
          <a:solidFill>
            <a:srgbClr val="ED7D3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5908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p:cTn id="7" dur="500" fill="hold"/>
                                        <p:tgtEl>
                                          <p:spTgt spid="97"/>
                                        </p:tgtEl>
                                        <p:attrNameLst>
                                          <p:attrName>ppt_w</p:attrName>
                                        </p:attrNameLst>
                                      </p:cBhvr>
                                      <p:tavLst>
                                        <p:tav tm="0">
                                          <p:val>
                                            <p:fltVal val="0"/>
                                          </p:val>
                                        </p:tav>
                                        <p:tav tm="100000">
                                          <p:val>
                                            <p:strVal val="#ppt_w"/>
                                          </p:val>
                                        </p:tav>
                                      </p:tavLst>
                                    </p:anim>
                                    <p:anim calcmode="lin" valueType="num">
                                      <p:cBhvr>
                                        <p:cTn id="8" dur="500" fill="hold"/>
                                        <p:tgtEl>
                                          <p:spTgt spid="97"/>
                                        </p:tgtEl>
                                        <p:attrNameLst>
                                          <p:attrName>ppt_h</p:attrName>
                                        </p:attrNameLst>
                                      </p:cBhvr>
                                      <p:tavLst>
                                        <p:tav tm="0">
                                          <p:val>
                                            <p:fltVal val="0"/>
                                          </p:val>
                                        </p:tav>
                                        <p:tav tm="100000">
                                          <p:val>
                                            <p:strVal val="#ppt_h"/>
                                          </p:val>
                                        </p:tav>
                                      </p:tavLst>
                                    </p:anim>
                                    <p:animEffect transition="in" filter="fade">
                                      <p:cBhvr>
                                        <p:cTn id="9" dur="500"/>
                                        <p:tgtEl>
                                          <p:spTgt spid="9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7"/>
                                        </p:tgtEl>
                                        <p:attrNameLst>
                                          <p:attrName>style.visibility</p:attrName>
                                        </p:attrNameLst>
                                      </p:cBhvr>
                                      <p:to>
                                        <p:strVal val="visible"/>
                                      </p:to>
                                    </p:set>
                                    <p:anim calcmode="lin" valueType="num">
                                      <p:cBhvr>
                                        <p:cTn id="12" dur="500" fill="hold"/>
                                        <p:tgtEl>
                                          <p:spTgt spid="117"/>
                                        </p:tgtEl>
                                        <p:attrNameLst>
                                          <p:attrName>ppt_w</p:attrName>
                                        </p:attrNameLst>
                                      </p:cBhvr>
                                      <p:tavLst>
                                        <p:tav tm="0">
                                          <p:val>
                                            <p:fltVal val="0"/>
                                          </p:val>
                                        </p:tav>
                                        <p:tav tm="100000">
                                          <p:val>
                                            <p:strVal val="#ppt_w"/>
                                          </p:val>
                                        </p:tav>
                                      </p:tavLst>
                                    </p:anim>
                                    <p:anim calcmode="lin" valueType="num">
                                      <p:cBhvr>
                                        <p:cTn id="13" dur="500" fill="hold"/>
                                        <p:tgtEl>
                                          <p:spTgt spid="117"/>
                                        </p:tgtEl>
                                        <p:attrNameLst>
                                          <p:attrName>ppt_h</p:attrName>
                                        </p:attrNameLst>
                                      </p:cBhvr>
                                      <p:tavLst>
                                        <p:tav tm="0">
                                          <p:val>
                                            <p:fltVal val="0"/>
                                          </p:val>
                                        </p:tav>
                                        <p:tav tm="100000">
                                          <p:val>
                                            <p:strVal val="#ppt_h"/>
                                          </p:val>
                                        </p:tav>
                                      </p:tavLst>
                                    </p:anim>
                                    <p:animEffect transition="in" filter="fade">
                                      <p:cBhvr>
                                        <p:cTn id="14" dur="500"/>
                                        <p:tgtEl>
                                          <p:spTgt spid="11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0"/>
                                        </p:tgtEl>
                                        <p:attrNameLst>
                                          <p:attrName>style.visibility</p:attrName>
                                        </p:attrNameLst>
                                      </p:cBhvr>
                                      <p:to>
                                        <p:strVal val="visible"/>
                                      </p:to>
                                    </p:set>
                                    <p:anim calcmode="lin" valueType="num">
                                      <p:cBhvr>
                                        <p:cTn id="17" dur="500" fill="hold"/>
                                        <p:tgtEl>
                                          <p:spTgt spid="130"/>
                                        </p:tgtEl>
                                        <p:attrNameLst>
                                          <p:attrName>ppt_w</p:attrName>
                                        </p:attrNameLst>
                                      </p:cBhvr>
                                      <p:tavLst>
                                        <p:tav tm="0">
                                          <p:val>
                                            <p:fltVal val="0"/>
                                          </p:val>
                                        </p:tav>
                                        <p:tav tm="100000">
                                          <p:val>
                                            <p:strVal val="#ppt_w"/>
                                          </p:val>
                                        </p:tav>
                                      </p:tavLst>
                                    </p:anim>
                                    <p:anim calcmode="lin" valueType="num">
                                      <p:cBhvr>
                                        <p:cTn id="18" dur="500" fill="hold"/>
                                        <p:tgtEl>
                                          <p:spTgt spid="130"/>
                                        </p:tgtEl>
                                        <p:attrNameLst>
                                          <p:attrName>ppt_h</p:attrName>
                                        </p:attrNameLst>
                                      </p:cBhvr>
                                      <p:tavLst>
                                        <p:tav tm="0">
                                          <p:val>
                                            <p:fltVal val="0"/>
                                          </p:val>
                                        </p:tav>
                                        <p:tav tm="100000">
                                          <p:val>
                                            <p:strVal val="#ppt_h"/>
                                          </p:val>
                                        </p:tav>
                                      </p:tavLst>
                                    </p:anim>
                                    <p:animEffect transition="in" filter="fade">
                                      <p:cBhvr>
                                        <p:cTn id="19" dur="500"/>
                                        <p:tgtEl>
                                          <p:spTgt spid="13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31"/>
                                        </p:tgtEl>
                                        <p:attrNameLst>
                                          <p:attrName>style.visibility</p:attrName>
                                        </p:attrNameLst>
                                      </p:cBhvr>
                                      <p:to>
                                        <p:strVal val="visible"/>
                                      </p:to>
                                    </p:set>
                                    <p:anim calcmode="lin" valueType="num">
                                      <p:cBhvr>
                                        <p:cTn id="22" dur="500" fill="hold"/>
                                        <p:tgtEl>
                                          <p:spTgt spid="131"/>
                                        </p:tgtEl>
                                        <p:attrNameLst>
                                          <p:attrName>ppt_w</p:attrName>
                                        </p:attrNameLst>
                                      </p:cBhvr>
                                      <p:tavLst>
                                        <p:tav tm="0">
                                          <p:val>
                                            <p:fltVal val="0"/>
                                          </p:val>
                                        </p:tav>
                                        <p:tav tm="100000">
                                          <p:val>
                                            <p:strVal val="#ppt_w"/>
                                          </p:val>
                                        </p:tav>
                                      </p:tavLst>
                                    </p:anim>
                                    <p:anim calcmode="lin" valueType="num">
                                      <p:cBhvr>
                                        <p:cTn id="23" dur="500" fill="hold"/>
                                        <p:tgtEl>
                                          <p:spTgt spid="131"/>
                                        </p:tgtEl>
                                        <p:attrNameLst>
                                          <p:attrName>ppt_h</p:attrName>
                                        </p:attrNameLst>
                                      </p:cBhvr>
                                      <p:tavLst>
                                        <p:tav tm="0">
                                          <p:val>
                                            <p:fltVal val="0"/>
                                          </p:val>
                                        </p:tav>
                                        <p:tav tm="100000">
                                          <p:val>
                                            <p:strVal val="#ppt_h"/>
                                          </p:val>
                                        </p:tav>
                                      </p:tavLst>
                                    </p:anim>
                                    <p:animEffect transition="in" filter="fade">
                                      <p:cBhvr>
                                        <p:cTn id="24" dur="500"/>
                                        <p:tgtEl>
                                          <p:spTgt spid="13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32"/>
                                        </p:tgtEl>
                                        <p:attrNameLst>
                                          <p:attrName>style.visibility</p:attrName>
                                        </p:attrNameLst>
                                      </p:cBhvr>
                                      <p:to>
                                        <p:strVal val="visible"/>
                                      </p:to>
                                    </p:set>
                                    <p:anim calcmode="lin" valueType="num">
                                      <p:cBhvr>
                                        <p:cTn id="27" dur="500" fill="hold"/>
                                        <p:tgtEl>
                                          <p:spTgt spid="132"/>
                                        </p:tgtEl>
                                        <p:attrNameLst>
                                          <p:attrName>ppt_w</p:attrName>
                                        </p:attrNameLst>
                                      </p:cBhvr>
                                      <p:tavLst>
                                        <p:tav tm="0">
                                          <p:val>
                                            <p:fltVal val="0"/>
                                          </p:val>
                                        </p:tav>
                                        <p:tav tm="100000">
                                          <p:val>
                                            <p:strVal val="#ppt_w"/>
                                          </p:val>
                                        </p:tav>
                                      </p:tavLst>
                                    </p:anim>
                                    <p:anim calcmode="lin" valueType="num">
                                      <p:cBhvr>
                                        <p:cTn id="28" dur="500" fill="hold"/>
                                        <p:tgtEl>
                                          <p:spTgt spid="132"/>
                                        </p:tgtEl>
                                        <p:attrNameLst>
                                          <p:attrName>ppt_h</p:attrName>
                                        </p:attrNameLst>
                                      </p:cBhvr>
                                      <p:tavLst>
                                        <p:tav tm="0">
                                          <p:val>
                                            <p:fltVal val="0"/>
                                          </p:val>
                                        </p:tav>
                                        <p:tav tm="100000">
                                          <p:val>
                                            <p:strVal val="#ppt_h"/>
                                          </p:val>
                                        </p:tav>
                                      </p:tavLst>
                                    </p:anim>
                                    <p:animEffect transition="in" filter="fade">
                                      <p:cBhvr>
                                        <p:cTn id="29" dur="500"/>
                                        <p:tgtEl>
                                          <p:spTgt spid="13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33"/>
                                        </p:tgtEl>
                                        <p:attrNameLst>
                                          <p:attrName>style.visibility</p:attrName>
                                        </p:attrNameLst>
                                      </p:cBhvr>
                                      <p:to>
                                        <p:strVal val="visible"/>
                                      </p:to>
                                    </p:set>
                                    <p:anim calcmode="lin" valueType="num">
                                      <p:cBhvr>
                                        <p:cTn id="32" dur="500" fill="hold"/>
                                        <p:tgtEl>
                                          <p:spTgt spid="133"/>
                                        </p:tgtEl>
                                        <p:attrNameLst>
                                          <p:attrName>ppt_w</p:attrName>
                                        </p:attrNameLst>
                                      </p:cBhvr>
                                      <p:tavLst>
                                        <p:tav tm="0">
                                          <p:val>
                                            <p:fltVal val="0"/>
                                          </p:val>
                                        </p:tav>
                                        <p:tav tm="100000">
                                          <p:val>
                                            <p:strVal val="#ppt_w"/>
                                          </p:val>
                                        </p:tav>
                                      </p:tavLst>
                                    </p:anim>
                                    <p:anim calcmode="lin" valueType="num">
                                      <p:cBhvr>
                                        <p:cTn id="33" dur="500" fill="hold"/>
                                        <p:tgtEl>
                                          <p:spTgt spid="133"/>
                                        </p:tgtEl>
                                        <p:attrNameLst>
                                          <p:attrName>ppt_h</p:attrName>
                                        </p:attrNameLst>
                                      </p:cBhvr>
                                      <p:tavLst>
                                        <p:tav tm="0">
                                          <p:val>
                                            <p:fltVal val="0"/>
                                          </p:val>
                                        </p:tav>
                                        <p:tav tm="100000">
                                          <p:val>
                                            <p:strVal val="#ppt_h"/>
                                          </p:val>
                                        </p:tav>
                                      </p:tavLst>
                                    </p:anim>
                                    <p:animEffect transition="in" filter="fade">
                                      <p:cBhvr>
                                        <p:cTn id="34" dur="500"/>
                                        <p:tgtEl>
                                          <p:spTgt spid="13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34"/>
                                        </p:tgtEl>
                                        <p:attrNameLst>
                                          <p:attrName>style.visibility</p:attrName>
                                        </p:attrNameLst>
                                      </p:cBhvr>
                                      <p:to>
                                        <p:strVal val="visible"/>
                                      </p:to>
                                    </p:set>
                                    <p:anim calcmode="lin" valueType="num">
                                      <p:cBhvr>
                                        <p:cTn id="37" dur="500" fill="hold"/>
                                        <p:tgtEl>
                                          <p:spTgt spid="134"/>
                                        </p:tgtEl>
                                        <p:attrNameLst>
                                          <p:attrName>ppt_w</p:attrName>
                                        </p:attrNameLst>
                                      </p:cBhvr>
                                      <p:tavLst>
                                        <p:tav tm="0">
                                          <p:val>
                                            <p:fltVal val="0"/>
                                          </p:val>
                                        </p:tav>
                                        <p:tav tm="100000">
                                          <p:val>
                                            <p:strVal val="#ppt_w"/>
                                          </p:val>
                                        </p:tav>
                                      </p:tavLst>
                                    </p:anim>
                                    <p:anim calcmode="lin" valueType="num">
                                      <p:cBhvr>
                                        <p:cTn id="38" dur="500" fill="hold"/>
                                        <p:tgtEl>
                                          <p:spTgt spid="134"/>
                                        </p:tgtEl>
                                        <p:attrNameLst>
                                          <p:attrName>ppt_h</p:attrName>
                                        </p:attrNameLst>
                                      </p:cBhvr>
                                      <p:tavLst>
                                        <p:tav tm="0">
                                          <p:val>
                                            <p:fltVal val="0"/>
                                          </p:val>
                                        </p:tav>
                                        <p:tav tm="100000">
                                          <p:val>
                                            <p:strVal val="#ppt_h"/>
                                          </p:val>
                                        </p:tav>
                                      </p:tavLst>
                                    </p:anim>
                                    <p:animEffect transition="in" filter="fade">
                                      <p:cBhvr>
                                        <p:cTn id="39" dur="500"/>
                                        <p:tgtEl>
                                          <p:spTgt spid="134"/>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35"/>
                                        </p:tgtEl>
                                        <p:attrNameLst>
                                          <p:attrName>style.visibility</p:attrName>
                                        </p:attrNameLst>
                                      </p:cBhvr>
                                      <p:to>
                                        <p:strVal val="visible"/>
                                      </p:to>
                                    </p:set>
                                    <p:anim calcmode="lin" valueType="num">
                                      <p:cBhvr>
                                        <p:cTn id="42" dur="500" fill="hold"/>
                                        <p:tgtEl>
                                          <p:spTgt spid="135"/>
                                        </p:tgtEl>
                                        <p:attrNameLst>
                                          <p:attrName>ppt_w</p:attrName>
                                        </p:attrNameLst>
                                      </p:cBhvr>
                                      <p:tavLst>
                                        <p:tav tm="0">
                                          <p:val>
                                            <p:fltVal val="0"/>
                                          </p:val>
                                        </p:tav>
                                        <p:tav tm="100000">
                                          <p:val>
                                            <p:strVal val="#ppt_w"/>
                                          </p:val>
                                        </p:tav>
                                      </p:tavLst>
                                    </p:anim>
                                    <p:anim calcmode="lin" valueType="num">
                                      <p:cBhvr>
                                        <p:cTn id="43" dur="500" fill="hold"/>
                                        <p:tgtEl>
                                          <p:spTgt spid="135"/>
                                        </p:tgtEl>
                                        <p:attrNameLst>
                                          <p:attrName>ppt_h</p:attrName>
                                        </p:attrNameLst>
                                      </p:cBhvr>
                                      <p:tavLst>
                                        <p:tav tm="0">
                                          <p:val>
                                            <p:fltVal val="0"/>
                                          </p:val>
                                        </p:tav>
                                        <p:tav tm="100000">
                                          <p:val>
                                            <p:strVal val="#ppt_h"/>
                                          </p:val>
                                        </p:tav>
                                      </p:tavLst>
                                    </p:anim>
                                    <p:animEffect transition="in" filter="fade">
                                      <p:cBhvr>
                                        <p:cTn id="44" dur="500"/>
                                        <p:tgtEl>
                                          <p:spTgt spid="13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38"/>
                                        </p:tgtEl>
                                        <p:attrNameLst>
                                          <p:attrName>style.visibility</p:attrName>
                                        </p:attrNameLst>
                                      </p:cBhvr>
                                      <p:to>
                                        <p:strVal val="visible"/>
                                      </p:to>
                                    </p:set>
                                    <p:anim calcmode="lin" valueType="num">
                                      <p:cBhvr>
                                        <p:cTn id="47" dur="500" fill="hold"/>
                                        <p:tgtEl>
                                          <p:spTgt spid="138"/>
                                        </p:tgtEl>
                                        <p:attrNameLst>
                                          <p:attrName>ppt_w</p:attrName>
                                        </p:attrNameLst>
                                      </p:cBhvr>
                                      <p:tavLst>
                                        <p:tav tm="0">
                                          <p:val>
                                            <p:fltVal val="0"/>
                                          </p:val>
                                        </p:tav>
                                        <p:tav tm="100000">
                                          <p:val>
                                            <p:strVal val="#ppt_w"/>
                                          </p:val>
                                        </p:tav>
                                      </p:tavLst>
                                    </p:anim>
                                    <p:anim calcmode="lin" valueType="num">
                                      <p:cBhvr>
                                        <p:cTn id="48" dur="500" fill="hold"/>
                                        <p:tgtEl>
                                          <p:spTgt spid="138"/>
                                        </p:tgtEl>
                                        <p:attrNameLst>
                                          <p:attrName>ppt_h</p:attrName>
                                        </p:attrNameLst>
                                      </p:cBhvr>
                                      <p:tavLst>
                                        <p:tav tm="0">
                                          <p:val>
                                            <p:fltVal val="0"/>
                                          </p:val>
                                        </p:tav>
                                        <p:tav tm="100000">
                                          <p:val>
                                            <p:strVal val="#ppt_h"/>
                                          </p:val>
                                        </p:tav>
                                      </p:tavLst>
                                    </p:anim>
                                    <p:animEffect transition="in" filter="fade">
                                      <p:cBhvr>
                                        <p:cTn id="49"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0" grpId="0"/>
      <p:bldP spid="131" grpId="0"/>
      <p:bldP spid="132" grpId="0"/>
      <p:bldP spid="133" grpId="0"/>
      <p:bldP spid="134" grpId="0"/>
      <p:bldP spid="135" grpId="0"/>
      <p:bldP spid="138" grpId="0"/>
      <p:bldP spid="9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435" y="446729"/>
            <a:ext cx="7325998" cy="735541"/>
          </a:xfrm>
        </p:spPr>
        <p:txBody>
          <a:bodyPr>
            <a:normAutofit/>
          </a:bodyPr>
          <a:lstStyle/>
          <a:p>
            <a:pPr lvl="0">
              <a:lnSpc>
                <a:spcPct val="100000"/>
              </a:lnSpc>
              <a:spcBef>
                <a:spcPts val="0"/>
              </a:spcBef>
              <a:defRPr/>
            </a:pPr>
            <a:r>
              <a:rPr lang="tr-TR" sz="2800" b="1" kern="0" dirty="0" smtClean="0">
                <a:solidFill>
                  <a:schemeClr val="tx1"/>
                </a:solidFill>
                <a:latin typeface="+mn-lt"/>
              </a:rPr>
              <a:t>Türkiye Bilimsel Yayınlarının Kurumsal Dağılımı</a:t>
            </a:r>
            <a:endParaRPr lang="tr-TR" sz="2800" b="1" kern="0" dirty="0">
              <a:solidFill>
                <a:schemeClr val="tx1"/>
              </a:solidFill>
              <a:latin typeface="+mn-lt"/>
            </a:endParaRPr>
          </a:p>
        </p:txBody>
      </p:sp>
      <p:sp>
        <p:nvSpPr>
          <p:cNvPr id="3" name="Slide Number Placeholder 2"/>
          <p:cNvSpPr>
            <a:spLocks noGrp="1"/>
          </p:cNvSpPr>
          <p:nvPr>
            <p:ph type="sldNum" sz="quarter" idx="4294967295"/>
          </p:nvPr>
        </p:nvSpPr>
        <p:spPr>
          <a:xfrm>
            <a:off x="11235881" y="675577"/>
            <a:ext cx="556069" cy="47156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E872C3-2ED1-43FB-B3C4-BA6F078D7CD3}"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4" name="Group 59"/>
          <p:cNvGrpSpPr/>
          <p:nvPr/>
        </p:nvGrpSpPr>
        <p:grpSpPr>
          <a:xfrm>
            <a:off x="607632" y="1926314"/>
            <a:ext cx="2881390" cy="2881390"/>
            <a:chOff x="1943919" y="2604721"/>
            <a:chExt cx="2360449" cy="2360449"/>
          </a:xfrm>
        </p:grpSpPr>
        <p:grpSp>
          <p:nvGrpSpPr>
            <p:cNvPr id="25" name="组合 59"/>
            <p:cNvGrpSpPr/>
            <p:nvPr/>
          </p:nvGrpSpPr>
          <p:grpSpPr>
            <a:xfrm>
              <a:off x="1943919" y="2604721"/>
              <a:ext cx="2360449" cy="2360449"/>
              <a:chOff x="1403648" y="2575823"/>
              <a:chExt cx="2425846" cy="2425846"/>
            </a:xfrm>
          </p:grpSpPr>
          <p:sp>
            <p:nvSpPr>
              <p:cNvPr id="29" name="泪滴形 60"/>
              <p:cNvSpPr/>
              <p:nvPr/>
            </p:nvSpPr>
            <p:spPr>
              <a:xfrm rot="19037104">
                <a:off x="1403648" y="2575823"/>
                <a:ext cx="2425846" cy="2425846"/>
              </a:xfrm>
              <a:prstGeom prst="teardrop">
                <a:avLst/>
              </a:prstGeom>
              <a:gradFill flip="none" rotWithShape="1">
                <a:gsLst>
                  <a:gs pos="36000">
                    <a:srgbClr val="CFCFCF"/>
                  </a:gs>
                  <a:gs pos="62000">
                    <a:sysClr val="window" lastClr="FFFFFF">
                      <a:shade val="100000"/>
                      <a:satMod val="115000"/>
                    </a:sysClr>
                  </a:gs>
                </a:gsLst>
                <a:path path="circle">
                  <a:fillToRect l="50000" t="50000" r="50000" b="50000"/>
                </a:path>
                <a:tileRect/>
              </a:gradFill>
              <a:ln w="25400" cap="flat" cmpd="sng" algn="ctr">
                <a:noFill/>
                <a:prstDash val="solid"/>
              </a:ln>
              <a:effectLst>
                <a:outerShdw blurRad="190500" dist="25400" dir="5400000" algn="t" rotWithShape="0">
                  <a:prstClr val="black">
                    <a:alpha val="3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0" name="椭圆 3"/>
              <p:cNvSpPr/>
              <p:nvPr/>
            </p:nvSpPr>
            <p:spPr>
              <a:xfrm>
                <a:off x="1552909" y="3433586"/>
                <a:ext cx="2127459" cy="1457817"/>
              </a:xfrm>
              <a:custGeom>
                <a:avLst/>
                <a:gdLst/>
                <a:ahLst/>
                <a:cxnLst/>
                <a:rect l="l" t="t" r="r" b="b"/>
                <a:pathLst>
                  <a:path w="2141864" h="842320">
                    <a:moveTo>
                      <a:pt x="0" y="0"/>
                    </a:moveTo>
                    <a:lnTo>
                      <a:pt x="2141864" y="0"/>
                    </a:lnTo>
                    <a:cubicBezTo>
                      <a:pt x="2025962" y="483516"/>
                      <a:pt x="1590160" y="842320"/>
                      <a:pt x="1070865" y="842320"/>
                    </a:cubicBezTo>
                    <a:cubicBezTo>
                      <a:pt x="551569" y="842320"/>
                      <a:pt x="116076" y="483516"/>
                      <a:pt x="0" y="0"/>
                    </a:cubicBezTo>
                    <a:close/>
                  </a:path>
                </a:pathLst>
              </a:custGeom>
              <a:solidFill>
                <a:schemeClr val="accent3"/>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1" name="椭圆 5"/>
              <p:cNvSpPr/>
              <p:nvPr/>
            </p:nvSpPr>
            <p:spPr>
              <a:xfrm>
                <a:off x="1552909" y="3247304"/>
                <a:ext cx="2131704" cy="340901"/>
              </a:xfrm>
              <a:custGeom>
                <a:avLst/>
                <a:gdLst>
                  <a:gd name="connsiteX0" fmla="*/ 0 w 2844427"/>
                  <a:gd name="connsiteY0" fmla="*/ 216024 h 432048"/>
                  <a:gd name="connsiteX1" fmla="*/ 1422214 w 2844427"/>
                  <a:gd name="connsiteY1" fmla="*/ 0 h 432048"/>
                  <a:gd name="connsiteX2" fmla="*/ 2844428 w 2844427"/>
                  <a:gd name="connsiteY2" fmla="*/ 216024 h 432048"/>
                  <a:gd name="connsiteX3" fmla="*/ 1422214 w 2844427"/>
                  <a:gd name="connsiteY3" fmla="*/ 432048 h 432048"/>
                  <a:gd name="connsiteX4" fmla="*/ 0 w 2844427"/>
                  <a:gd name="connsiteY4" fmla="*/ 216024 h 432048"/>
                  <a:gd name="connsiteX0" fmla="*/ 0 w 2822261"/>
                  <a:gd name="connsiteY0" fmla="*/ 216024 h 432048"/>
                  <a:gd name="connsiteX1" fmla="*/ 1422214 w 2822261"/>
                  <a:gd name="connsiteY1" fmla="*/ 0 h 432048"/>
                  <a:gd name="connsiteX2" fmla="*/ 2822261 w 2822261"/>
                  <a:gd name="connsiteY2" fmla="*/ 216024 h 432048"/>
                  <a:gd name="connsiteX3" fmla="*/ 1422214 w 2822261"/>
                  <a:gd name="connsiteY3" fmla="*/ 432048 h 432048"/>
                  <a:gd name="connsiteX4" fmla="*/ 0 w 2822261"/>
                  <a:gd name="connsiteY4" fmla="*/ 216024 h 432048"/>
                  <a:gd name="connsiteX0" fmla="*/ 0 w 2794552"/>
                  <a:gd name="connsiteY0" fmla="*/ 232706 h 432171"/>
                  <a:gd name="connsiteX1" fmla="*/ 1394505 w 2794552"/>
                  <a:gd name="connsiteY1" fmla="*/ 56 h 432171"/>
                  <a:gd name="connsiteX2" fmla="*/ 2794552 w 2794552"/>
                  <a:gd name="connsiteY2" fmla="*/ 216080 h 432171"/>
                  <a:gd name="connsiteX3" fmla="*/ 1394505 w 2794552"/>
                  <a:gd name="connsiteY3" fmla="*/ 432104 h 432171"/>
                  <a:gd name="connsiteX4" fmla="*/ 0 w 2794552"/>
                  <a:gd name="connsiteY4" fmla="*/ 232706 h 432171"/>
                  <a:gd name="connsiteX0" fmla="*/ 0 w 2811177"/>
                  <a:gd name="connsiteY0" fmla="*/ 221573 h 432061"/>
                  <a:gd name="connsiteX1" fmla="*/ 1411130 w 2811177"/>
                  <a:gd name="connsiteY1" fmla="*/ 7 h 432061"/>
                  <a:gd name="connsiteX2" fmla="*/ 2811177 w 2811177"/>
                  <a:gd name="connsiteY2" fmla="*/ 216031 h 432061"/>
                  <a:gd name="connsiteX3" fmla="*/ 1411130 w 2811177"/>
                  <a:gd name="connsiteY3" fmla="*/ 432055 h 432061"/>
                  <a:gd name="connsiteX4" fmla="*/ 0 w 2811177"/>
                  <a:gd name="connsiteY4" fmla="*/ 221573 h 43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177" h="432061">
                    <a:moveTo>
                      <a:pt x="0" y="221573"/>
                    </a:moveTo>
                    <a:cubicBezTo>
                      <a:pt x="0" y="102266"/>
                      <a:pt x="942601" y="931"/>
                      <a:pt x="1411130" y="7"/>
                    </a:cubicBezTo>
                    <a:cubicBezTo>
                      <a:pt x="1879659" y="-917"/>
                      <a:pt x="2811177" y="96724"/>
                      <a:pt x="2811177" y="216031"/>
                    </a:cubicBezTo>
                    <a:cubicBezTo>
                      <a:pt x="2811177" y="335338"/>
                      <a:pt x="1879659" y="431131"/>
                      <a:pt x="1411130" y="432055"/>
                    </a:cubicBezTo>
                    <a:cubicBezTo>
                      <a:pt x="942601" y="432979"/>
                      <a:pt x="0" y="340880"/>
                      <a:pt x="0" y="221573"/>
                    </a:cubicBezTo>
                    <a:close/>
                  </a:path>
                </a:pathLst>
              </a:custGeom>
              <a:gradFill flip="none" rotWithShape="1">
                <a:gsLst>
                  <a:gs pos="3000">
                    <a:schemeClr val="accent3"/>
                  </a:gs>
                  <a:gs pos="55000">
                    <a:schemeClr val="accent3">
                      <a:lumMod val="60000"/>
                      <a:lumOff val="40000"/>
                    </a:schemeClr>
                  </a:gs>
                  <a:gs pos="100000">
                    <a:schemeClr val="accent3"/>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2" name="椭圆 6"/>
              <p:cNvSpPr/>
              <p:nvPr/>
            </p:nvSpPr>
            <p:spPr>
              <a:xfrm flipV="1">
                <a:off x="1614832" y="3428728"/>
                <a:ext cx="2069781" cy="172517"/>
              </a:xfrm>
              <a:custGeom>
                <a:avLst/>
                <a:gdLst>
                  <a:gd name="connsiteX0" fmla="*/ 0 w 2232248"/>
                  <a:gd name="connsiteY0" fmla="*/ 22860 h 45719"/>
                  <a:gd name="connsiteX1" fmla="*/ 1116124 w 2232248"/>
                  <a:gd name="connsiteY1" fmla="*/ 0 h 45719"/>
                  <a:gd name="connsiteX2" fmla="*/ 2232248 w 2232248"/>
                  <a:gd name="connsiteY2" fmla="*/ 22860 h 45719"/>
                  <a:gd name="connsiteX3" fmla="*/ 1116124 w 2232248"/>
                  <a:gd name="connsiteY3" fmla="*/ 45720 h 45719"/>
                  <a:gd name="connsiteX4" fmla="*/ 0 w 2232248"/>
                  <a:gd name="connsiteY4" fmla="*/ 22860 h 45719"/>
                  <a:gd name="connsiteX0" fmla="*/ 0 w 2276582"/>
                  <a:gd name="connsiteY0" fmla="*/ 121973 h 123521"/>
                  <a:gd name="connsiteX1" fmla="*/ 1160458 w 2276582"/>
                  <a:gd name="connsiteY1" fmla="*/ 4902 h 123521"/>
                  <a:gd name="connsiteX2" fmla="*/ 2276582 w 2276582"/>
                  <a:gd name="connsiteY2" fmla="*/ 27762 h 123521"/>
                  <a:gd name="connsiteX3" fmla="*/ 1160458 w 2276582"/>
                  <a:gd name="connsiteY3" fmla="*/ 50622 h 123521"/>
                  <a:gd name="connsiteX4" fmla="*/ 0 w 2276582"/>
                  <a:gd name="connsiteY4" fmla="*/ 121973 h 123521"/>
                  <a:gd name="connsiteX0" fmla="*/ 0 w 2470545"/>
                  <a:gd name="connsiteY0" fmla="*/ 117422 h 162680"/>
                  <a:gd name="connsiteX1" fmla="*/ 1160458 w 2470545"/>
                  <a:gd name="connsiteY1" fmla="*/ 351 h 162680"/>
                  <a:gd name="connsiteX2" fmla="*/ 2470545 w 2470545"/>
                  <a:gd name="connsiteY2" fmla="*/ 161757 h 162680"/>
                  <a:gd name="connsiteX3" fmla="*/ 1160458 w 2470545"/>
                  <a:gd name="connsiteY3" fmla="*/ 46071 h 162680"/>
                  <a:gd name="connsiteX4" fmla="*/ 0 w 2470545"/>
                  <a:gd name="connsiteY4" fmla="*/ 117422 h 162680"/>
                  <a:gd name="connsiteX0" fmla="*/ 0 w 2631258"/>
                  <a:gd name="connsiteY0" fmla="*/ 161406 h 162280"/>
                  <a:gd name="connsiteX1" fmla="*/ 1321171 w 2631258"/>
                  <a:gd name="connsiteY1" fmla="*/ 0 h 162280"/>
                  <a:gd name="connsiteX2" fmla="*/ 2631258 w 2631258"/>
                  <a:gd name="connsiteY2" fmla="*/ 161406 h 162280"/>
                  <a:gd name="connsiteX3" fmla="*/ 1321171 w 2631258"/>
                  <a:gd name="connsiteY3" fmla="*/ 45720 h 162280"/>
                  <a:gd name="connsiteX4" fmla="*/ 0 w 2631258"/>
                  <a:gd name="connsiteY4" fmla="*/ 161406 h 162280"/>
                  <a:gd name="connsiteX0" fmla="*/ 0 w 2703302"/>
                  <a:gd name="connsiteY0" fmla="*/ 161872 h 223468"/>
                  <a:gd name="connsiteX1" fmla="*/ 1321171 w 2703302"/>
                  <a:gd name="connsiteY1" fmla="*/ 466 h 223468"/>
                  <a:gd name="connsiteX2" fmla="*/ 2703302 w 2703302"/>
                  <a:gd name="connsiteY2" fmla="*/ 222832 h 223468"/>
                  <a:gd name="connsiteX3" fmla="*/ 1321171 w 2703302"/>
                  <a:gd name="connsiteY3" fmla="*/ 46186 h 223468"/>
                  <a:gd name="connsiteX4" fmla="*/ 0 w 2703302"/>
                  <a:gd name="connsiteY4" fmla="*/ 161872 h 223468"/>
                  <a:gd name="connsiteX0" fmla="*/ 0 w 2703302"/>
                  <a:gd name="connsiteY0" fmla="*/ 163791 h 225387"/>
                  <a:gd name="connsiteX1" fmla="*/ 1321171 w 2703302"/>
                  <a:gd name="connsiteY1" fmla="*/ 2385 h 225387"/>
                  <a:gd name="connsiteX2" fmla="*/ 2703302 w 2703302"/>
                  <a:gd name="connsiteY2" fmla="*/ 224751 h 225387"/>
                  <a:gd name="connsiteX3" fmla="*/ 1321171 w 2703302"/>
                  <a:gd name="connsiteY3" fmla="*/ 48105 h 225387"/>
                  <a:gd name="connsiteX4" fmla="*/ 0 w 2703302"/>
                  <a:gd name="connsiteY4" fmla="*/ 163791 h 225387"/>
                  <a:gd name="connsiteX0" fmla="*/ 0 w 2703302"/>
                  <a:gd name="connsiteY0" fmla="*/ 163791 h 225321"/>
                  <a:gd name="connsiteX1" fmla="*/ 1321171 w 2703302"/>
                  <a:gd name="connsiteY1" fmla="*/ 2385 h 225321"/>
                  <a:gd name="connsiteX2" fmla="*/ 2703302 w 2703302"/>
                  <a:gd name="connsiteY2" fmla="*/ 224751 h 225321"/>
                  <a:gd name="connsiteX3" fmla="*/ 1321171 w 2703302"/>
                  <a:gd name="connsiteY3" fmla="*/ 48105 h 225321"/>
                  <a:gd name="connsiteX4" fmla="*/ 0 w 2703302"/>
                  <a:gd name="connsiteY4" fmla="*/ 163791 h 22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302" h="225321">
                    <a:moveTo>
                      <a:pt x="0" y="163791"/>
                    </a:moveTo>
                    <a:cubicBezTo>
                      <a:pt x="0" y="151166"/>
                      <a:pt x="599072" y="31018"/>
                      <a:pt x="1321171" y="2385"/>
                    </a:cubicBezTo>
                    <a:cubicBezTo>
                      <a:pt x="2043270" y="-26248"/>
                      <a:pt x="2703302" y="212126"/>
                      <a:pt x="2703302" y="224751"/>
                    </a:cubicBezTo>
                    <a:cubicBezTo>
                      <a:pt x="2703302" y="237376"/>
                      <a:pt x="1954601" y="36098"/>
                      <a:pt x="1321171" y="48105"/>
                    </a:cubicBezTo>
                    <a:cubicBezTo>
                      <a:pt x="687741" y="60112"/>
                      <a:pt x="0" y="176416"/>
                      <a:pt x="0" y="163791"/>
                    </a:cubicBezTo>
                    <a:close/>
                  </a:path>
                </a:pathLst>
              </a:custGeom>
              <a:gradFill flip="none" rotWithShape="1">
                <a:gsLst>
                  <a:gs pos="71000">
                    <a:srgbClr val="FCFCFC">
                      <a:alpha val="60000"/>
                    </a:srgbClr>
                  </a:gs>
                  <a:gs pos="21000">
                    <a:srgbClr val="FBFBFB">
                      <a:alpha val="66000"/>
                    </a:srgbClr>
                  </a:gs>
                  <a:gs pos="0">
                    <a:sysClr val="window" lastClr="FFFFFF">
                      <a:alpha val="0"/>
                    </a:sysClr>
                  </a:gs>
                  <a:gs pos="100000">
                    <a:sysClr val="window" lastClr="FFFFFF">
                      <a:shade val="100000"/>
                      <a:satMod val="115000"/>
                      <a:alpha val="0"/>
                    </a:sys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3" name="椭圆 64"/>
              <p:cNvSpPr/>
              <p:nvPr/>
            </p:nvSpPr>
            <p:spPr>
              <a:xfrm>
                <a:off x="1970357" y="4012709"/>
                <a:ext cx="1280948" cy="818669"/>
              </a:xfrm>
              <a:prstGeom prst="ellipse">
                <a:avLst/>
              </a:prstGeom>
              <a:gradFill flip="none" rotWithShape="1">
                <a:gsLst>
                  <a:gs pos="0">
                    <a:sysClr val="window" lastClr="FFFFFF">
                      <a:alpha val="75000"/>
                    </a:sysClr>
                  </a:gs>
                  <a:gs pos="42000">
                    <a:srgbClr val="FFFFFF">
                      <a:alpha val="20000"/>
                    </a:srgbClr>
                  </a:gs>
                  <a:gs pos="70000">
                    <a:sysClr val="window" lastClr="FFFFFF">
                      <a:shade val="100000"/>
                      <a:satMod val="115000"/>
                      <a:alpha val="0"/>
                    </a:sysClr>
                  </a:gs>
                </a:gsLst>
                <a:lin ang="162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26" name="椭圆 8"/>
            <p:cNvSpPr/>
            <p:nvPr/>
          </p:nvSpPr>
          <p:spPr>
            <a:xfrm>
              <a:off x="2027955" y="3075252"/>
              <a:ext cx="1341164" cy="1613574"/>
            </a:xfrm>
            <a:custGeom>
              <a:avLst/>
              <a:gdLst>
                <a:gd name="connsiteX0" fmla="*/ 1151165 w 1259841"/>
                <a:gd name="connsiteY0" fmla="*/ 0 h 2165846"/>
                <a:gd name="connsiteX1" fmla="*/ 1259841 w 1259841"/>
                <a:gd name="connsiteY1" fmla="*/ 8073 h 2165846"/>
                <a:gd name="connsiteX2" fmla="*/ 959791 w 1259841"/>
                <a:gd name="connsiteY2" fmla="*/ 429914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843413 w 1259841"/>
                <a:gd name="connsiteY2" fmla="*/ 346786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04845 w 1259841"/>
                <a:gd name="connsiteY3" fmla="*/ 1574048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04845 w 1259841"/>
                <a:gd name="connsiteY3" fmla="*/ 1574048 h 2165846"/>
                <a:gd name="connsiteX4" fmla="*/ 459166 w 1259841"/>
                <a:gd name="connsiteY4" fmla="*/ 2165846 h 2165846"/>
                <a:gd name="connsiteX5" fmla="*/ 0 w 1259841"/>
                <a:gd name="connsiteY5" fmla="*/ 1204724 h 2165846"/>
                <a:gd name="connsiteX6" fmla="*/ 1151165 w 1259841"/>
                <a:gd name="connsiteY6" fmla="*/ 0 h 216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841" h="2165846">
                  <a:moveTo>
                    <a:pt x="1151165" y="0"/>
                  </a:moveTo>
                  <a:lnTo>
                    <a:pt x="1259841" y="8073"/>
                  </a:lnTo>
                  <a:cubicBezTo>
                    <a:pt x="1167385" y="156504"/>
                    <a:pt x="855052" y="94057"/>
                    <a:pt x="793536" y="280285"/>
                  </a:cubicBezTo>
                  <a:cubicBezTo>
                    <a:pt x="385251" y="465072"/>
                    <a:pt x="285123" y="1255495"/>
                    <a:pt x="304845" y="1574048"/>
                  </a:cubicBezTo>
                  <a:cubicBezTo>
                    <a:pt x="326703" y="1927101"/>
                    <a:pt x="377880" y="2001930"/>
                    <a:pt x="459166" y="2165846"/>
                  </a:cubicBezTo>
                  <a:cubicBezTo>
                    <a:pt x="179939" y="1947015"/>
                    <a:pt x="0" y="1597861"/>
                    <a:pt x="0" y="1204724"/>
                  </a:cubicBezTo>
                  <a:cubicBezTo>
                    <a:pt x="0" y="539373"/>
                    <a:pt x="515394" y="0"/>
                    <a:pt x="1151165" y="0"/>
                  </a:cubicBezTo>
                  <a:close/>
                </a:path>
              </a:pathLst>
            </a:custGeom>
            <a:solidFill>
              <a:srgbClr val="FFFFFF">
                <a:alpha val="47059"/>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7" name="TextBox 13"/>
            <p:cNvSpPr txBox="1"/>
            <p:nvPr/>
          </p:nvSpPr>
          <p:spPr>
            <a:xfrm flipH="1">
              <a:off x="2372308" y="3851659"/>
              <a:ext cx="1315718" cy="40645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en-US" altLang="zh-CN" sz="3200" b="1" i="0" u="none" strike="noStrike" kern="0" cap="none" spc="0" normalizeH="0" baseline="0" noProof="0" dirty="0" smtClean="0">
                  <a:ln w="18415" cmpd="sng">
                    <a:noFill/>
                    <a:prstDash val="solid"/>
                  </a:ln>
                  <a:solidFill>
                    <a:sysClr val="window" lastClr="FFFFFF"/>
                  </a:solidFill>
                  <a:effectLst/>
                  <a:uLnTx/>
                  <a:uFillTx/>
                  <a:latin typeface="+mn-lt"/>
                  <a:ea typeface="微软雅黑" pitchFamily="34" charset="-122"/>
                  <a:cs typeface="Times New Roman" pitchFamily="18" charset="0"/>
                </a:rPr>
                <a:t>%</a:t>
              </a:r>
              <a:r>
                <a:rPr kumimoji="0" lang="tr-TR" altLang="zh-CN" sz="3200" b="1" i="0" u="none" strike="noStrike" kern="0" cap="none" spc="0" normalizeH="0" baseline="0" noProof="0" dirty="0" smtClean="0">
                  <a:ln w="18415" cmpd="sng">
                    <a:noFill/>
                    <a:prstDash val="solid"/>
                  </a:ln>
                  <a:solidFill>
                    <a:sysClr val="window" lastClr="FFFFFF"/>
                  </a:solidFill>
                  <a:effectLst/>
                  <a:uLnTx/>
                  <a:uFillTx/>
                  <a:latin typeface="+mn-lt"/>
                  <a:ea typeface="微软雅黑" pitchFamily="34" charset="-122"/>
                  <a:cs typeface="Times New Roman" pitchFamily="18" charset="0"/>
                </a:rPr>
                <a:t>71</a:t>
              </a:r>
              <a:endParaRPr kumimoji="0" lang="zh-CN" altLang="en-US" sz="3200" b="1" i="0" u="none" strike="noStrike" kern="0" cap="none" spc="0" normalizeH="0" baseline="0" noProof="0" dirty="0">
                <a:ln w="18415" cmpd="sng">
                  <a:noFill/>
                  <a:prstDash val="solid"/>
                </a:ln>
                <a:solidFill>
                  <a:sysClr val="window" lastClr="FFFFFF"/>
                </a:solidFill>
                <a:effectLst/>
                <a:uLnTx/>
                <a:uFillTx/>
                <a:latin typeface="+mn-lt"/>
                <a:ea typeface="微软雅黑" pitchFamily="34" charset="-122"/>
                <a:cs typeface="Times New Roman" pitchFamily="18" charset="0"/>
              </a:endParaRPr>
            </a:p>
          </p:txBody>
        </p:sp>
        <p:sp>
          <p:nvSpPr>
            <p:cNvPr id="28" name="TextBox 16"/>
            <p:cNvSpPr txBox="1"/>
            <p:nvPr/>
          </p:nvSpPr>
          <p:spPr>
            <a:xfrm>
              <a:off x="2134114" y="2835495"/>
              <a:ext cx="2032820" cy="3277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altLang="zh-CN" sz="2000" b="1" i="0" u="none" strike="noStrike" kern="0" cap="none" spc="0" normalizeH="0" baseline="0" noProof="0" dirty="0" smtClean="0">
                  <a:ln>
                    <a:noFill/>
                  </a:ln>
                  <a:effectLst/>
                  <a:uLnTx/>
                  <a:uFillTx/>
                  <a:ea typeface="微软雅黑" pitchFamily="34" charset="-122"/>
                  <a:cs typeface="Arial" pitchFamily="34" charset="0"/>
                </a:rPr>
                <a:t>Devlet Üniversiteleri</a:t>
              </a:r>
              <a:endParaRPr kumimoji="0" lang="en-US" altLang="zh-CN" sz="2000" b="1" i="0" u="none" strike="noStrike" kern="0" cap="none" spc="0" normalizeH="0" baseline="0" noProof="0" dirty="0">
                <a:ln>
                  <a:noFill/>
                </a:ln>
                <a:effectLst/>
                <a:uLnTx/>
                <a:uFillTx/>
                <a:ea typeface="微软雅黑" pitchFamily="34" charset="-122"/>
                <a:cs typeface="Arial" pitchFamily="34" charset="0"/>
              </a:endParaRPr>
            </a:p>
          </p:txBody>
        </p:sp>
      </p:grpSp>
      <p:grpSp>
        <p:nvGrpSpPr>
          <p:cNvPr id="34" name="Group 59"/>
          <p:cNvGrpSpPr/>
          <p:nvPr/>
        </p:nvGrpSpPr>
        <p:grpSpPr>
          <a:xfrm>
            <a:off x="4209266" y="2723891"/>
            <a:ext cx="2881390" cy="2881390"/>
            <a:chOff x="1943919" y="2604721"/>
            <a:chExt cx="2360449" cy="2360449"/>
          </a:xfrm>
        </p:grpSpPr>
        <p:grpSp>
          <p:nvGrpSpPr>
            <p:cNvPr id="35" name="组合 59"/>
            <p:cNvGrpSpPr/>
            <p:nvPr/>
          </p:nvGrpSpPr>
          <p:grpSpPr>
            <a:xfrm>
              <a:off x="1943919" y="2604721"/>
              <a:ext cx="2360449" cy="2360449"/>
              <a:chOff x="1403648" y="2575823"/>
              <a:chExt cx="2425846" cy="2425846"/>
            </a:xfrm>
          </p:grpSpPr>
          <p:sp>
            <p:nvSpPr>
              <p:cNvPr id="39" name="泪滴形 60"/>
              <p:cNvSpPr/>
              <p:nvPr/>
            </p:nvSpPr>
            <p:spPr>
              <a:xfrm rot="19037104">
                <a:off x="1403648" y="2575823"/>
                <a:ext cx="2425846" cy="2425846"/>
              </a:xfrm>
              <a:prstGeom prst="teardrop">
                <a:avLst/>
              </a:prstGeom>
              <a:gradFill flip="none" rotWithShape="1">
                <a:gsLst>
                  <a:gs pos="36000">
                    <a:srgbClr val="CFCFCF"/>
                  </a:gs>
                  <a:gs pos="62000">
                    <a:sysClr val="window" lastClr="FFFFFF">
                      <a:shade val="100000"/>
                      <a:satMod val="115000"/>
                    </a:sysClr>
                  </a:gs>
                </a:gsLst>
                <a:path path="circle">
                  <a:fillToRect l="50000" t="50000" r="50000" b="50000"/>
                </a:path>
                <a:tileRect/>
              </a:gradFill>
              <a:ln w="25400" cap="flat" cmpd="sng" algn="ctr">
                <a:noFill/>
                <a:prstDash val="solid"/>
              </a:ln>
              <a:effectLst>
                <a:outerShdw blurRad="190500" dist="25400" dir="5400000" algn="t" rotWithShape="0">
                  <a:prstClr val="black">
                    <a:alpha val="3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0" name="椭圆 3"/>
              <p:cNvSpPr/>
              <p:nvPr/>
            </p:nvSpPr>
            <p:spPr>
              <a:xfrm>
                <a:off x="1552909" y="4179803"/>
                <a:ext cx="2127459" cy="711599"/>
              </a:xfrm>
              <a:custGeom>
                <a:avLst/>
                <a:gdLst/>
                <a:ahLst/>
                <a:cxnLst/>
                <a:rect l="l" t="t" r="r" b="b"/>
                <a:pathLst>
                  <a:path w="2141864" h="842320">
                    <a:moveTo>
                      <a:pt x="0" y="0"/>
                    </a:moveTo>
                    <a:lnTo>
                      <a:pt x="2141864" y="0"/>
                    </a:lnTo>
                    <a:cubicBezTo>
                      <a:pt x="2025962" y="483516"/>
                      <a:pt x="1590160" y="842320"/>
                      <a:pt x="1070865" y="842320"/>
                    </a:cubicBezTo>
                    <a:cubicBezTo>
                      <a:pt x="551569" y="842320"/>
                      <a:pt x="116076" y="483516"/>
                      <a:pt x="0" y="0"/>
                    </a:cubicBezTo>
                    <a:close/>
                  </a:path>
                </a:pathLst>
              </a:custGeom>
              <a:solidFill>
                <a:schemeClr val="accent3"/>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1" name="椭圆 5"/>
              <p:cNvSpPr/>
              <p:nvPr/>
            </p:nvSpPr>
            <p:spPr>
              <a:xfrm>
                <a:off x="1552774" y="3995134"/>
                <a:ext cx="2137185" cy="340901"/>
              </a:xfrm>
              <a:custGeom>
                <a:avLst/>
                <a:gdLst>
                  <a:gd name="connsiteX0" fmla="*/ 0 w 2844427"/>
                  <a:gd name="connsiteY0" fmla="*/ 216024 h 432048"/>
                  <a:gd name="connsiteX1" fmla="*/ 1422214 w 2844427"/>
                  <a:gd name="connsiteY1" fmla="*/ 0 h 432048"/>
                  <a:gd name="connsiteX2" fmla="*/ 2844428 w 2844427"/>
                  <a:gd name="connsiteY2" fmla="*/ 216024 h 432048"/>
                  <a:gd name="connsiteX3" fmla="*/ 1422214 w 2844427"/>
                  <a:gd name="connsiteY3" fmla="*/ 432048 h 432048"/>
                  <a:gd name="connsiteX4" fmla="*/ 0 w 2844427"/>
                  <a:gd name="connsiteY4" fmla="*/ 216024 h 432048"/>
                  <a:gd name="connsiteX0" fmla="*/ 0 w 2822261"/>
                  <a:gd name="connsiteY0" fmla="*/ 216024 h 432048"/>
                  <a:gd name="connsiteX1" fmla="*/ 1422214 w 2822261"/>
                  <a:gd name="connsiteY1" fmla="*/ 0 h 432048"/>
                  <a:gd name="connsiteX2" fmla="*/ 2822261 w 2822261"/>
                  <a:gd name="connsiteY2" fmla="*/ 216024 h 432048"/>
                  <a:gd name="connsiteX3" fmla="*/ 1422214 w 2822261"/>
                  <a:gd name="connsiteY3" fmla="*/ 432048 h 432048"/>
                  <a:gd name="connsiteX4" fmla="*/ 0 w 2822261"/>
                  <a:gd name="connsiteY4" fmla="*/ 216024 h 432048"/>
                  <a:gd name="connsiteX0" fmla="*/ 0 w 2794552"/>
                  <a:gd name="connsiteY0" fmla="*/ 232706 h 432171"/>
                  <a:gd name="connsiteX1" fmla="*/ 1394505 w 2794552"/>
                  <a:gd name="connsiteY1" fmla="*/ 56 h 432171"/>
                  <a:gd name="connsiteX2" fmla="*/ 2794552 w 2794552"/>
                  <a:gd name="connsiteY2" fmla="*/ 216080 h 432171"/>
                  <a:gd name="connsiteX3" fmla="*/ 1394505 w 2794552"/>
                  <a:gd name="connsiteY3" fmla="*/ 432104 h 432171"/>
                  <a:gd name="connsiteX4" fmla="*/ 0 w 2794552"/>
                  <a:gd name="connsiteY4" fmla="*/ 232706 h 432171"/>
                  <a:gd name="connsiteX0" fmla="*/ 0 w 2811177"/>
                  <a:gd name="connsiteY0" fmla="*/ 221573 h 432061"/>
                  <a:gd name="connsiteX1" fmla="*/ 1411130 w 2811177"/>
                  <a:gd name="connsiteY1" fmla="*/ 7 h 432061"/>
                  <a:gd name="connsiteX2" fmla="*/ 2811177 w 2811177"/>
                  <a:gd name="connsiteY2" fmla="*/ 216031 h 432061"/>
                  <a:gd name="connsiteX3" fmla="*/ 1411130 w 2811177"/>
                  <a:gd name="connsiteY3" fmla="*/ 432055 h 432061"/>
                  <a:gd name="connsiteX4" fmla="*/ 0 w 2811177"/>
                  <a:gd name="connsiteY4" fmla="*/ 221573 h 43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177" h="432061">
                    <a:moveTo>
                      <a:pt x="0" y="221573"/>
                    </a:moveTo>
                    <a:cubicBezTo>
                      <a:pt x="0" y="102266"/>
                      <a:pt x="942601" y="931"/>
                      <a:pt x="1411130" y="7"/>
                    </a:cubicBezTo>
                    <a:cubicBezTo>
                      <a:pt x="1879659" y="-917"/>
                      <a:pt x="2811177" y="96724"/>
                      <a:pt x="2811177" y="216031"/>
                    </a:cubicBezTo>
                    <a:cubicBezTo>
                      <a:pt x="2811177" y="335338"/>
                      <a:pt x="1879659" y="431131"/>
                      <a:pt x="1411130" y="432055"/>
                    </a:cubicBezTo>
                    <a:cubicBezTo>
                      <a:pt x="942601" y="432979"/>
                      <a:pt x="0" y="340880"/>
                      <a:pt x="0" y="221573"/>
                    </a:cubicBezTo>
                    <a:close/>
                  </a:path>
                </a:pathLst>
              </a:custGeom>
              <a:gradFill flip="none" rotWithShape="1">
                <a:gsLst>
                  <a:gs pos="3000">
                    <a:schemeClr val="accent3"/>
                  </a:gs>
                  <a:gs pos="55000">
                    <a:schemeClr val="accent3">
                      <a:lumMod val="60000"/>
                      <a:lumOff val="40000"/>
                    </a:schemeClr>
                  </a:gs>
                  <a:gs pos="100000">
                    <a:schemeClr val="accent3"/>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椭圆 6"/>
              <p:cNvSpPr/>
              <p:nvPr/>
            </p:nvSpPr>
            <p:spPr>
              <a:xfrm flipV="1">
                <a:off x="1620178" y="3418036"/>
                <a:ext cx="2069781" cy="172517"/>
              </a:xfrm>
              <a:custGeom>
                <a:avLst/>
                <a:gdLst>
                  <a:gd name="connsiteX0" fmla="*/ 0 w 2232248"/>
                  <a:gd name="connsiteY0" fmla="*/ 22860 h 45719"/>
                  <a:gd name="connsiteX1" fmla="*/ 1116124 w 2232248"/>
                  <a:gd name="connsiteY1" fmla="*/ 0 h 45719"/>
                  <a:gd name="connsiteX2" fmla="*/ 2232248 w 2232248"/>
                  <a:gd name="connsiteY2" fmla="*/ 22860 h 45719"/>
                  <a:gd name="connsiteX3" fmla="*/ 1116124 w 2232248"/>
                  <a:gd name="connsiteY3" fmla="*/ 45720 h 45719"/>
                  <a:gd name="connsiteX4" fmla="*/ 0 w 2232248"/>
                  <a:gd name="connsiteY4" fmla="*/ 22860 h 45719"/>
                  <a:gd name="connsiteX0" fmla="*/ 0 w 2276582"/>
                  <a:gd name="connsiteY0" fmla="*/ 121973 h 123521"/>
                  <a:gd name="connsiteX1" fmla="*/ 1160458 w 2276582"/>
                  <a:gd name="connsiteY1" fmla="*/ 4902 h 123521"/>
                  <a:gd name="connsiteX2" fmla="*/ 2276582 w 2276582"/>
                  <a:gd name="connsiteY2" fmla="*/ 27762 h 123521"/>
                  <a:gd name="connsiteX3" fmla="*/ 1160458 w 2276582"/>
                  <a:gd name="connsiteY3" fmla="*/ 50622 h 123521"/>
                  <a:gd name="connsiteX4" fmla="*/ 0 w 2276582"/>
                  <a:gd name="connsiteY4" fmla="*/ 121973 h 123521"/>
                  <a:gd name="connsiteX0" fmla="*/ 0 w 2470545"/>
                  <a:gd name="connsiteY0" fmla="*/ 117422 h 162680"/>
                  <a:gd name="connsiteX1" fmla="*/ 1160458 w 2470545"/>
                  <a:gd name="connsiteY1" fmla="*/ 351 h 162680"/>
                  <a:gd name="connsiteX2" fmla="*/ 2470545 w 2470545"/>
                  <a:gd name="connsiteY2" fmla="*/ 161757 h 162680"/>
                  <a:gd name="connsiteX3" fmla="*/ 1160458 w 2470545"/>
                  <a:gd name="connsiteY3" fmla="*/ 46071 h 162680"/>
                  <a:gd name="connsiteX4" fmla="*/ 0 w 2470545"/>
                  <a:gd name="connsiteY4" fmla="*/ 117422 h 162680"/>
                  <a:gd name="connsiteX0" fmla="*/ 0 w 2631258"/>
                  <a:gd name="connsiteY0" fmla="*/ 161406 h 162280"/>
                  <a:gd name="connsiteX1" fmla="*/ 1321171 w 2631258"/>
                  <a:gd name="connsiteY1" fmla="*/ 0 h 162280"/>
                  <a:gd name="connsiteX2" fmla="*/ 2631258 w 2631258"/>
                  <a:gd name="connsiteY2" fmla="*/ 161406 h 162280"/>
                  <a:gd name="connsiteX3" fmla="*/ 1321171 w 2631258"/>
                  <a:gd name="connsiteY3" fmla="*/ 45720 h 162280"/>
                  <a:gd name="connsiteX4" fmla="*/ 0 w 2631258"/>
                  <a:gd name="connsiteY4" fmla="*/ 161406 h 162280"/>
                  <a:gd name="connsiteX0" fmla="*/ 0 w 2703302"/>
                  <a:gd name="connsiteY0" fmla="*/ 161872 h 223468"/>
                  <a:gd name="connsiteX1" fmla="*/ 1321171 w 2703302"/>
                  <a:gd name="connsiteY1" fmla="*/ 466 h 223468"/>
                  <a:gd name="connsiteX2" fmla="*/ 2703302 w 2703302"/>
                  <a:gd name="connsiteY2" fmla="*/ 222832 h 223468"/>
                  <a:gd name="connsiteX3" fmla="*/ 1321171 w 2703302"/>
                  <a:gd name="connsiteY3" fmla="*/ 46186 h 223468"/>
                  <a:gd name="connsiteX4" fmla="*/ 0 w 2703302"/>
                  <a:gd name="connsiteY4" fmla="*/ 161872 h 223468"/>
                  <a:gd name="connsiteX0" fmla="*/ 0 w 2703302"/>
                  <a:gd name="connsiteY0" fmla="*/ 163791 h 225387"/>
                  <a:gd name="connsiteX1" fmla="*/ 1321171 w 2703302"/>
                  <a:gd name="connsiteY1" fmla="*/ 2385 h 225387"/>
                  <a:gd name="connsiteX2" fmla="*/ 2703302 w 2703302"/>
                  <a:gd name="connsiteY2" fmla="*/ 224751 h 225387"/>
                  <a:gd name="connsiteX3" fmla="*/ 1321171 w 2703302"/>
                  <a:gd name="connsiteY3" fmla="*/ 48105 h 225387"/>
                  <a:gd name="connsiteX4" fmla="*/ 0 w 2703302"/>
                  <a:gd name="connsiteY4" fmla="*/ 163791 h 225387"/>
                  <a:gd name="connsiteX0" fmla="*/ 0 w 2703302"/>
                  <a:gd name="connsiteY0" fmla="*/ 163791 h 225321"/>
                  <a:gd name="connsiteX1" fmla="*/ 1321171 w 2703302"/>
                  <a:gd name="connsiteY1" fmla="*/ 2385 h 225321"/>
                  <a:gd name="connsiteX2" fmla="*/ 2703302 w 2703302"/>
                  <a:gd name="connsiteY2" fmla="*/ 224751 h 225321"/>
                  <a:gd name="connsiteX3" fmla="*/ 1321171 w 2703302"/>
                  <a:gd name="connsiteY3" fmla="*/ 48105 h 225321"/>
                  <a:gd name="connsiteX4" fmla="*/ 0 w 2703302"/>
                  <a:gd name="connsiteY4" fmla="*/ 163791 h 22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302" h="225321">
                    <a:moveTo>
                      <a:pt x="0" y="163791"/>
                    </a:moveTo>
                    <a:cubicBezTo>
                      <a:pt x="0" y="151166"/>
                      <a:pt x="599072" y="31018"/>
                      <a:pt x="1321171" y="2385"/>
                    </a:cubicBezTo>
                    <a:cubicBezTo>
                      <a:pt x="2043270" y="-26248"/>
                      <a:pt x="2703302" y="212126"/>
                      <a:pt x="2703302" y="224751"/>
                    </a:cubicBezTo>
                    <a:cubicBezTo>
                      <a:pt x="2703302" y="237376"/>
                      <a:pt x="1954601" y="36098"/>
                      <a:pt x="1321171" y="48105"/>
                    </a:cubicBezTo>
                    <a:cubicBezTo>
                      <a:pt x="687741" y="60112"/>
                      <a:pt x="0" y="176416"/>
                      <a:pt x="0" y="163791"/>
                    </a:cubicBezTo>
                    <a:close/>
                  </a:path>
                </a:pathLst>
              </a:custGeom>
              <a:gradFill flip="none" rotWithShape="1">
                <a:gsLst>
                  <a:gs pos="71000">
                    <a:srgbClr val="FCFCFC">
                      <a:alpha val="60000"/>
                    </a:srgbClr>
                  </a:gs>
                  <a:gs pos="21000">
                    <a:srgbClr val="FBFBFB">
                      <a:alpha val="66000"/>
                    </a:srgbClr>
                  </a:gs>
                  <a:gs pos="0">
                    <a:sysClr val="window" lastClr="FFFFFF">
                      <a:alpha val="0"/>
                    </a:sysClr>
                  </a:gs>
                  <a:gs pos="100000">
                    <a:sysClr val="window" lastClr="FFFFFF">
                      <a:shade val="100000"/>
                      <a:satMod val="115000"/>
                      <a:alpha val="0"/>
                    </a:sys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3" name="椭圆 64"/>
              <p:cNvSpPr/>
              <p:nvPr/>
            </p:nvSpPr>
            <p:spPr>
              <a:xfrm>
                <a:off x="1970357" y="4012709"/>
                <a:ext cx="1280948" cy="818669"/>
              </a:xfrm>
              <a:prstGeom prst="ellipse">
                <a:avLst/>
              </a:prstGeom>
              <a:gradFill flip="none" rotWithShape="1">
                <a:gsLst>
                  <a:gs pos="0">
                    <a:sysClr val="window" lastClr="FFFFFF">
                      <a:alpha val="75000"/>
                    </a:sysClr>
                  </a:gs>
                  <a:gs pos="42000">
                    <a:srgbClr val="FFFFFF">
                      <a:alpha val="20000"/>
                    </a:srgbClr>
                  </a:gs>
                  <a:gs pos="70000">
                    <a:sysClr val="window" lastClr="FFFFFF">
                      <a:shade val="100000"/>
                      <a:satMod val="115000"/>
                      <a:alpha val="0"/>
                    </a:sysClr>
                  </a:gs>
                </a:gsLst>
                <a:lin ang="162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36" name="椭圆 8"/>
            <p:cNvSpPr/>
            <p:nvPr/>
          </p:nvSpPr>
          <p:spPr>
            <a:xfrm>
              <a:off x="2027955" y="3075252"/>
              <a:ext cx="1341164" cy="1613574"/>
            </a:xfrm>
            <a:custGeom>
              <a:avLst/>
              <a:gdLst>
                <a:gd name="connsiteX0" fmla="*/ 1151165 w 1259841"/>
                <a:gd name="connsiteY0" fmla="*/ 0 h 2165846"/>
                <a:gd name="connsiteX1" fmla="*/ 1259841 w 1259841"/>
                <a:gd name="connsiteY1" fmla="*/ 8073 h 2165846"/>
                <a:gd name="connsiteX2" fmla="*/ 959791 w 1259841"/>
                <a:gd name="connsiteY2" fmla="*/ 429914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843413 w 1259841"/>
                <a:gd name="connsiteY2" fmla="*/ 346786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04845 w 1259841"/>
                <a:gd name="connsiteY3" fmla="*/ 1574048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04845 w 1259841"/>
                <a:gd name="connsiteY3" fmla="*/ 1574048 h 2165846"/>
                <a:gd name="connsiteX4" fmla="*/ 459166 w 1259841"/>
                <a:gd name="connsiteY4" fmla="*/ 2165846 h 2165846"/>
                <a:gd name="connsiteX5" fmla="*/ 0 w 1259841"/>
                <a:gd name="connsiteY5" fmla="*/ 1204724 h 2165846"/>
                <a:gd name="connsiteX6" fmla="*/ 1151165 w 1259841"/>
                <a:gd name="connsiteY6" fmla="*/ 0 h 216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841" h="2165846">
                  <a:moveTo>
                    <a:pt x="1151165" y="0"/>
                  </a:moveTo>
                  <a:lnTo>
                    <a:pt x="1259841" y="8073"/>
                  </a:lnTo>
                  <a:cubicBezTo>
                    <a:pt x="1167385" y="156504"/>
                    <a:pt x="855052" y="94057"/>
                    <a:pt x="793536" y="280285"/>
                  </a:cubicBezTo>
                  <a:cubicBezTo>
                    <a:pt x="385251" y="465072"/>
                    <a:pt x="285123" y="1255495"/>
                    <a:pt x="304845" y="1574048"/>
                  </a:cubicBezTo>
                  <a:cubicBezTo>
                    <a:pt x="326703" y="1927101"/>
                    <a:pt x="377880" y="2001930"/>
                    <a:pt x="459166" y="2165846"/>
                  </a:cubicBezTo>
                  <a:cubicBezTo>
                    <a:pt x="179939" y="1947015"/>
                    <a:pt x="0" y="1597861"/>
                    <a:pt x="0" y="1204724"/>
                  </a:cubicBezTo>
                  <a:cubicBezTo>
                    <a:pt x="0" y="539373"/>
                    <a:pt x="515394" y="0"/>
                    <a:pt x="1151165" y="0"/>
                  </a:cubicBezTo>
                  <a:close/>
                </a:path>
              </a:pathLst>
            </a:custGeom>
            <a:solidFill>
              <a:srgbClr val="FFFFFF">
                <a:alpha val="47059"/>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7" name="TextBox 13"/>
            <p:cNvSpPr txBox="1"/>
            <p:nvPr/>
          </p:nvSpPr>
          <p:spPr>
            <a:xfrm flipH="1">
              <a:off x="2444473" y="3979942"/>
              <a:ext cx="1315718" cy="40645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en-US" altLang="zh-CN" sz="3200" b="1" i="0" u="none" strike="noStrike" kern="0" cap="none" spc="0" normalizeH="0" baseline="0" noProof="0" dirty="0" smtClean="0">
                  <a:ln w="18415" cmpd="sng">
                    <a:noFill/>
                    <a:prstDash val="solid"/>
                  </a:ln>
                  <a:solidFill>
                    <a:sysClr val="window" lastClr="FFFFFF"/>
                  </a:solidFill>
                  <a:effectLst/>
                  <a:uLnTx/>
                  <a:uFillTx/>
                  <a:latin typeface="+mn-lt"/>
                  <a:ea typeface="微软雅黑" pitchFamily="34" charset="-122"/>
                  <a:cs typeface="Times New Roman" pitchFamily="18" charset="0"/>
                </a:rPr>
                <a:t>%</a:t>
              </a:r>
              <a:r>
                <a:rPr kumimoji="0" lang="tr-TR" altLang="zh-CN" sz="3200" b="1" i="0" u="none" strike="noStrike" kern="0" cap="none" spc="0" normalizeH="0" baseline="0" noProof="0" dirty="0" smtClean="0">
                  <a:ln w="18415" cmpd="sng">
                    <a:noFill/>
                    <a:prstDash val="solid"/>
                  </a:ln>
                  <a:solidFill>
                    <a:sysClr val="window" lastClr="FFFFFF"/>
                  </a:solidFill>
                  <a:effectLst/>
                  <a:uLnTx/>
                  <a:uFillTx/>
                  <a:latin typeface="+mn-lt"/>
                  <a:ea typeface="微软雅黑" pitchFamily="34" charset="-122"/>
                  <a:cs typeface="Times New Roman" pitchFamily="18" charset="0"/>
                </a:rPr>
                <a:t>15</a:t>
              </a:r>
              <a:endParaRPr kumimoji="0" lang="zh-CN" altLang="en-US" sz="3200" b="1" i="0" u="none" strike="noStrike" kern="0" cap="none" spc="0" normalizeH="0" baseline="0" noProof="0" dirty="0">
                <a:ln w="18415" cmpd="sng">
                  <a:noFill/>
                  <a:prstDash val="solid"/>
                </a:ln>
                <a:solidFill>
                  <a:sysClr val="window" lastClr="FFFFFF"/>
                </a:solidFill>
                <a:effectLst/>
                <a:uLnTx/>
                <a:uFillTx/>
                <a:latin typeface="+mn-lt"/>
                <a:ea typeface="微软雅黑" pitchFamily="34" charset="-122"/>
                <a:cs typeface="Times New Roman" pitchFamily="18" charset="0"/>
              </a:endParaRPr>
            </a:p>
          </p:txBody>
        </p:sp>
        <p:sp>
          <p:nvSpPr>
            <p:cNvPr id="38" name="TextBox 16"/>
            <p:cNvSpPr txBox="1"/>
            <p:nvPr/>
          </p:nvSpPr>
          <p:spPr>
            <a:xfrm>
              <a:off x="2236162" y="3305747"/>
              <a:ext cx="1810390" cy="3277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altLang="zh-CN" sz="2000" b="1" i="0" u="none" strike="noStrike" kern="0" cap="none" spc="0" normalizeH="0" baseline="0" noProof="0" dirty="0" smtClean="0">
                  <a:ln>
                    <a:noFill/>
                  </a:ln>
                  <a:effectLst/>
                  <a:uLnTx/>
                  <a:uFillTx/>
                  <a:ea typeface="微软雅黑" pitchFamily="34" charset="-122"/>
                  <a:cs typeface="Arial" pitchFamily="34" charset="0"/>
                </a:rPr>
                <a:t>Vakıf Üniversiteleri</a:t>
              </a:r>
              <a:endParaRPr kumimoji="0" lang="en-US" altLang="zh-CN" sz="2000" b="1" i="0" u="none" strike="noStrike" kern="0" cap="none" spc="0" normalizeH="0" baseline="0" noProof="0" dirty="0">
                <a:ln>
                  <a:noFill/>
                </a:ln>
                <a:effectLst/>
                <a:uLnTx/>
                <a:uFillTx/>
                <a:ea typeface="微软雅黑" pitchFamily="34" charset="-122"/>
                <a:cs typeface="Arial" pitchFamily="34" charset="0"/>
              </a:endParaRPr>
            </a:p>
          </p:txBody>
        </p:sp>
      </p:grpSp>
      <p:grpSp>
        <p:nvGrpSpPr>
          <p:cNvPr id="44" name="Group 59"/>
          <p:cNvGrpSpPr/>
          <p:nvPr/>
        </p:nvGrpSpPr>
        <p:grpSpPr>
          <a:xfrm>
            <a:off x="8181028" y="3602714"/>
            <a:ext cx="2881390" cy="2881390"/>
            <a:chOff x="1943919" y="2604721"/>
            <a:chExt cx="2360449" cy="2360449"/>
          </a:xfrm>
        </p:grpSpPr>
        <p:grpSp>
          <p:nvGrpSpPr>
            <p:cNvPr id="45" name="组合 59"/>
            <p:cNvGrpSpPr/>
            <p:nvPr/>
          </p:nvGrpSpPr>
          <p:grpSpPr>
            <a:xfrm>
              <a:off x="1943919" y="2604721"/>
              <a:ext cx="2360449" cy="2360449"/>
              <a:chOff x="1403648" y="2575823"/>
              <a:chExt cx="2425846" cy="2425846"/>
            </a:xfrm>
          </p:grpSpPr>
          <p:sp>
            <p:nvSpPr>
              <p:cNvPr id="49" name="泪滴形 60"/>
              <p:cNvSpPr/>
              <p:nvPr/>
            </p:nvSpPr>
            <p:spPr>
              <a:xfrm rot="19037104">
                <a:off x="1403648" y="2575823"/>
                <a:ext cx="2425846" cy="2425846"/>
              </a:xfrm>
              <a:prstGeom prst="teardrop">
                <a:avLst/>
              </a:prstGeom>
              <a:gradFill flip="none" rotWithShape="1">
                <a:gsLst>
                  <a:gs pos="36000">
                    <a:srgbClr val="CFCFCF"/>
                  </a:gs>
                  <a:gs pos="62000">
                    <a:sysClr val="window" lastClr="FFFFFF">
                      <a:shade val="100000"/>
                      <a:satMod val="115000"/>
                    </a:sysClr>
                  </a:gs>
                </a:gsLst>
                <a:path path="circle">
                  <a:fillToRect l="50000" t="50000" r="50000" b="50000"/>
                </a:path>
                <a:tileRect/>
              </a:gradFill>
              <a:ln w="25400" cap="flat" cmpd="sng" algn="ctr">
                <a:noFill/>
                <a:prstDash val="solid"/>
              </a:ln>
              <a:effectLst>
                <a:outerShdw blurRad="190500" dist="25400" dir="5400000" algn="t" rotWithShape="0">
                  <a:prstClr val="black">
                    <a:alpha val="3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0" name="椭圆 3"/>
              <p:cNvSpPr/>
              <p:nvPr/>
            </p:nvSpPr>
            <p:spPr>
              <a:xfrm>
                <a:off x="1724795" y="4408289"/>
                <a:ext cx="1778844" cy="525522"/>
              </a:xfrm>
              <a:custGeom>
                <a:avLst/>
                <a:gdLst/>
                <a:ahLst/>
                <a:cxnLst/>
                <a:rect l="l" t="t" r="r" b="b"/>
                <a:pathLst>
                  <a:path w="2141864" h="842320">
                    <a:moveTo>
                      <a:pt x="0" y="0"/>
                    </a:moveTo>
                    <a:lnTo>
                      <a:pt x="2141864" y="0"/>
                    </a:lnTo>
                    <a:cubicBezTo>
                      <a:pt x="2025962" y="483516"/>
                      <a:pt x="1590160" y="842320"/>
                      <a:pt x="1070865" y="842320"/>
                    </a:cubicBezTo>
                    <a:cubicBezTo>
                      <a:pt x="551569" y="842320"/>
                      <a:pt x="116076" y="483516"/>
                      <a:pt x="0" y="0"/>
                    </a:cubicBezTo>
                    <a:close/>
                  </a:path>
                </a:pathLst>
              </a:custGeom>
              <a:solidFill>
                <a:schemeClr val="accent3"/>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1" name="椭圆 5"/>
              <p:cNvSpPr/>
              <p:nvPr/>
            </p:nvSpPr>
            <p:spPr>
              <a:xfrm>
                <a:off x="1724795" y="4165156"/>
                <a:ext cx="1778844" cy="445404"/>
              </a:xfrm>
              <a:custGeom>
                <a:avLst/>
                <a:gdLst>
                  <a:gd name="connsiteX0" fmla="*/ 0 w 2844427"/>
                  <a:gd name="connsiteY0" fmla="*/ 216024 h 432048"/>
                  <a:gd name="connsiteX1" fmla="*/ 1422214 w 2844427"/>
                  <a:gd name="connsiteY1" fmla="*/ 0 h 432048"/>
                  <a:gd name="connsiteX2" fmla="*/ 2844428 w 2844427"/>
                  <a:gd name="connsiteY2" fmla="*/ 216024 h 432048"/>
                  <a:gd name="connsiteX3" fmla="*/ 1422214 w 2844427"/>
                  <a:gd name="connsiteY3" fmla="*/ 432048 h 432048"/>
                  <a:gd name="connsiteX4" fmla="*/ 0 w 2844427"/>
                  <a:gd name="connsiteY4" fmla="*/ 216024 h 432048"/>
                  <a:gd name="connsiteX0" fmla="*/ 0 w 2822261"/>
                  <a:gd name="connsiteY0" fmla="*/ 216024 h 432048"/>
                  <a:gd name="connsiteX1" fmla="*/ 1422214 w 2822261"/>
                  <a:gd name="connsiteY1" fmla="*/ 0 h 432048"/>
                  <a:gd name="connsiteX2" fmla="*/ 2822261 w 2822261"/>
                  <a:gd name="connsiteY2" fmla="*/ 216024 h 432048"/>
                  <a:gd name="connsiteX3" fmla="*/ 1422214 w 2822261"/>
                  <a:gd name="connsiteY3" fmla="*/ 432048 h 432048"/>
                  <a:gd name="connsiteX4" fmla="*/ 0 w 2822261"/>
                  <a:gd name="connsiteY4" fmla="*/ 216024 h 432048"/>
                  <a:gd name="connsiteX0" fmla="*/ 0 w 2794552"/>
                  <a:gd name="connsiteY0" fmla="*/ 232706 h 432171"/>
                  <a:gd name="connsiteX1" fmla="*/ 1394505 w 2794552"/>
                  <a:gd name="connsiteY1" fmla="*/ 56 h 432171"/>
                  <a:gd name="connsiteX2" fmla="*/ 2794552 w 2794552"/>
                  <a:gd name="connsiteY2" fmla="*/ 216080 h 432171"/>
                  <a:gd name="connsiteX3" fmla="*/ 1394505 w 2794552"/>
                  <a:gd name="connsiteY3" fmla="*/ 432104 h 432171"/>
                  <a:gd name="connsiteX4" fmla="*/ 0 w 2794552"/>
                  <a:gd name="connsiteY4" fmla="*/ 232706 h 432171"/>
                  <a:gd name="connsiteX0" fmla="*/ 0 w 2811177"/>
                  <a:gd name="connsiteY0" fmla="*/ 221573 h 432061"/>
                  <a:gd name="connsiteX1" fmla="*/ 1411130 w 2811177"/>
                  <a:gd name="connsiteY1" fmla="*/ 7 h 432061"/>
                  <a:gd name="connsiteX2" fmla="*/ 2811177 w 2811177"/>
                  <a:gd name="connsiteY2" fmla="*/ 216031 h 432061"/>
                  <a:gd name="connsiteX3" fmla="*/ 1411130 w 2811177"/>
                  <a:gd name="connsiteY3" fmla="*/ 432055 h 432061"/>
                  <a:gd name="connsiteX4" fmla="*/ 0 w 2811177"/>
                  <a:gd name="connsiteY4" fmla="*/ 221573 h 43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177" h="432061">
                    <a:moveTo>
                      <a:pt x="0" y="221573"/>
                    </a:moveTo>
                    <a:cubicBezTo>
                      <a:pt x="0" y="102266"/>
                      <a:pt x="942601" y="931"/>
                      <a:pt x="1411130" y="7"/>
                    </a:cubicBezTo>
                    <a:cubicBezTo>
                      <a:pt x="1879659" y="-917"/>
                      <a:pt x="2811177" y="96724"/>
                      <a:pt x="2811177" y="216031"/>
                    </a:cubicBezTo>
                    <a:cubicBezTo>
                      <a:pt x="2811177" y="335338"/>
                      <a:pt x="1879659" y="431131"/>
                      <a:pt x="1411130" y="432055"/>
                    </a:cubicBezTo>
                    <a:cubicBezTo>
                      <a:pt x="942601" y="432979"/>
                      <a:pt x="0" y="340880"/>
                      <a:pt x="0" y="221573"/>
                    </a:cubicBezTo>
                    <a:close/>
                  </a:path>
                </a:pathLst>
              </a:custGeom>
              <a:gradFill flip="none" rotWithShape="1">
                <a:gsLst>
                  <a:gs pos="3000">
                    <a:schemeClr val="accent3"/>
                  </a:gs>
                  <a:gs pos="55000">
                    <a:schemeClr val="accent3">
                      <a:lumMod val="60000"/>
                      <a:lumOff val="40000"/>
                    </a:schemeClr>
                  </a:gs>
                  <a:gs pos="100000">
                    <a:schemeClr val="accent3"/>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2" name="椭圆 6"/>
              <p:cNvSpPr/>
              <p:nvPr/>
            </p:nvSpPr>
            <p:spPr>
              <a:xfrm flipV="1">
                <a:off x="1620178" y="3418036"/>
                <a:ext cx="2069781" cy="172517"/>
              </a:xfrm>
              <a:custGeom>
                <a:avLst/>
                <a:gdLst>
                  <a:gd name="connsiteX0" fmla="*/ 0 w 2232248"/>
                  <a:gd name="connsiteY0" fmla="*/ 22860 h 45719"/>
                  <a:gd name="connsiteX1" fmla="*/ 1116124 w 2232248"/>
                  <a:gd name="connsiteY1" fmla="*/ 0 h 45719"/>
                  <a:gd name="connsiteX2" fmla="*/ 2232248 w 2232248"/>
                  <a:gd name="connsiteY2" fmla="*/ 22860 h 45719"/>
                  <a:gd name="connsiteX3" fmla="*/ 1116124 w 2232248"/>
                  <a:gd name="connsiteY3" fmla="*/ 45720 h 45719"/>
                  <a:gd name="connsiteX4" fmla="*/ 0 w 2232248"/>
                  <a:gd name="connsiteY4" fmla="*/ 22860 h 45719"/>
                  <a:gd name="connsiteX0" fmla="*/ 0 w 2276582"/>
                  <a:gd name="connsiteY0" fmla="*/ 121973 h 123521"/>
                  <a:gd name="connsiteX1" fmla="*/ 1160458 w 2276582"/>
                  <a:gd name="connsiteY1" fmla="*/ 4902 h 123521"/>
                  <a:gd name="connsiteX2" fmla="*/ 2276582 w 2276582"/>
                  <a:gd name="connsiteY2" fmla="*/ 27762 h 123521"/>
                  <a:gd name="connsiteX3" fmla="*/ 1160458 w 2276582"/>
                  <a:gd name="connsiteY3" fmla="*/ 50622 h 123521"/>
                  <a:gd name="connsiteX4" fmla="*/ 0 w 2276582"/>
                  <a:gd name="connsiteY4" fmla="*/ 121973 h 123521"/>
                  <a:gd name="connsiteX0" fmla="*/ 0 w 2470545"/>
                  <a:gd name="connsiteY0" fmla="*/ 117422 h 162680"/>
                  <a:gd name="connsiteX1" fmla="*/ 1160458 w 2470545"/>
                  <a:gd name="connsiteY1" fmla="*/ 351 h 162680"/>
                  <a:gd name="connsiteX2" fmla="*/ 2470545 w 2470545"/>
                  <a:gd name="connsiteY2" fmla="*/ 161757 h 162680"/>
                  <a:gd name="connsiteX3" fmla="*/ 1160458 w 2470545"/>
                  <a:gd name="connsiteY3" fmla="*/ 46071 h 162680"/>
                  <a:gd name="connsiteX4" fmla="*/ 0 w 2470545"/>
                  <a:gd name="connsiteY4" fmla="*/ 117422 h 162680"/>
                  <a:gd name="connsiteX0" fmla="*/ 0 w 2631258"/>
                  <a:gd name="connsiteY0" fmla="*/ 161406 h 162280"/>
                  <a:gd name="connsiteX1" fmla="*/ 1321171 w 2631258"/>
                  <a:gd name="connsiteY1" fmla="*/ 0 h 162280"/>
                  <a:gd name="connsiteX2" fmla="*/ 2631258 w 2631258"/>
                  <a:gd name="connsiteY2" fmla="*/ 161406 h 162280"/>
                  <a:gd name="connsiteX3" fmla="*/ 1321171 w 2631258"/>
                  <a:gd name="connsiteY3" fmla="*/ 45720 h 162280"/>
                  <a:gd name="connsiteX4" fmla="*/ 0 w 2631258"/>
                  <a:gd name="connsiteY4" fmla="*/ 161406 h 162280"/>
                  <a:gd name="connsiteX0" fmla="*/ 0 w 2703302"/>
                  <a:gd name="connsiteY0" fmla="*/ 161872 h 223468"/>
                  <a:gd name="connsiteX1" fmla="*/ 1321171 w 2703302"/>
                  <a:gd name="connsiteY1" fmla="*/ 466 h 223468"/>
                  <a:gd name="connsiteX2" fmla="*/ 2703302 w 2703302"/>
                  <a:gd name="connsiteY2" fmla="*/ 222832 h 223468"/>
                  <a:gd name="connsiteX3" fmla="*/ 1321171 w 2703302"/>
                  <a:gd name="connsiteY3" fmla="*/ 46186 h 223468"/>
                  <a:gd name="connsiteX4" fmla="*/ 0 w 2703302"/>
                  <a:gd name="connsiteY4" fmla="*/ 161872 h 223468"/>
                  <a:gd name="connsiteX0" fmla="*/ 0 w 2703302"/>
                  <a:gd name="connsiteY0" fmla="*/ 163791 h 225387"/>
                  <a:gd name="connsiteX1" fmla="*/ 1321171 w 2703302"/>
                  <a:gd name="connsiteY1" fmla="*/ 2385 h 225387"/>
                  <a:gd name="connsiteX2" fmla="*/ 2703302 w 2703302"/>
                  <a:gd name="connsiteY2" fmla="*/ 224751 h 225387"/>
                  <a:gd name="connsiteX3" fmla="*/ 1321171 w 2703302"/>
                  <a:gd name="connsiteY3" fmla="*/ 48105 h 225387"/>
                  <a:gd name="connsiteX4" fmla="*/ 0 w 2703302"/>
                  <a:gd name="connsiteY4" fmla="*/ 163791 h 225387"/>
                  <a:gd name="connsiteX0" fmla="*/ 0 w 2703302"/>
                  <a:gd name="connsiteY0" fmla="*/ 163791 h 225321"/>
                  <a:gd name="connsiteX1" fmla="*/ 1321171 w 2703302"/>
                  <a:gd name="connsiteY1" fmla="*/ 2385 h 225321"/>
                  <a:gd name="connsiteX2" fmla="*/ 2703302 w 2703302"/>
                  <a:gd name="connsiteY2" fmla="*/ 224751 h 225321"/>
                  <a:gd name="connsiteX3" fmla="*/ 1321171 w 2703302"/>
                  <a:gd name="connsiteY3" fmla="*/ 48105 h 225321"/>
                  <a:gd name="connsiteX4" fmla="*/ 0 w 2703302"/>
                  <a:gd name="connsiteY4" fmla="*/ 163791 h 22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302" h="225321">
                    <a:moveTo>
                      <a:pt x="0" y="163791"/>
                    </a:moveTo>
                    <a:cubicBezTo>
                      <a:pt x="0" y="151166"/>
                      <a:pt x="599072" y="31018"/>
                      <a:pt x="1321171" y="2385"/>
                    </a:cubicBezTo>
                    <a:cubicBezTo>
                      <a:pt x="2043270" y="-26248"/>
                      <a:pt x="2703302" y="212126"/>
                      <a:pt x="2703302" y="224751"/>
                    </a:cubicBezTo>
                    <a:cubicBezTo>
                      <a:pt x="2703302" y="237376"/>
                      <a:pt x="1954601" y="36098"/>
                      <a:pt x="1321171" y="48105"/>
                    </a:cubicBezTo>
                    <a:cubicBezTo>
                      <a:pt x="687741" y="60112"/>
                      <a:pt x="0" y="176416"/>
                      <a:pt x="0" y="163791"/>
                    </a:cubicBezTo>
                    <a:close/>
                  </a:path>
                </a:pathLst>
              </a:custGeom>
              <a:gradFill flip="none" rotWithShape="1">
                <a:gsLst>
                  <a:gs pos="71000">
                    <a:srgbClr val="FCFCFC">
                      <a:alpha val="60000"/>
                    </a:srgbClr>
                  </a:gs>
                  <a:gs pos="21000">
                    <a:srgbClr val="FBFBFB">
                      <a:alpha val="66000"/>
                    </a:srgbClr>
                  </a:gs>
                  <a:gs pos="0">
                    <a:sysClr val="window" lastClr="FFFFFF">
                      <a:alpha val="0"/>
                    </a:sysClr>
                  </a:gs>
                  <a:gs pos="100000">
                    <a:sysClr val="window" lastClr="FFFFFF">
                      <a:shade val="100000"/>
                      <a:satMod val="115000"/>
                      <a:alpha val="0"/>
                    </a:sys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3" name="椭圆 64"/>
              <p:cNvSpPr/>
              <p:nvPr/>
            </p:nvSpPr>
            <p:spPr>
              <a:xfrm>
                <a:off x="1970357" y="4012709"/>
                <a:ext cx="1280948" cy="818669"/>
              </a:xfrm>
              <a:prstGeom prst="ellipse">
                <a:avLst/>
              </a:prstGeom>
              <a:gradFill flip="none" rotWithShape="1">
                <a:gsLst>
                  <a:gs pos="0">
                    <a:sysClr val="window" lastClr="FFFFFF">
                      <a:alpha val="75000"/>
                    </a:sysClr>
                  </a:gs>
                  <a:gs pos="42000">
                    <a:srgbClr val="FFFFFF">
                      <a:alpha val="20000"/>
                    </a:srgbClr>
                  </a:gs>
                  <a:gs pos="70000">
                    <a:sysClr val="window" lastClr="FFFFFF">
                      <a:shade val="100000"/>
                      <a:satMod val="115000"/>
                      <a:alpha val="0"/>
                    </a:sysClr>
                  </a:gs>
                </a:gsLst>
                <a:lin ang="162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46" name="椭圆 8"/>
            <p:cNvSpPr/>
            <p:nvPr/>
          </p:nvSpPr>
          <p:spPr>
            <a:xfrm>
              <a:off x="2027955" y="3075252"/>
              <a:ext cx="1341164" cy="1613574"/>
            </a:xfrm>
            <a:custGeom>
              <a:avLst/>
              <a:gdLst>
                <a:gd name="connsiteX0" fmla="*/ 1151165 w 1259841"/>
                <a:gd name="connsiteY0" fmla="*/ 0 h 2165846"/>
                <a:gd name="connsiteX1" fmla="*/ 1259841 w 1259841"/>
                <a:gd name="connsiteY1" fmla="*/ 8073 h 2165846"/>
                <a:gd name="connsiteX2" fmla="*/ 959791 w 1259841"/>
                <a:gd name="connsiteY2" fmla="*/ 429914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843413 w 1259841"/>
                <a:gd name="connsiteY2" fmla="*/ 346786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32554 w 1259841"/>
                <a:gd name="connsiteY3" fmla="*/ 1618383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04845 w 1259841"/>
                <a:gd name="connsiteY3" fmla="*/ 1574048 h 2165846"/>
                <a:gd name="connsiteX4" fmla="*/ 459166 w 1259841"/>
                <a:gd name="connsiteY4" fmla="*/ 2165846 h 2165846"/>
                <a:gd name="connsiteX5" fmla="*/ 0 w 1259841"/>
                <a:gd name="connsiteY5" fmla="*/ 1204724 h 2165846"/>
                <a:gd name="connsiteX6" fmla="*/ 1151165 w 1259841"/>
                <a:gd name="connsiteY6" fmla="*/ 0 h 2165846"/>
                <a:gd name="connsiteX0" fmla="*/ 1151165 w 1259841"/>
                <a:gd name="connsiteY0" fmla="*/ 0 h 2165846"/>
                <a:gd name="connsiteX1" fmla="*/ 1259841 w 1259841"/>
                <a:gd name="connsiteY1" fmla="*/ 8073 h 2165846"/>
                <a:gd name="connsiteX2" fmla="*/ 793536 w 1259841"/>
                <a:gd name="connsiteY2" fmla="*/ 280285 h 2165846"/>
                <a:gd name="connsiteX3" fmla="*/ 304845 w 1259841"/>
                <a:gd name="connsiteY3" fmla="*/ 1574048 h 2165846"/>
                <a:gd name="connsiteX4" fmla="*/ 459166 w 1259841"/>
                <a:gd name="connsiteY4" fmla="*/ 2165846 h 2165846"/>
                <a:gd name="connsiteX5" fmla="*/ 0 w 1259841"/>
                <a:gd name="connsiteY5" fmla="*/ 1204724 h 2165846"/>
                <a:gd name="connsiteX6" fmla="*/ 1151165 w 1259841"/>
                <a:gd name="connsiteY6" fmla="*/ 0 h 216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841" h="2165846">
                  <a:moveTo>
                    <a:pt x="1151165" y="0"/>
                  </a:moveTo>
                  <a:lnTo>
                    <a:pt x="1259841" y="8073"/>
                  </a:lnTo>
                  <a:cubicBezTo>
                    <a:pt x="1167385" y="156504"/>
                    <a:pt x="855052" y="94057"/>
                    <a:pt x="793536" y="280285"/>
                  </a:cubicBezTo>
                  <a:cubicBezTo>
                    <a:pt x="385251" y="465072"/>
                    <a:pt x="285123" y="1255495"/>
                    <a:pt x="304845" y="1574048"/>
                  </a:cubicBezTo>
                  <a:cubicBezTo>
                    <a:pt x="326703" y="1927101"/>
                    <a:pt x="377880" y="2001930"/>
                    <a:pt x="459166" y="2165846"/>
                  </a:cubicBezTo>
                  <a:cubicBezTo>
                    <a:pt x="179939" y="1947015"/>
                    <a:pt x="0" y="1597861"/>
                    <a:pt x="0" y="1204724"/>
                  </a:cubicBezTo>
                  <a:cubicBezTo>
                    <a:pt x="0" y="539373"/>
                    <a:pt x="515394" y="0"/>
                    <a:pt x="1151165" y="0"/>
                  </a:cubicBezTo>
                  <a:close/>
                </a:path>
              </a:pathLst>
            </a:custGeom>
            <a:solidFill>
              <a:srgbClr val="FFFFFF">
                <a:alpha val="47059"/>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7" name="TextBox 13"/>
            <p:cNvSpPr txBox="1"/>
            <p:nvPr/>
          </p:nvSpPr>
          <p:spPr>
            <a:xfrm flipH="1">
              <a:off x="2411827" y="4164676"/>
              <a:ext cx="1315718" cy="40645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en-US" altLang="zh-CN" sz="3200" b="1" i="0" u="none" strike="noStrike" kern="0" cap="none" spc="0" normalizeH="0" baseline="0" noProof="0" dirty="0" smtClean="0">
                  <a:ln w="18415" cmpd="sng">
                    <a:noFill/>
                    <a:prstDash val="solid"/>
                  </a:ln>
                  <a:solidFill>
                    <a:sysClr val="window" lastClr="FFFFFF"/>
                  </a:solidFill>
                  <a:effectLst/>
                  <a:uLnTx/>
                  <a:uFillTx/>
                  <a:latin typeface="+mn-lt"/>
                  <a:ea typeface="微软雅黑" pitchFamily="34" charset="-122"/>
                  <a:cs typeface="Times New Roman" pitchFamily="18" charset="0"/>
                </a:rPr>
                <a:t>%</a:t>
              </a:r>
              <a:r>
                <a:rPr kumimoji="0" lang="tr-TR" altLang="zh-CN" sz="3200" b="1" i="0" u="none" strike="noStrike" kern="0" cap="none" spc="0" normalizeH="0" baseline="0" noProof="0" dirty="0" smtClean="0">
                  <a:ln w="18415" cmpd="sng">
                    <a:noFill/>
                    <a:prstDash val="solid"/>
                  </a:ln>
                  <a:solidFill>
                    <a:sysClr val="window" lastClr="FFFFFF"/>
                  </a:solidFill>
                  <a:effectLst/>
                  <a:uLnTx/>
                  <a:uFillTx/>
                  <a:latin typeface="+mn-lt"/>
                  <a:ea typeface="微软雅黑" pitchFamily="34" charset="-122"/>
                  <a:cs typeface="Times New Roman" pitchFamily="18" charset="0"/>
                </a:rPr>
                <a:t>14</a:t>
              </a:r>
              <a:endParaRPr kumimoji="0" lang="zh-CN" altLang="en-US" sz="3200" b="1" i="0" u="none" strike="noStrike" kern="0" cap="none" spc="0" normalizeH="0" baseline="0" noProof="0" dirty="0">
                <a:ln w="18415" cmpd="sng">
                  <a:noFill/>
                  <a:prstDash val="solid"/>
                </a:ln>
                <a:solidFill>
                  <a:sysClr val="window" lastClr="FFFFFF"/>
                </a:solidFill>
                <a:effectLst/>
                <a:uLnTx/>
                <a:uFillTx/>
                <a:latin typeface="+mn-lt"/>
                <a:ea typeface="微软雅黑" pitchFamily="34" charset="-122"/>
                <a:cs typeface="Times New Roman" pitchFamily="18" charset="0"/>
              </a:endParaRPr>
            </a:p>
          </p:txBody>
        </p:sp>
        <p:sp>
          <p:nvSpPr>
            <p:cNvPr id="48" name="TextBox 16"/>
            <p:cNvSpPr txBox="1"/>
            <p:nvPr/>
          </p:nvSpPr>
          <p:spPr>
            <a:xfrm>
              <a:off x="2256408" y="3527591"/>
              <a:ext cx="1810390" cy="3277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altLang="zh-CN" sz="2000" b="1" i="0" u="none" strike="noStrike" kern="0" cap="none" spc="0" normalizeH="0" baseline="0" noProof="0" dirty="0" smtClean="0">
                  <a:ln>
                    <a:noFill/>
                  </a:ln>
                  <a:effectLst/>
                  <a:uLnTx/>
                  <a:uFillTx/>
                  <a:ea typeface="微软雅黑" pitchFamily="34" charset="-122"/>
                  <a:cs typeface="Arial" pitchFamily="34" charset="0"/>
                </a:rPr>
                <a:t>Diğer</a:t>
              </a:r>
              <a:endParaRPr kumimoji="0" lang="en-US" altLang="zh-CN" sz="2000" b="1" i="0" u="none" strike="noStrike" kern="0" cap="none" spc="0" normalizeH="0" baseline="0" noProof="0" dirty="0">
                <a:ln>
                  <a:noFill/>
                </a:ln>
                <a:effectLst/>
                <a:uLnTx/>
                <a:uFillTx/>
                <a:ea typeface="微软雅黑" pitchFamily="34" charset="-122"/>
                <a:cs typeface="Arial" pitchFamily="34" charset="0"/>
              </a:endParaRPr>
            </a:p>
          </p:txBody>
        </p:sp>
      </p:grpSp>
      <p:sp>
        <p:nvSpPr>
          <p:cNvPr id="54" name="椭圆 6"/>
          <p:cNvSpPr/>
          <p:nvPr/>
        </p:nvSpPr>
        <p:spPr>
          <a:xfrm flipV="1">
            <a:off x="4829175" y="4683124"/>
            <a:ext cx="2485084" cy="237266"/>
          </a:xfrm>
          <a:custGeom>
            <a:avLst/>
            <a:gdLst>
              <a:gd name="connsiteX0" fmla="*/ 0 w 2232248"/>
              <a:gd name="connsiteY0" fmla="*/ 22860 h 45719"/>
              <a:gd name="connsiteX1" fmla="*/ 1116124 w 2232248"/>
              <a:gd name="connsiteY1" fmla="*/ 0 h 45719"/>
              <a:gd name="connsiteX2" fmla="*/ 2232248 w 2232248"/>
              <a:gd name="connsiteY2" fmla="*/ 22860 h 45719"/>
              <a:gd name="connsiteX3" fmla="*/ 1116124 w 2232248"/>
              <a:gd name="connsiteY3" fmla="*/ 45720 h 45719"/>
              <a:gd name="connsiteX4" fmla="*/ 0 w 2232248"/>
              <a:gd name="connsiteY4" fmla="*/ 22860 h 45719"/>
              <a:gd name="connsiteX0" fmla="*/ 0 w 2276582"/>
              <a:gd name="connsiteY0" fmla="*/ 121973 h 123521"/>
              <a:gd name="connsiteX1" fmla="*/ 1160458 w 2276582"/>
              <a:gd name="connsiteY1" fmla="*/ 4902 h 123521"/>
              <a:gd name="connsiteX2" fmla="*/ 2276582 w 2276582"/>
              <a:gd name="connsiteY2" fmla="*/ 27762 h 123521"/>
              <a:gd name="connsiteX3" fmla="*/ 1160458 w 2276582"/>
              <a:gd name="connsiteY3" fmla="*/ 50622 h 123521"/>
              <a:gd name="connsiteX4" fmla="*/ 0 w 2276582"/>
              <a:gd name="connsiteY4" fmla="*/ 121973 h 123521"/>
              <a:gd name="connsiteX0" fmla="*/ 0 w 2470545"/>
              <a:gd name="connsiteY0" fmla="*/ 117422 h 162680"/>
              <a:gd name="connsiteX1" fmla="*/ 1160458 w 2470545"/>
              <a:gd name="connsiteY1" fmla="*/ 351 h 162680"/>
              <a:gd name="connsiteX2" fmla="*/ 2470545 w 2470545"/>
              <a:gd name="connsiteY2" fmla="*/ 161757 h 162680"/>
              <a:gd name="connsiteX3" fmla="*/ 1160458 w 2470545"/>
              <a:gd name="connsiteY3" fmla="*/ 46071 h 162680"/>
              <a:gd name="connsiteX4" fmla="*/ 0 w 2470545"/>
              <a:gd name="connsiteY4" fmla="*/ 117422 h 162680"/>
              <a:gd name="connsiteX0" fmla="*/ 0 w 2631258"/>
              <a:gd name="connsiteY0" fmla="*/ 161406 h 162280"/>
              <a:gd name="connsiteX1" fmla="*/ 1321171 w 2631258"/>
              <a:gd name="connsiteY1" fmla="*/ 0 h 162280"/>
              <a:gd name="connsiteX2" fmla="*/ 2631258 w 2631258"/>
              <a:gd name="connsiteY2" fmla="*/ 161406 h 162280"/>
              <a:gd name="connsiteX3" fmla="*/ 1321171 w 2631258"/>
              <a:gd name="connsiteY3" fmla="*/ 45720 h 162280"/>
              <a:gd name="connsiteX4" fmla="*/ 0 w 2631258"/>
              <a:gd name="connsiteY4" fmla="*/ 161406 h 162280"/>
              <a:gd name="connsiteX0" fmla="*/ 0 w 2703302"/>
              <a:gd name="connsiteY0" fmla="*/ 161872 h 223468"/>
              <a:gd name="connsiteX1" fmla="*/ 1321171 w 2703302"/>
              <a:gd name="connsiteY1" fmla="*/ 466 h 223468"/>
              <a:gd name="connsiteX2" fmla="*/ 2703302 w 2703302"/>
              <a:gd name="connsiteY2" fmla="*/ 222832 h 223468"/>
              <a:gd name="connsiteX3" fmla="*/ 1321171 w 2703302"/>
              <a:gd name="connsiteY3" fmla="*/ 46186 h 223468"/>
              <a:gd name="connsiteX4" fmla="*/ 0 w 2703302"/>
              <a:gd name="connsiteY4" fmla="*/ 161872 h 223468"/>
              <a:gd name="connsiteX0" fmla="*/ 0 w 2703302"/>
              <a:gd name="connsiteY0" fmla="*/ 163791 h 225387"/>
              <a:gd name="connsiteX1" fmla="*/ 1321171 w 2703302"/>
              <a:gd name="connsiteY1" fmla="*/ 2385 h 225387"/>
              <a:gd name="connsiteX2" fmla="*/ 2703302 w 2703302"/>
              <a:gd name="connsiteY2" fmla="*/ 224751 h 225387"/>
              <a:gd name="connsiteX3" fmla="*/ 1321171 w 2703302"/>
              <a:gd name="connsiteY3" fmla="*/ 48105 h 225387"/>
              <a:gd name="connsiteX4" fmla="*/ 0 w 2703302"/>
              <a:gd name="connsiteY4" fmla="*/ 163791 h 225387"/>
              <a:gd name="connsiteX0" fmla="*/ 0 w 2703302"/>
              <a:gd name="connsiteY0" fmla="*/ 163791 h 225321"/>
              <a:gd name="connsiteX1" fmla="*/ 1321171 w 2703302"/>
              <a:gd name="connsiteY1" fmla="*/ 2385 h 225321"/>
              <a:gd name="connsiteX2" fmla="*/ 2703302 w 2703302"/>
              <a:gd name="connsiteY2" fmla="*/ 224751 h 225321"/>
              <a:gd name="connsiteX3" fmla="*/ 1321171 w 2703302"/>
              <a:gd name="connsiteY3" fmla="*/ 48105 h 225321"/>
              <a:gd name="connsiteX4" fmla="*/ 0 w 2703302"/>
              <a:gd name="connsiteY4" fmla="*/ 163791 h 22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302" h="225321">
                <a:moveTo>
                  <a:pt x="0" y="163791"/>
                </a:moveTo>
                <a:cubicBezTo>
                  <a:pt x="0" y="151166"/>
                  <a:pt x="599072" y="31018"/>
                  <a:pt x="1321171" y="2385"/>
                </a:cubicBezTo>
                <a:cubicBezTo>
                  <a:pt x="2043270" y="-26248"/>
                  <a:pt x="2703302" y="212126"/>
                  <a:pt x="2703302" y="224751"/>
                </a:cubicBezTo>
                <a:cubicBezTo>
                  <a:pt x="2703302" y="237376"/>
                  <a:pt x="1954601" y="36098"/>
                  <a:pt x="1321171" y="48105"/>
                </a:cubicBezTo>
                <a:cubicBezTo>
                  <a:pt x="687741" y="60112"/>
                  <a:pt x="0" y="176416"/>
                  <a:pt x="0" y="163791"/>
                </a:cubicBezTo>
                <a:close/>
              </a:path>
            </a:pathLst>
          </a:custGeom>
          <a:gradFill flip="none" rotWithShape="1">
            <a:gsLst>
              <a:gs pos="71000">
                <a:srgbClr val="FCFCFC">
                  <a:alpha val="60000"/>
                </a:srgbClr>
              </a:gs>
              <a:gs pos="21000">
                <a:srgbClr val="FBFBFB">
                  <a:alpha val="66000"/>
                </a:srgbClr>
              </a:gs>
              <a:gs pos="0">
                <a:sysClr val="window" lastClr="FFFFFF">
                  <a:alpha val="0"/>
                </a:sysClr>
              </a:gs>
              <a:gs pos="100000">
                <a:sysClr val="window" lastClr="FFFFFF">
                  <a:shade val="100000"/>
                  <a:satMod val="115000"/>
                  <a:alpha val="0"/>
                </a:sys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5" name="椭圆 6"/>
          <p:cNvSpPr/>
          <p:nvPr/>
        </p:nvSpPr>
        <p:spPr>
          <a:xfrm flipV="1">
            <a:off x="9117161" y="5802662"/>
            <a:ext cx="2154446" cy="250829"/>
          </a:xfrm>
          <a:custGeom>
            <a:avLst/>
            <a:gdLst>
              <a:gd name="connsiteX0" fmla="*/ 0 w 2232248"/>
              <a:gd name="connsiteY0" fmla="*/ 22860 h 45719"/>
              <a:gd name="connsiteX1" fmla="*/ 1116124 w 2232248"/>
              <a:gd name="connsiteY1" fmla="*/ 0 h 45719"/>
              <a:gd name="connsiteX2" fmla="*/ 2232248 w 2232248"/>
              <a:gd name="connsiteY2" fmla="*/ 22860 h 45719"/>
              <a:gd name="connsiteX3" fmla="*/ 1116124 w 2232248"/>
              <a:gd name="connsiteY3" fmla="*/ 45720 h 45719"/>
              <a:gd name="connsiteX4" fmla="*/ 0 w 2232248"/>
              <a:gd name="connsiteY4" fmla="*/ 22860 h 45719"/>
              <a:gd name="connsiteX0" fmla="*/ 0 w 2276582"/>
              <a:gd name="connsiteY0" fmla="*/ 121973 h 123521"/>
              <a:gd name="connsiteX1" fmla="*/ 1160458 w 2276582"/>
              <a:gd name="connsiteY1" fmla="*/ 4902 h 123521"/>
              <a:gd name="connsiteX2" fmla="*/ 2276582 w 2276582"/>
              <a:gd name="connsiteY2" fmla="*/ 27762 h 123521"/>
              <a:gd name="connsiteX3" fmla="*/ 1160458 w 2276582"/>
              <a:gd name="connsiteY3" fmla="*/ 50622 h 123521"/>
              <a:gd name="connsiteX4" fmla="*/ 0 w 2276582"/>
              <a:gd name="connsiteY4" fmla="*/ 121973 h 123521"/>
              <a:gd name="connsiteX0" fmla="*/ 0 w 2470545"/>
              <a:gd name="connsiteY0" fmla="*/ 117422 h 162680"/>
              <a:gd name="connsiteX1" fmla="*/ 1160458 w 2470545"/>
              <a:gd name="connsiteY1" fmla="*/ 351 h 162680"/>
              <a:gd name="connsiteX2" fmla="*/ 2470545 w 2470545"/>
              <a:gd name="connsiteY2" fmla="*/ 161757 h 162680"/>
              <a:gd name="connsiteX3" fmla="*/ 1160458 w 2470545"/>
              <a:gd name="connsiteY3" fmla="*/ 46071 h 162680"/>
              <a:gd name="connsiteX4" fmla="*/ 0 w 2470545"/>
              <a:gd name="connsiteY4" fmla="*/ 117422 h 162680"/>
              <a:gd name="connsiteX0" fmla="*/ 0 w 2631258"/>
              <a:gd name="connsiteY0" fmla="*/ 161406 h 162280"/>
              <a:gd name="connsiteX1" fmla="*/ 1321171 w 2631258"/>
              <a:gd name="connsiteY1" fmla="*/ 0 h 162280"/>
              <a:gd name="connsiteX2" fmla="*/ 2631258 w 2631258"/>
              <a:gd name="connsiteY2" fmla="*/ 161406 h 162280"/>
              <a:gd name="connsiteX3" fmla="*/ 1321171 w 2631258"/>
              <a:gd name="connsiteY3" fmla="*/ 45720 h 162280"/>
              <a:gd name="connsiteX4" fmla="*/ 0 w 2631258"/>
              <a:gd name="connsiteY4" fmla="*/ 161406 h 162280"/>
              <a:gd name="connsiteX0" fmla="*/ 0 w 2703302"/>
              <a:gd name="connsiteY0" fmla="*/ 161872 h 223468"/>
              <a:gd name="connsiteX1" fmla="*/ 1321171 w 2703302"/>
              <a:gd name="connsiteY1" fmla="*/ 466 h 223468"/>
              <a:gd name="connsiteX2" fmla="*/ 2703302 w 2703302"/>
              <a:gd name="connsiteY2" fmla="*/ 222832 h 223468"/>
              <a:gd name="connsiteX3" fmla="*/ 1321171 w 2703302"/>
              <a:gd name="connsiteY3" fmla="*/ 46186 h 223468"/>
              <a:gd name="connsiteX4" fmla="*/ 0 w 2703302"/>
              <a:gd name="connsiteY4" fmla="*/ 161872 h 223468"/>
              <a:gd name="connsiteX0" fmla="*/ 0 w 2703302"/>
              <a:gd name="connsiteY0" fmla="*/ 163791 h 225387"/>
              <a:gd name="connsiteX1" fmla="*/ 1321171 w 2703302"/>
              <a:gd name="connsiteY1" fmla="*/ 2385 h 225387"/>
              <a:gd name="connsiteX2" fmla="*/ 2703302 w 2703302"/>
              <a:gd name="connsiteY2" fmla="*/ 224751 h 225387"/>
              <a:gd name="connsiteX3" fmla="*/ 1321171 w 2703302"/>
              <a:gd name="connsiteY3" fmla="*/ 48105 h 225387"/>
              <a:gd name="connsiteX4" fmla="*/ 0 w 2703302"/>
              <a:gd name="connsiteY4" fmla="*/ 163791 h 225387"/>
              <a:gd name="connsiteX0" fmla="*/ 0 w 2703302"/>
              <a:gd name="connsiteY0" fmla="*/ 163791 h 225321"/>
              <a:gd name="connsiteX1" fmla="*/ 1321171 w 2703302"/>
              <a:gd name="connsiteY1" fmla="*/ 2385 h 225321"/>
              <a:gd name="connsiteX2" fmla="*/ 2703302 w 2703302"/>
              <a:gd name="connsiteY2" fmla="*/ 224751 h 225321"/>
              <a:gd name="connsiteX3" fmla="*/ 1321171 w 2703302"/>
              <a:gd name="connsiteY3" fmla="*/ 48105 h 225321"/>
              <a:gd name="connsiteX4" fmla="*/ 0 w 2703302"/>
              <a:gd name="connsiteY4" fmla="*/ 163791 h 22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302" h="225321">
                <a:moveTo>
                  <a:pt x="0" y="163791"/>
                </a:moveTo>
                <a:cubicBezTo>
                  <a:pt x="0" y="151166"/>
                  <a:pt x="599072" y="31018"/>
                  <a:pt x="1321171" y="2385"/>
                </a:cubicBezTo>
                <a:cubicBezTo>
                  <a:pt x="2043270" y="-26248"/>
                  <a:pt x="2703302" y="212126"/>
                  <a:pt x="2703302" y="224751"/>
                </a:cubicBezTo>
                <a:cubicBezTo>
                  <a:pt x="2703302" y="237376"/>
                  <a:pt x="1954601" y="36098"/>
                  <a:pt x="1321171" y="48105"/>
                </a:cubicBezTo>
                <a:cubicBezTo>
                  <a:pt x="687741" y="60112"/>
                  <a:pt x="0" y="176416"/>
                  <a:pt x="0" y="163791"/>
                </a:cubicBezTo>
                <a:close/>
              </a:path>
            </a:pathLst>
          </a:custGeom>
          <a:gradFill flip="none" rotWithShape="1">
            <a:gsLst>
              <a:gs pos="71000">
                <a:srgbClr val="FCFCFC">
                  <a:alpha val="60000"/>
                </a:srgbClr>
              </a:gs>
              <a:gs pos="21000">
                <a:srgbClr val="FBFBFB">
                  <a:alpha val="66000"/>
                </a:srgbClr>
              </a:gs>
              <a:gs pos="0">
                <a:sysClr val="window" lastClr="FFFFFF">
                  <a:alpha val="0"/>
                </a:sysClr>
              </a:gs>
              <a:gs pos="100000">
                <a:sysClr val="window" lastClr="FFFFFF">
                  <a:shade val="100000"/>
                  <a:satMod val="115000"/>
                  <a:alpha val="0"/>
                </a:sys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grpSp>
        <p:nvGrpSpPr>
          <p:cNvPr id="56" name="Group 21"/>
          <p:cNvGrpSpPr/>
          <p:nvPr/>
        </p:nvGrpSpPr>
        <p:grpSpPr>
          <a:xfrm>
            <a:off x="7829551" y="924836"/>
            <a:ext cx="3165867" cy="1728957"/>
            <a:chOff x="1004875" y="1879907"/>
            <a:chExt cx="3529427" cy="1973131"/>
          </a:xfrm>
        </p:grpSpPr>
        <p:sp>
          <p:nvSpPr>
            <p:cNvPr id="57" name="圆角矩形 1"/>
            <p:cNvSpPr/>
            <p:nvPr/>
          </p:nvSpPr>
          <p:spPr>
            <a:xfrm rot="627836">
              <a:off x="1004875" y="2283295"/>
              <a:ext cx="3156586" cy="1569743"/>
            </a:xfrm>
            <a:custGeom>
              <a:avLst/>
              <a:gdLst/>
              <a:ahLst/>
              <a:cxnLst/>
              <a:rect l="l" t="t" r="r" b="b"/>
              <a:pathLst>
                <a:path w="6264696" h="3360680">
                  <a:moveTo>
                    <a:pt x="1980220" y="0"/>
                  </a:moveTo>
                  <a:cubicBezTo>
                    <a:pt x="2222334" y="0"/>
                    <a:pt x="2437868" y="105672"/>
                    <a:pt x="2573873" y="272057"/>
                  </a:cubicBezTo>
                  <a:cubicBezTo>
                    <a:pt x="2692559" y="198638"/>
                    <a:pt x="2835124" y="156324"/>
                    <a:pt x="2988332" y="156324"/>
                  </a:cubicBezTo>
                  <a:cubicBezTo>
                    <a:pt x="3278644" y="156324"/>
                    <a:pt x="3530741" y="308257"/>
                    <a:pt x="3654451" y="532861"/>
                  </a:cubicBezTo>
                  <a:cubicBezTo>
                    <a:pt x="3790627" y="389267"/>
                    <a:pt x="3990364" y="300340"/>
                    <a:pt x="4212468" y="300340"/>
                  </a:cubicBezTo>
                  <a:cubicBezTo>
                    <a:pt x="4597946" y="300340"/>
                    <a:pt x="4916046" y="568206"/>
                    <a:pt x="4961998" y="914507"/>
                  </a:cubicBezTo>
                  <a:cubicBezTo>
                    <a:pt x="5077596" y="844149"/>
                    <a:pt x="5216097" y="804396"/>
                    <a:pt x="5364596" y="804396"/>
                  </a:cubicBezTo>
                  <a:cubicBezTo>
                    <a:pt x="5782170" y="804396"/>
                    <a:pt x="6120680" y="1118727"/>
                    <a:pt x="6120680" y="1506474"/>
                  </a:cubicBezTo>
                  <a:cubicBezTo>
                    <a:pt x="6120680" y="1536286"/>
                    <a:pt x="6118679" y="1565664"/>
                    <a:pt x="6114122" y="1594407"/>
                  </a:cubicBezTo>
                  <a:cubicBezTo>
                    <a:pt x="6210222" y="1765300"/>
                    <a:pt x="6264696" y="1962562"/>
                    <a:pt x="6264696" y="2172548"/>
                  </a:cubicBezTo>
                  <a:cubicBezTo>
                    <a:pt x="6264696" y="2828735"/>
                    <a:pt x="5732751" y="3360680"/>
                    <a:pt x="5076564" y="3360680"/>
                  </a:cubicBezTo>
                  <a:lnTo>
                    <a:pt x="1188132" y="3360680"/>
                  </a:lnTo>
                  <a:cubicBezTo>
                    <a:pt x="531945" y="3360680"/>
                    <a:pt x="0" y="2828735"/>
                    <a:pt x="0" y="2172548"/>
                  </a:cubicBezTo>
                  <a:cubicBezTo>
                    <a:pt x="0" y="1879734"/>
                    <a:pt x="105925" y="1611659"/>
                    <a:pt x="282046" y="1404976"/>
                  </a:cubicBezTo>
                  <a:cubicBezTo>
                    <a:pt x="194727" y="1291575"/>
                    <a:pt x="144016" y="1152495"/>
                    <a:pt x="144016" y="1002418"/>
                  </a:cubicBezTo>
                  <a:cubicBezTo>
                    <a:pt x="144016" y="614671"/>
                    <a:pt x="482526" y="300340"/>
                    <a:pt x="900100" y="300340"/>
                  </a:cubicBezTo>
                  <a:cubicBezTo>
                    <a:pt x="1045861" y="300340"/>
                    <a:pt x="1181989" y="338640"/>
                    <a:pt x="1296354" y="406898"/>
                  </a:cubicBezTo>
                  <a:cubicBezTo>
                    <a:pt x="1414762" y="166192"/>
                    <a:pt x="1676590" y="0"/>
                    <a:pt x="1980220" y="0"/>
                  </a:cubicBezTo>
                  <a:close/>
                </a:path>
              </a:pathLst>
            </a:custGeom>
            <a:gradFill flip="none" rotWithShape="1">
              <a:gsLst>
                <a:gs pos="0">
                  <a:schemeClr val="accent2"/>
                </a:gs>
                <a:gs pos="100000">
                  <a:schemeClr val="accent2">
                    <a:lumMod val="40000"/>
                    <a:lumOff val="60000"/>
                  </a:schemeClr>
                </a:gs>
              </a:gsLst>
              <a:lin ang="0" scaled="1"/>
              <a:tileRect/>
            </a:gradFill>
            <a:ln w="25400" cap="flat" cmpd="sng" algn="ctr">
              <a:noFill/>
              <a:prstDash val="soli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59" name="圆角矩形 1"/>
            <p:cNvSpPr/>
            <p:nvPr/>
          </p:nvSpPr>
          <p:spPr>
            <a:xfrm>
              <a:off x="1365950" y="1879907"/>
              <a:ext cx="3168352" cy="1699655"/>
            </a:xfrm>
            <a:custGeom>
              <a:avLst/>
              <a:gdLst/>
              <a:ahLst/>
              <a:cxnLst/>
              <a:rect l="l" t="t" r="r" b="b"/>
              <a:pathLst>
                <a:path w="6264696" h="3360680">
                  <a:moveTo>
                    <a:pt x="1980220" y="0"/>
                  </a:moveTo>
                  <a:cubicBezTo>
                    <a:pt x="2222334" y="0"/>
                    <a:pt x="2437868" y="105672"/>
                    <a:pt x="2573873" y="272057"/>
                  </a:cubicBezTo>
                  <a:cubicBezTo>
                    <a:pt x="2692559" y="198638"/>
                    <a:pt x="2835124" y="156324"/>
                    <a:pt x="2988332" y="156324"/>
                  </a:cubicBezTo>
                  <a:cubicBezTo>
                    <a:pt x="3278644" y="156324"/>
                    <a:pt x="3530741" y="308257"/>
                    <a:pt x="3654451" y="532861"/>
                  </a:cubicBezTo>
                  <a:cubicBezTo>
                    <a:pt x="3790627" y="389267"/>
                    <a:pt x="3990364" y="300340"/>
                    <a:pt x="4212468" y="300340"/>
                  </a:cubicBezTo>
                  <a:cubicBezTo>
                    <a:pt x="4597946" y="300340"/>
                    <a:pt x="4916046" y="568206"/>
                    <a:pt x="4961998" y="914507"/>
                  </a:cubicBezTo>
                  <a:cubicBezTo>
                    <a:pt x="5077596" y="844149"/>
                    <a:pt x="5216097" y="804396"/>
                    <a:pt x="5364596" y="804396"/>
                  </a:cubicBezTo>
                  <a:cubicBezTo>
                    <a:pt x="5782170" y="804396"/>
                    <a:pt x="6120680" y="1118727"/>
                    <a:pt x="6120680" y="1506474"/>
                  </a:cubicBezTo>
                  <a:cubicBezTo>
                    <a:pt x="6120680" y="1536286"/>
                    <a:pt x="6118679" y="1565664"/>
                    <a:pt x="6114122" y="1594407"/>
                  </a:cubicBezTo>
                  <a:cubicBezTo>
                    <a:pt x="6210222" y="1765300"/>
                    <a:pt x="6264696" y="1962562"/>
                    <a:pt x="6264696" y="2172548"/>
                  </a:cubicBezTo>
                  <a:cubicBezTo>
                    <a:pt x="6264696" y="2828735"/>
                    <a:pt x="5732751" y="3360680"/>
                    <a:pt x="5076564" y="3360680"/>
                  </a:cubicBezTo>
                  <a:lnTo>
                    <a:pt x="1188132" y="3360680"/>
                  </a:lnTo>
                  <a:cubicBezTo>
                    <a:pt x="531945" y="3360680"/>
                    <a:pt x="0" y="2828735"/>
                    <a:pt x="0" y="2172548"/>
                  </a:cubicBezTo>
                  <a:cubicBezTo>
                    <a:pt x="0" y="1879734"/>
                    <a:pt x="105925" y="1611659"/>
                    <a:pt x="282046" y="1404976"/>
                  </a:cubicBezTo>
                  <a:cubicBezTo>
                    <a:pt x="194727" y="1291575"/>
                    <a:pt x="144016" y="1152495"/>
                    <a:pt x="144016" y="1002418"/>
                  </a:cubicBezTo>
                  <a:cubicBezTo>
                    <a:pt x="144016" y="614671"/>
                    <a:pt x="482526" y="300340"/>
                    <a:pt x="900100" y="300340"/>
                  </a:cubicBezTo>
                  <a:cubicBezTo>
                    <a:pt x="1045861" y="300340"/>
                    <a:pt x="1181989" y="338640"/>
                    <a:pt x="1296354" y="406898"/>
                  </a:cubicBezTo>
                  <a:cubicBezTo>
                    <a:pt x="1414762" y="166192"/>
                    <a:pt x="1676590" y="0"/>
                    <a:pt x="1980220" y="0"/>
                  </a:cubicBezTo>
                  <a:close/>
                </a:path>
              </a:pathLst>
            </a:cu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25400" cap="flat" cmpd="sng" algn="ctr">
              <a:solidFill>
                <a:sysClr val="window" lastClr="FFFFFF"/>
              </a:solidFill>
              <a:prstDash val="solid"/>
            </a:ln>
            <a:effectLst>
              <a:outerShdw blurRad="393700" dist="38100" dir="5400000" algn="t" rotWithShape="0">
                <a:srgbClr val="F79646">
                  <a:lumMod val="50000"/>
                  <a:alpha val="37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b="1" kern="0" dirty="0">
                  <a:ea typeface="+mj-ea"/>
                  <a:cs typeface="+mj-cs"/>
                </a:rPr>
                <a:t>Toplam Üniversite Sayısı: 206</a:t>
              </a:r>
              <a:endParaRPr lang="en-US" sz="1600" b="1" kern="0" dirty="0">
                <a:ea typeface="+mj-ea"/>
                <a:cs typeface="+mj-cs"/>
              </a:endParaRPr>
            </a:p>
          </p:txBody>
        </p:sp>
      </p:grpSp>
      <p:sp>
        <p:nvSpPr>
          <p:cNvPr id="58" name="Rectangle 44"/>
          <p:cNvSpPr/>
          <p:nvPr/>
        </p:nvSpPr>
        <p:spPr>
          <a:xfrm>
            <a:off x="-11916" y="540132"/>
            <a:ext cx="840591" cy="507127"/>
          </a:xfrm>
          <a:prstGeom prst="rect">
            <a:avLst/>
          </a:prstGeom>
          <a:solidFill>
            <a:srgbClr val="ED7D3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76655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up)">
                                      <p:cBhvr>
                                        <p:cTn id="11" dur="500"/>
                                        <p:tgtEl>
                                          <p:spTgt spid="34"/>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up)">
                                      <p:cBhvr>
                                        <p:cTn id="15" dur="500"/>
                                        <p:tgtEl>
                                          <p:spTgt spid="44"/>
                                        </p:tgtEl>
                                      </p:cBhvr>
                                    </p:animEffect>
                                  </p:childTnLst>
                                </p:cTn>
                              </p:par>
                            </p:childTnLst>
                          </p:cTn>
                        </p:par>
                        <p:par>
                          <p:cTn id="16" fill="hold">
                            <p:stCondLst>
                              <p:cond delay="1500"/>
                            </p:stCondLst>
                            <p:childTnLst>
                              <p:par>
                                <p:cTn id="17" presetID="2" presetClass="entr" presetSubtype="9" fill="hold" nodeType="after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500" fill="hold"/>
                                        <p:tgtEl>
                                          <p:spTgt spid="56"/>
                                        </p:tgtEl>
                                        <p:attrNameLst>
                                          <p:attrName>ppt_x</p:attrName>
                                        </p:attrNameLst>
                                      </p:cBhvr>
                                      <p:tavLst>
                                        <p:tav tm="0">
                                          <p:val>
                                            <p:strVal val="0-#ppt_w/2"/>
                                          </p:val>
                                        </p:tav>
                                        <p:tav tm="100000">
                                          <p:val>
                                            <p:strVal val="#ppt_x"/>
                                          </p:val>
                                        </p:tav>
                                      </p:tavLst>
                                    </p:anim>
                                    <p:anim calcmode="lin" valueType="num">
                                      <p:cBhvr additive="base">
                                        <p:cTn id="20" dur="500" fill="hold"/>
                                        <p:tgtEl>
                                          <p:spTgt spid="5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1_Light Version (Colored)">
  <a:themeElements>
    <a:clrScheme name="Custom 55">
      <a:dk1>
        <a:sysClr val="windowText" lastClr="000000"/>
      </a:dk1>
      <a:lt1>
        <a:sysClr val="window" lastClr="FFFFFF"/>
      </a:lt1>
      <a:dk2>
        <a:srgbClr val="44546A"/>
      </a:dk2>
      <a:lt2>
        <a:srgbClr val="E7E6E6"/>
      </a:lt2>
      <a:accent1>
        <a:srgbClr val="FF6566"/>
      </a:accent1>
      <a:accent2>
        <a:srgbClr val="FF0000"/>
      </a:accent2>
      <a:accent3>
        <a:srgbClr val="BF0000"/>
      </a:accent3>
      <a:accent4>
        <a:srgbClr val="7F0000"/>
      </a:accent4>
      <a:accent5>
        <a:srgbClr val="FF0000"/>
      </a:accent5>
      <a:accent6>
        <a:srgbClr val="FF0000"/>
      </a:accent6>
      <a:hlink>
        <a:srgbClr val="FFC000"/>
      </a:hlink>
      <a:folHlink>
        <a:srgbClr val="954F72"/>
      </a:folHlink>
    </a:clrScheme>
    <a:fontScheme name="Custom 2">
      <a:majorFont>
        <a:latin typeface="Source Sans Pro"/>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3661</TotalTime>
  <Words>1263</Words>
  <Application>Microsoft Office PowerPoint</Application>
  <PresentationFormat>Geniş ekran</PresentationFormat>
  <Paragraphs>357</Paragraphs>
  <Slides>27</Slides>
  <Notes>0</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27</vt:i4>
      </vt:variant>
    </vt:vector>
  </HeadingPairs>
  <TitlesOfParts>
    <vt:vector size="39" baseType="lpstr">
      <vt:lpstr>微软雅黑</vt:lpstr>
      <vt:lpstr>宋体</vt:lpstr>
      <vt:lpstr>Arial</vt:lpstr>
      <vt:lpstr>Calibri</vt:lpstr>
      <vt:lpstr>Calibri Light</vt:lpstr>
      <vt:lpstr>FreightTextProBook-Regular</vt:lpstr>
      <vt:lpstr>Roboto</vt:lpstr>
      <vt:lpstr>Signika Negative</vt:lpstr>
      <vt:lpstr>Source Sans Pro</vt:lpstr>
      <vt:lpstr>Times New Roman</vt:lpstr>
      <vt:lpstr>Office Teması</vt:lpstr>
      <vt:lpstr>01_Light Version (Colored)</vt:lpstr>
      <vt:lpstr>Türkiye Bilimsel Yayın Performansına Bir Bakış: Araştırma Üniversiteleri  (2012-2017)</vt:lpstr>
      <vt:lpstr>Sunum Akışı</vt:lpstr>
      <vt:lpstr>Materyal Yöntem</vt:lpstr>
      <vt:lpstr>Neden Bibliyometri ?</vt:lpstr>
      <vt:lpstr>Dünya’nın Bilimsel Yayın Performansı</vt:lpstr>
      <vt:lpstr>Türkiye’nin Bilimsel Yayın Sayısı Performansı</vt:lpstr>
      <vt:lpstr>Türkiye'nin Dünya Sıralamasındaki Yeri</vt:lpstr>
      <vt:lpstr>Türkiye Yayınlarının Bilim          Dalı Dağılımı (8)</vt:lpstr>
      <vt:lpstr>Türkiye Bilimsel Yayınlarının Kurumsal Dağılımı</vt:lpstr>
      <vt:lpstr>PowerPoint Sunusu</vt:lpstr>
      <vt:lpstr>Lokomotif (Kalkınma) Üniversiteler</vt:lpstr>
      <vt:lpstr>PowerPoint Sunusu</vt:lpstr>
      <vt:lpstr>Araştırma Üniversiteleri</vt:lpstr>
      <vt:lpstr>PowerPoint Sunusu</vt:lpstr>
      <vt:lpstr>Araştırma Üniversiteleri</vt:lpstr>
      <vt:lpstr>Araştırma Üniversiteleri</vt:lpstr>
      <vt:lpstr>Araştırma Üniversiteleri</vt:lpstr>
      <vt:lpstr>Araştırma Üniversiteleri</vt:lpstr>
      <vt:lpstr>Araştırma Üniversiteleri</vt:lpstr>
      <vt:lpstr>Araştırma Üniversiteleri</vt:lpstr>
      <vt:lpstr>Araştırma Üniversiteleri</vt:lpstr>
      <vt:lpstr>Araştırma Üniversiteleri</vt:lpstr>
      <vt:lpstr>Araştırma Üniversiteleri</vt:lpstr>
      <vt:lpstr>TÜBİTAK-Üniversite Yetkinlik Analizi Çalışması -2016</vt:lpstr>
      <vt:lpstr>Araştırma Üniversiteleri- Dünya Sıralamaları</vt:lpstr>
      <vt:lpstr>Sonuç</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dc:title>
  <dc:creator>Özge</dc:creator>
  <cp:lastModifiedBy>Personel</cp:lastModifiedBy>
  <cp:revision>259</cp:revision>
  <dcterms:created xsi:type="dcterms:W3CDTF">2017-07-14T13:38:24Z</dcterms:created>
  <dcterms:modified xsi:type="dcterms:W3CDTF">2018-11-09T08:53:07Z</dcterms:modified>
</cp:coreProperties>
</file>