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74" r:id="rId6"/>
    <p:sldId id="277" r:id="rId7"/>
    <p:sldId id="275" r:id="rId8"/>
    <p:sldId id="278" r:id="rId9"/>
    <p:sldId id="276" r:id="rId10"/>
    <p:sldId id="279" r:id="rId11"/>
    <p:sldId id="280"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04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77" d="100"/>
          <a:sy n="77" d="100"/>
        </p:scale>
        <p:origin x="126" y="3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CA139FFB-6DDD-4C68-B363-695A889CCE5E}" type="datetimeFigureOut">
              <a:rPr lang="tr-TR" smtClean="0"/>
              <a:t>12.04.2017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5A8EEBF-3251-447F-9A52-E7353C2C869A}" type="slidenum">
              <a:rPr lang="tr-TR" smtClean="0"/>
              <a:t>‹#›</a:t>
            </a:fld>
            <a:endParaRPr lang="tr-TR"/>
          </a:p>
        </p:txBody>
      </p:sp>
    </p:spTree>
    <p:extLst>
      <p:ext uri="{BB962C8B-B14F-4D97-AF65-F5344CB8AC3E}">
        <p14:creationId xmlns:p14="http://schemas.microsoft.com/office/powerpoint/2010/main" val="2023090826"/>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A139FFB-6DDD-4C68-B363-695A889CCE5E}" type="datetimeFigureOut">
              <a:rPr lang="tr-TR" smtClean="0"/>
              <a:t>12.04.2017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5A8EEBF-3251-447F-9A52-E7353C2C869A}" type="slidenum">
              <a:rPr lang="tr-TR" smtClean="0"/>
              <a:t>‹#›</a:t>
            </a:fld>
            <a:endParaRPr lang="tr-TR"/>
          </a:p>
        </p:txBody>
      </p:sp>
    </p:spTree>
    <p:extLst>
      <p:ext uri="{BB962C8B-B14F-4D97-AF65-F5344CB8AC3E}">
        <p14:creationId xmlns:p14="http://schemas.microsoft.com/office/powerpoint/2010/main" val="1508483918"/>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A139FFB-6DDD-4C68-B363-695A889CCE5E}" type="datetimeFigureOut">
              <a:rPr lang="tr-TR" smtClean="0"/>
              <a:t>12.04.2017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5A8EEBF-3251-447F-9A52-E7353C2C869A}" type="slidenum">
              <a:rPr lang="tr-TR" smtClean="0"/>
              <a:t>‹#›</a:t>
            </a:fld>
            <a:endParaRPr lang="tr-TR"/>
          </a:p>
        </p:txBody>
      </p:sp>
    </p:spTree>
    <p:extLst>
      <p:ext uri="{BB962C8B-B14F-4D97-AF65-F5344CB8AC3E}">
        <p14:creationId xmlns:p14="http://schemas.microsoft.com/office/powerpoint/2010/main" val="2077704801"/>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A139FFB-6DDD-4C68-B363-695A889CCE5E}" type="datetimeFigureOut">
              <a:rPr lang="tr-TR" smtClean="0"/>
              <a:t>12.04.2017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5A8EEBF-3251-447F-9A52-E7353C2C869A}" type="slidenum">
              <a:rPr lang="tr-TR" smtClean="0"/>
              <a:t>‹#›</a:t>
            </a:fld>
            <a:endParaRPr lang="tr-TR"/>
          </a:p>
        </p:txBody>
      </p:sp>
    </p:spTree>
    <p:extLst>
      <p:ext uri="{BB962C8B-B14F-4D97-AF65-F5344CB8AC3E}">
        <p14:creationId xmlns:p14="http://schemas.microsoft.com/office/powerpoint/2010/main" val="2714666999"/>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CA139FFB-6DDD-4C68-B363-695A889CCE5E}" type="datetimeFigureOut">
              <a:rPr lang="tr-TR" smtClean="0"/>
              <a:t>12.04.2017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5A8EEBF-3251-447F-9A52-E7353C2C869A}" type="slidenum">
              <a:rPr lang="tr-TR" smtClean="0"/>
              <a:t>‹#›</a:t>
            </a:fld>
            <a:endParaRPr lang="tr-TR"/>
          </a:p>
        </p:txBody>
      </p:sp>
    </p:spTree>
    <p:extLst>
      <p:ext uri="{BB962C8B-B14F-4D97-AF65-F5344CB8AC3E}">
        <p14:creationId xmlns:p14="http://schemas.microsoft.com/office/powerpoint/2010/main" val="2704855584"/>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A139FFB-6DDD-4C68-B363-695A889CCE5E}" type="datetimeFigureOut">
              <a:rPr lang="tr-TR" smtClean="0"/>
              <a:t>12.04.2017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5A8EEBF-3251-447F-9A52-E7353C2C869A}" type="slidenum">
              <a:rPr lang="tr-TR" smtClean="0"/>
              <a:t>‹#›</a:t>
            </a:fld>
            <a:endParaRPr lang="tr-TR"/>
          </a:p>
        </p:txBody>
      </p:sp>
    </p:spTree>
    <p:extLst>
      <p:ext uri="{BB962C8B-B14F-4D97-AF65-F5344CB8AC3E}">
        <p14:creationId xmlns:p14="http://schemas.microsoft.com/office/powerpoint/2010/main" val="2330718436"/>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A139FFB-6DDD-4C68-B363-695A889CCE5E}" type="datetimeFigureOut">
              <a:rPr lang="tr-TR" smtClean="0"/>
              <a:t>12.04.2017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5A8EEBF-3251-447F-9A52-E7353C2C869A}" type="slidenum">
              <a:rPr lang="tr-TR" smtClean="0"/>
              <a:t>‹#›</a:t>
            </a:fld>
            <a:endParaRPr lang="tr-TR"/>
          </a:p>
        </p:txBody>
      </p:sp>
    </p:spTree>
    <p:extLst>
      <p:ext uri="{BB962C8B-B14F-4D97-AF65-F5344CB8AC3E}">
        <p14:creationId xmlns:p14="http://schemas.microsoft.com/office/powerpoint/2010/main" val="2100149502"/>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A139FFB-6DDD-4C68-B363-695A889CCE5E}" type="datetimeFigureOut">
              <a:rPr lang="tr-TR" smtClean="0"/>
              <a:t>12.04.2017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5A8EEBF-3251-447F-9A52-E7353C2C869A}" type="slidenum">
              <a:rPr lang="tr-TR" smtClean="0"/>
              <a:t>‹#›</a:t>
            </a:fld>
            <a:endParaRPr lang="tr-TR"/>
          </a:p>
        </p:txBody>
      </p:sp>
    </p:spTree>
    <p:extLst>
      <p:ext uri="{BB962C8B-B14F-4D97-AF65-F5344CB8AC3E}">
        <p14:creationId xmlns:p14="http://schemas.microsoft.com/office/powerpoint/2010/main" val="2540744776"/>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A139FFB-6DDD-4C68-B363-695A889CCE5E}" type="datetimeFigureOut">
              <a:rPr lang="tr-TR" smtClean="0"/>
              <a:t>12.04.2017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5A8EEBF-3251-447F-9A52-E7353C2C869A}" type="slidenum">
              <a:rPr lang="tr-TR" smtClean="0"/>
              <a:t>‹#›</a:t>
            </a:fld>
            <a:endParaRPr lang="tr-TR"/>
          </a:p>
        </p:txBody>
      </p:sp>
    </p:spTree>
    <p:extLst>
      <p:ext uri="{BB962C8B-B14F-4D97-AF65-F5344CB8AC3E}">
        <p14:creationId xmlns:p14="http://schemas.microsoft.com/office/powerpoint/2010/main" val="2523843823"/>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CA139FFB-6DDD-4C68-B363-695A889CCE5E}" type="datetimeFigureOut">
              <a:rPr lang="tr-TR" smtClean="0"/>
              <a:t>12.04.2017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5A8EEBF-3251-447F-9A52-E7353C2C869A}" type="slidenum">
              <a:rPr lang="tr-TR" smtClean="0"/>
              <a:t>‹#›</a:t>
            </a:fld>
            <a:endParaRPr lang="tr-TR"/>
          </a:p>
        </p:txBody>
      </p:sp>
    </p:spTree>
    <p:extLst>
      <p:ext uri="{BB962C8B-B14F-4D97-AF65-F5344CB8AC3E}">
        <p14:creationId xmlns:p14="http://schemas.microsoft.com/office/powerpoint/2010/main" val="272202353"/>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CA139FFB-6DDD-4C68-B363-695A889CCE5E}" type="datetimeFigureOut">
              <a:rPr lang="tr-TR" smtClean="0"/>
              <a:t>12.04.2017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5A8EEBF-3251-447F-9A52-E7353C2C869A}" type="slidenum">
              <a:rPr lang="tr-TR" smtClean="0"/>
              <a:t>‹#›</a:t>
            </a:fld>
            <a:endParaRPr lang="tr-TR"/>
          </a:p>
        </p:txBody>
      </p:sp>
    </p:spTree>
    <p:extLst>
      <p:ext uri="{BB962C8B-B14F-4D97-AF65-F5344CB8AC3E}">
        <p14:creationId xmlns:p14="http://schemas.microsoft.com/office/powerpoint/2010/main" val="3405050191"/>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15000"/>
            <a:lum/>
          </a:blip>
          <a:srcRect/>
          <a:stretch>
            <a:fillRect/>
          </a:stretch>
        </a:blip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139FFB-6DDD-4C68-B363-695A889CCE5E}" type="datetimeFigureOut">
              <a:rPr lang="tr-TR" smtClean="0"/>
              <a:t>12.04.2017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8EEBF-3251-447F-9A52-E7353C2C869A}" type="slidenum">
              <a:rPr lang="tr-TR" smtClean="0"/>
              <a:t>‹#›</a:t>
            </a:fld>
            <a:endParaRPr lang="tr-TR"/>
          </a:p>
        </p:txBody>
      </p:sp>
    </p:spTree>
    <p:extLst>
      <p:ext uri="{BB962C8B-B14F-4D97-AF65-F5344CB8AC3E}">
        <p14:creationId xmlns:p14="http://schemas.microsoft.com/office/powerpoint/2010/main" val="9476670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dublincore.org/"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by2012.bilgiyonetimi.net/proceedings/bezirci_bostanci_gurel.pdf"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hyperlink" Target="http://www.library.ca.go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
            <a:lum/>
          </a:blip>
          <a:srcRect/>
          <a:stretch>
            <a:fillRect/>
          </a:stretch>
        </a:blipFill>
        <a:effectLst/>
      </p:bgPr>
    </p:bg>
    <p:spTree>
      <p:nvGrpSpPr>
        <p:cNvPr id="1" name=""/>
        <p:cNvGrpSpPr/>
        <p:nvPr/>
      </p:nvGrpSpPr>
      <p:grpSpPr>
        <a:xfrm>
          <a:off x="0" y="0"/>
          <a:ext cx="0" cy="0"/>
          <a:chOff x="0" y="0"/>
          <a:chExt cx="0" cy="0"/>
        </a:xfrm>
      </p:grpSpPr>
      <p:sp>
        <p:nvSpPr>
          <p:cNvPr id="2" name="Unvan 1"/>
          <p:cNvSpPr>
            <a:spLocks noGrp="1"/>
          </p:cNvSpPr>
          <p:nvPr>
            <p:ph type="ctrTitle"/>
          </p:nvPr>
        </p:nvSpPr>
        <p:spPr>
          <a:xfrm>
            <a:off x="-213360" y="1001078"/>
            <a:ext cx="12618719" cy="2387600"/>
          </a:xfrm>
          <a:noFill/>
          <a:effectLst>
            <a:outerShdw blurRad="50800" dist="50800" dir="5400000" algn="ctr" rotWithShape="0">
              <a:schemeClr val="bg1"/>
            </a:outerShdw>
          </a:effectLst>
          <a:scene3d>
            <a:camera prst="orthographicFront"/>
            <a:lightRig rig="threePt" dir="t"/>
          </a:scene3d>
          <a:sp3d>
            <a:bevelT prst="relaxedInset"/>
            <a:bevelB/>
          </a:sp3d>
        </p:spPr>
        <p:txBody>
          <a:bodyPr>
            <a:normAutofit/>
          </a:bodyPr>
          <a:lstStyle/>
          <a:p>
            <a:r>
              <a:rPr lang="tr-TR" sz="6600" b="1" dirty="0" smtClean="0">
                <a:solidFill>
                  <a:srgbClr val="FF0000"/>
                </a:solidFill>
                <a:latin typeface="Arial Black" panose="020B0A04020102020204" pitchFamily="34" charset="0"/>
              </a:rPr>
              <a:t>İTÜ </a:t>
            </a:r>
            <a:r>
              <a:rPr lang="tr-TR" sz="5300" dirty="0">
                <a:solidFill>
                  <a:srgbClr val="FF0000"/>
                </a:solidFill>
                <a:latin typeface="Arial Black" panose="020B0A04020102020204" pitchFamily="34" charset="0"/>
                <a:ea typeface="+mn-ea"/>
                <a:cs typeface="+mn-cs"/>
              </a:rPr>
              <a:t>KÜTÜPHANELERİ</a:t>
            </a:r>
            <a:r>
              <a:rPr lang="tr-TR" dirty="0" smtClean="0">
                <a:solidFill>
                  <a:srgbClr val="FF0000"/>
                </a:solidFill>
              </a:rPr>
              <a:t/>
            </a:r>
            <a:br>
              <a:rPr lang="tr-TR" dirty="0" smtClean="0">
                <a:solidFill>
                  <a:srgbClr val="FF0000"/>
                </a:solidFill>
              </a:rPr>
            </a:br>
            <a:endParaRPr lang="tr-TR" dirty="0">
              <a:solidFill>
                <a:srgbClr val="FF0000"/>
              </a:solidFill>
            </a:endParaRPr>
          </a:p>
        </p:txBody>
      </p:sp>
      <p:sp>
        <p:nvSpPr>
          <p:cNvPr id="3" name="Alt Başlık 2"/>
          <p:cNvSpPr>
            <a:spLocks noGrp="1"/>
          </p:cNvSpPr>
          <p:nvPr>
            <p:ph type="subTitle" idx="1"/>
          </p:nvPr>
        </p:nvSpPr>
        <p:spPr>
          <a:xfrm>
            <a:off x="1523999" y="2916238"/>
            <a:ext cx="9144000" cy="1655762"/>
          </a:xfrm>
        </p:spPr>
        <p:txBody>
          <a:bodyPr>
            <a:normAutofit/>
          </a:bodyPr>
          <a:lstStyle/>
          <a:p>
            <a:r>
              <a:rPr lang="tr-TR" sz="4800" dirty="0" smtClean="0">
                <a:solidFill>
                  <a:srgbClr val="FF0000"/>
                </a:solidFill>
                <a:latin typeface="Arial Black" panose="020B0A04020102020204" pitchFamily="34" charset="0"/>
              </a:rPr>
              <a:t>SAYISAL KOLEKSİYONU</a:t>
            </a:r>
            <a:endParaRPr lang="tr-TR" sz="4800" dirty="0">
              <a:latin typeface="Arial Black" panose="020B0A04020102020204" pitchFamily="34" charset="0"/>
            </a:endParaRPr>
          </a:p>
        </p:txBody>
      </p:sp>
      <p:sp>
        <p:nvSpPr>
          <p:cNvPr id="4" name="Metin kutusu 3"/>
          <p:cNvSpPr txBox="1"/>
          <p:nvPr/>
        </p:nvSpPr>
        <p:spPr>
          <a:xfrm>
            <a:off x="8205788" y="5033010"/>
            <a:ext cx="3986212" cy="707886"/>
          </a:xfrm>
          <a:prstGeom prst="rect">
            <a:avLst/>
          </a:prstGeom>
          <a:noFill/>
        </p:spPr>
        <p:txBody>
          <a:bodyPr wrap="square" rtlCol="0">
            <a:spAutoFit/>
          </a:bodyPr>
          <a:lstStyle/>
          <a:p>
            <a:r>
              <a:rPr lang="tr-TR" dirty="0" smtClean="0"/>
              <a:t>	</a:t>
            </a:r>
            <a:r>
              <a:rPr lang="tr-TR" sz="2000" b="1" dirty="0" smtClean="0">
                <a:solidFill>
                  <a:srgbClr val="1E04BC"/>
                </a:solidFill>
                <a:latin typeface="Arial Black" panose="020B0A04020102020204" pitchFamily="34" charset="0"/>
              </a:rPr>
              <a:t>Erdal IŞIK</a:t>
            </a:r>
          </a:p>
          <a:p>
            <a:r>
              <a:rPr lang="tr-TR" sz="2000" b="1" dirty="0" smtClean="0">
                <a:solidFill>
                  <a:srgbClr val="1E04BC"/>
                </a:solidFill>
                <a:latin typeface="Arial Black" panose="020B0A04020102020204" pitchFamily="34" charset="0"/>
              </a:rPr>
              <a:t>	13.04.2017</a:t>
            </a:r>
            <a:endParaRPr lang="tr-TR" sz="2000" b="1" dirty="0">
              <a:solidFill>
                <a:srgbClr val="1E04BC"/>
              </a:solidFill>
              <a:latin typeface="Arial Black" panose="020B0A04020102020204" pitchFamily="34" charset="0"/>
            </a:endParaRPr>
          </a:p>
        </p:txBody>
      </p:sp>
    </p:spTree>
    <p:extLst>
      <p:ext uri="{BB962C8B-B14F-4D97-AF65-F5344CB8AC3E}">
        <p14:creationId xmlns:p14="http://schemas.microsoft.com/office/powerpoint/2010/main" val="1903780076"/>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
            <a:lum/>
          </a:blip>
          <a:srcRect/>
          <a:stretch>
            <a:fillRect/>
          </a:stretch>
        </a:blipFill>
        <a:effectLst/>
      </p:bgPr>
    </p:bg>
    <p:spTree>
      <p:nvGrpSpPr>
        <p:cNvPr id="1" name=""/>
        <p:cNvGrpSpPr/>
        <p:nvPr/>
      </p:nvGrpSpPr>
      <p:grpSpPr>
        <a:xfrm>
          <a:off x="0" y="0"/>
          <a:ext cx="0" cy="0"/>
          <a:chOff x="0" y="0"/>
          <a:chExt cx="0" cy="0"/>
        </a:xfrm>
      </p:grpSpPr>
      <p:pic>
        <p:nvPicPr>
          <p:cNvPr id="4" name="Resi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725400" cy="6296841"/>
          </a:xfrm>
          <a:prstGeom prst="rect">
            <a:avLst/>
          </a:prstGeom>
        </p:spPr>
      </p:pic>
      <p:pic>
        <p:nvPicPr>
          <p:cNvPr id="5" name="Resim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148420"/>
            <a:ext cx="12024360" cy="4215099"/>
          </a:xfrm>
          <a:prstGeom prst="rect">
            <a:avLst/>
          </a:prstGeom>
        </p:spPr>
      </p:pic>
      <p:sp>
        <p:nvSpPr>
          <p:cNvPr id="6" name="Oval 5"/>
          <p:cNvSpPr/>
          <p:nvPr/>
        </p:nvSpPr>
        <p:spPr>
          <a:xfrm>
            <a:off x="3497843" y="1408386"/>
            <a:ext cx="1310640" cy="466706"/>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Metin kutusu 7"/>
          <p:cNvSpPr txBox="1"/>
          <p:nvPr/>
        </p:nvSpPr>
        <p:spPr>
          <a:xfrm>
            <a:off x="7566397" y="998220"/>
            <a:ext cx="4160520" cy="3139321"/>
          </a:xfrm>
          <a:prstGeom prst="rect">
            <a:avLst/>
          </a:prstGeom>
          <a:solidFill>
            <a:srgbClr val="FFFF00"/>
          </a:solidFill>
        </p:spPr>
        <p:txBody>
          <a:bodyPr wrap="square" rtlCol="0">
            <a:spAutoFit/>
          </a:bodyPr>
          <a:lstStyle/>
          <a:p>
            <a:r>
              <a:rPr lang="tr-TR" sz="2000" b="1" dirty="0" smtClean="0">
                <a:solidFill>
                  <a:srgbClr val="0070C0"/>
                </a:solidFill>
              </a:rPr>
              <a:t>  WDL, 2010 yılında başlatılan bir projedir.</a:t>
            </a:r>
          </a:p>
          <a:p>
            <a:r>
              <a:rPr lang="tr-TR" sz="2000" b="1" dirty="0">
                <a:solidFill>
                  <a:srgbClr val="0070C0"/>
                </a:solidFill>
              </a:rPr>
              <a:t> </a:t>
            </a:r>
            <a:r>
              <a:rPr lang="tr-TR" sz="2000" b="1" dirty="0" smtClean="0">
                <a:solidFill>
                  <a:srgbClr val="0070C0"/>
                </a:solidFill>
              </a:rPr>
              <a:t>   LC tarafından yürütülen, UN-</a:t>
            </a:r>
            <a:r>
              <a:rPr lang="tr-TR" sz="2000" b="1" dirty="0" err="1" smtClean="0">
                <a:solidFill>
                  <a:srgbClr val="0070C0"/>
                </a:solidFill>
              </a:rPr>
              <a:t>ESCO’nun</a:t>
            </a:r>
            <a:r>
              <a:rPr lang="tr-TR" sz="2000" b="1" dirty="0" smtClean="0">
                <a:solidFill>
                  <a:srgbClr val="0070C0"/>
                </a:solidFill>
              </a:rPr>
              <a:t> desteklediği, uluslararası kütüphanelerin katıldığı bir işbirliği sistemidir.</a:t>
            </a:r>
          </a:p>
          <a:p>
            <a:r>
              <a:rPr lang="tr-TR" sz="2000" b="1" dirty="0">
                <a:solidFill>
                  <a:srgbClr val="0070C0"/>
                </a:solidFill>
              </a:rPr>
              <a:t>    </a:t>
            </a:r>
            <a:r>
              <a:rPr lang="tr-TR" sz="2000" b="1" dirty="0" smtClean="0">
                <a:solidFill>
                  <a:srgbClr val="0070C0"/>
                </a:solidFill>
              </a:rPr>
              <a:t>Brezilya, Rusya</a:t>
            </a:r>
            <a:r>
              <a:rPr lang="tr-TR" sz="2000" b="1" dirty="0">
                <a:solidFill>
                  <a:srgbClr val="0070C0"/>
                </a:solidFill>
              </a:rPr>
              <a:t>, </a:t>
            </a:r>
            <a:r>
              <a:rPr lang="tr-TR" sz="2000" b="1" dirty="0" smtClean="0">
                <a:solidFill>
                  <a:srgbClr val="0070C0"/>
                </a:solidFill>
              </a:rPr>
              <a:t>Mısır, Irak ve </a:t>
            </a:r>
            <a:r>
              <a:rPr lang="tr-TR" sz="2000" b="1" dirty="0" err="1" smtClean="0">
                <a:solidFill>
                  <a:srgbClr val="0070C0"/>
                </a:solidFill>
              </a:rPr>
              <a:t>Ugan</a:t>
            </a:r>
            <a:r>
              <a:rPr lang="tr-TR" sz="2000" b="1" dirty="0" smtClean="0">
                <a:solidFill>
                  <a:srgbClr val="0070C0"/>
                </a:solidFill>
              </a:rPr>
              <a:t>-da </a:t>
            </a:r>
            <a:r>
              <a:rPr lang="tr-TR" sz="2000" b="1" dirty="0">
                <a:solidFill>
                  <a:srgbClr val="0070C0"/>
                </a:solidFill>
              </a:rPr>
              <a:t>gibi ülkelerde sayısallaşma merkezleri </a:t>
            </a:r>
            <a:r>
              <a:rPr lang="tr-TR" sz="2000" b="1" dirty="0" smtClean="0">
                <a:solidFill>
                  <a:srgbClr val="0070C0"/>
                </a:solidFill>
              </a:rPr>
              <a:t>vardır.</a:t>
            </a:r>
            <a:endParaRPr lang="tr-TR" sz="2000" b="1" dirty="0">
              <a:solidFill>
                <a:srgbClr val="0070C0"/>
              </a:solidFill>
            </a:endParaRPr>
          </a:p>
          <a:p>
            <a:endParaRPr lang="tr-TR" b="1" dirty="0">
              <a:solidFill>
                <a:srgbClr val="0070C0"/>
              </a:solidFill>
            </a:endParaRPr>
          </a:p>
        </p:txBody>
      </p:sp>
      <p:sp>
        <p:nvSpPr>
          <p:cNvPr id="9" name="Oval 8"/>
          <p:cNvSpPr/>
          <p:nvPr/>
        </p:nvSpPr>
        <p:spPr>
          <a:xfrm>
            <a:off x="5196840" y="1408386"/>
            <a:ext cx="1325880" cy="466706"/>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Metin kutusu 9"/>
          <p:cNvSpPr txBox="1"/>
          <p:nvPr/>
        </p:nvSpPr>
        <p:spPr>
          <a:xfrm>
            <a:off x="8199120" y="5749339"/>
            <a:ext cx="3992880" cy="923330"/>
          </a:xfrm>
          <a:prstGeom prst="rect">
            <a:avLst/>
          </a:prstGeom>
          <a:solidFill>
            <a:srgbClr val="FFC000"/>
          </a:solidFill>
        </p:spPr>
        <p:txBody>
          <a:bodyPr wrap="square" rtlCol="0">
            <a:spAutoFit/>
          </a:bodyPr>
          <a:lstStyle/>
          <a:p>
            <a:r>
              <a:rPr lang="tr-TR" b="1" dirty="0" smtClean="0">
                <a:solidFill>
                  <a:srgbClr val="0070C0"/>
                </a:solidFill>
              </a:rPr>
              <a:t>Misyonu: E-kitapların yaratım ve dağıtımını cesaretlendirmek.</a:t>
            </a:r>
          </a:p>
          <a:p>
            <a:endParaRPr lang="tr-TR" b="1" dirty="0">
              <a:solidFill>
                <a:srgbClr val="0070C0"/>
              </a:solidFill>
            </a:endParaRPr>
          </a:p>
        </p:txBody>
      </p:sp>
      <p:sp>
        <p:nvSpPr>
          <p:cNvPr id="11" name="Oval 10"/>
          <p:cNvSpPr/>
          <p:nvPr/>
        </p:nvSpPr>
        <p:spPr>
          <a:xfrm>
            <a:off x="1615440" y="6487340"/>
            <a:ext cx="3581400" cy="370659"/>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915609948"/>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
            <a:lum/>
          </a:blip>
          <a:srcRect/>
          <a:stretch>
            <a:fillRect/>
          </a:stretch>
        </a:blipFill>
        <a:effectLst/>
      </p:bgPr>
    </p:bg>
    <p:spTree>
      <p:nvGrpSpPr>
        <p:cNvPr id="1" name=""/>
        <p:cNvGrpSpPr/>
        <p:nvPr/>
      </p:nvGrpSpPr>
      <p:grpSpPr>
        <a:xfrm>
          <a:off x="0" y="0"/>
          <a:ext cx="0" cy="0"/>
          <a:chOff x="0" y="0"/>
          <a:chExt cx="0" cy="0"/>
        </a:xfrm>
      </p:grpSpPr>
      <p:pic>
        <p:nvPicPr>
          <p:cNvPr id="4" name="Resi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087616" cy="6538586"/>
          </a:xfrm>
          <a:prstGeom prst="rect">
            <a:avLst/>
          </a:prstGeom>
        </p:spPr>
      </p:pic>
      <p:sp>
        <p:nvSpPr>
          <p:cNvPr id="7" name="Metin kutusu 6"/>
          <p:cNvSpPr txBox="1"/>
          <p:nvPr/>
        </p:nvSpPr>
        <p:spPr>
          <a:xfrm>
            <a:off x="7553195" y="513567"/>
            <a:ext cx="2442574" cy="3139321"/>
          </a:xfrm>
          <a:prstGeom prst="rect">
            <a:avLst/>
          </a:prstGeom>
          <a:solidFill>
            <a:srgbClr val="FFC000"/>
          </a:solidFill>
        </p:spPr>
        <p:txBody>
          <a:bodyPr wrap="square" rtlCol="0">
            <a:spAutoFit/>
          </a:bodyPr>
          <a:lstStyle/>
          <a:p>
            <a:pPr marL="342900" indent="-342900">
              <a:buFont typeface="Arial" panose="020B0604020202020204" pitchFamily="34" charset="0"/>
              <a:buChar char="•"/>
            </a:pPr>
            <a:r>
              <a:rPr lang="tr-TR" sz="2000" b="1" dirty="0">
                <a:solidFill>
                  <a:srgbClr val="0070C0"/>
                </a:solidFill>
              </a:rPr>
              <a:t>15,103,806 total volumes</a:t>
            </a:r>
          </a:p>
          <a:p>
            <a:pPr marL="342900" indent="-342900">
              <a:buFont typeface="Arial" panose="020B0604020202020204" pitchFamily="34" charset="0"/>
              <a:buChar char="•"/>
            </a:pPr>
            <a:r>
              <a:rPr lang="tr-TR" sz="2000" b="1" dirty="0">
                <a:solidFill>
                  <a:srgbClr val="0070C0"/>
                </a:solidFill>
              </a:rPr>
              <a:t>7,475,592 book titles</a:t>
            </a:r>
          </a:p>
          <a:p>
            <a:pPr marL="342900" indent="-342900">
              <a:buFont typeface="Arial" panose="020B0604020202020204" pitchFamily="34" charset="0"/>
              <a:buChar char="•"/>
            </a:pPr>
            <a:r>
              <a:rPr lang="tr-TR" sz="2000" b="1" dirty="0">
                <a:solidFill>
                  <a:srgbClr val="0070C0"/>
                </a:solidFill>
              </a:rPr>
              <a:t>418,882 serial titles</a:t>
            </a:r>
          </a:p>
          <a:p>
            <a:pPr marL="342900" indent="-342900">
              <a:buFont typeface="Arial" panose="020B0604020202020204" pitchFamily="34" charset="0"/>
              <a:buChar char="•"/>
            </a:pPr>
            <a:r>
              <a:rPr lang="tr-TR" sz="2000" b="1" dirty="0">
                <a:solidFill>
                  <a:srgbClr val="0070C0"/>
                </a:solidFill>
              </a:rPr>
              <a:t>5,286,332,100 pages</a:t>
            </a:r>
          </a:p>
          <a:p>
            <a:pPr marL="342900" indent="-342900">
              <a:buFont typeface="Arial" panose="020B0604020202020204" pitchFamily="34" charset="0"/>
              <a:buChar char="•"/>
            </a:pPr>
            <a:r>
              <a:rPr lang="tr-TR" sz="2000" b="1" dirty="0">
                <a:solidFill>
                  <a:srgbClr val="0070C0"/>
                </a:solidFill>
              </a:rPr>
              <a:t>677 terabytes</a:t>
            </a:r>
          </a:p>
          <a:p>
            <a:endParaRPr lang="tr-TR" dirty="0">
              <a:solidFill>
                <a:srgbClr val="0070C0"/>
              </a:solidFill>
            </a:endParaRPr>
          </a:p>
        </p:txBody>
      </p:sp>
    </p:spTree>
    <p:extLst>
      <p:ext uri="{BB962C8B-B14F-4D97-AF65-F5344CB8AC3E}">
        <p14:creationId xmlns:p14="http://schemas.microsoft.com/office/powerpoint/2010/main" val="4193824564"/>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
            <a:lum/>
          </a:blip>
          <a:srcRect/>
          <a:stretch>
            <a:fillRect/>
          </a:stretch>
        </a:blip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latin typeface="Arial Black" panose="020B0A04020102020204" pitchFamily="34" charset="0"/>
              </a:rPr>
              <a:t>Türkiye’de Durum</a:t>
            </a:r>
            <a:endParaRPr lang="tr-TR" dirty="0">
              <a:solidFill>
                <a:srgbClr val="FF0000"/>
              </a:solidFill>
              <a:latin typeface="Arial Black" panose="020B0A04020102020204" pitchFamily="34" charset="0"/>
            </a:endParaRPr>
          </a:p>
        </p:txBody>
      </p:sp>
      <p:sp>
        <p:nvSpPr>
          <p:cNvPr id="3" name="İçerik Yer Tutucusu 2"/>
          <p:cNvSpPr>
            <a:spLocks noGrp="1"/>
          </p:cNvSpPr>
          <p:nvPr>
            <p:ph idx="1"/>
          </p:nvPr>
        </p:nvSpPr>
        <p:spPr/>
        <p:txBody>
          <a:bodyPr>
            <a:normAutofit fontScale="92500" lnSpcReduction="10000"/>
          </a:bodyPr>
          <a:lstStyle/>
          <a:p>
            <a:r>
              <a:rPr lang="tr-TR" dirty="0" smtClean="0">
                <a:latin typeface="Arial Black" panose="020B0A04020102020204" pitchFamily="34" charset="0"/>
              </a:rPr>
              <a:t>Ülkemizde sayısallaştırma çalışmaları bir süredir yapılagelmektedir.</a:t>
            </a:r>
          </a:p>
          <a:p>
            <a:pPr marL="0" indent="0">
              <a:buNone/>
            </a:pPr>
            <a:endParaRPr lang="tr-TR" dirty="0" smtClean="0">
              <a:latin typeface="Arial Black" panose="020B0A04020102020204" pitchFamily="34" charset="0"/>
            </a:endParaRPr>
          </a:p>
          <a:p>
            <a:r>
              <a:rPr lang="tr-TR" dirty="0" smtClean="0">
                <a:latin typeface="Arial Black" panose="020B0A04020102020204" pitchFamily="34" charset="0"/>
              </a:rPr>
              <a:t>«Özellikle kültürel mirasımızın sayısal ortama aktarılması çalışmaları son dönemde önemli bazı gelişmeler gösterse de, elde edilen sonuçlar değerlendirildiğinde gelişmiş ülkelere göre çok gerilerdedir ... Ve yapılan çalışmaların bir kısmı sadece  «</a:t>
            </a:r>
            <a:r>
              <a:rPr lang="tr-TR" dirty="0" smtClean="0">
                <a:solidFill>
                  <a:srgbClr val="00B0F0"/>
                </a:solidFill>
                <a:latin typeface="Arial Black" panose="020B0A04020102020204" pitchFamily="34" charset="0"/>
              </a:rPr>
              <a:t>sayısal depo</a:t>
            </a:r>
            <a:r>
              <a:rPr lang="tr-TR" dirty="0" smtClean="0">
                <a:latin typeface="Arial Black" panose="020B0A04020102020204" pitchFamily="34" charset="0"/>
              </a:rPr>
              <a:t>» niteliğindedir».*</a:t>
            </a:r>
          </a:p>
          <a:p>
            <a:endParaRPr lang="tr-TR" dirty="0" smtClean="0"/>
          </a:p>
          <a:p>
            <a:pPr marL="0" indent="0">
              <a:buNone/>
            </a:pPr>
            <a:endParaRPr lang="tr-TR" sz="1200" dirty="0" smtClean="0"/>
          </a:p>
          <a:p>
            <a:pPr marL="0" indent="0">
              <a:buNone/>
            </a:pPr>
            <a:r>
              <a:rPr lang="tr-TR" sz="1200" dirty="0" smtClean="0"/>
              <a:t>*</a:t>
            </a:r>
            <a:r>
              <a:rPr lang="tr-TR" sz="1300" dirty="0" smtClean="0"/>
              <a:t>Abdullah Topaloğlu: Türkiye’de İlk Sayısal Kütüphane Yönetim Sistemi: IRCICA FARABİ Turkey’s First Digital Library Management System: IRCICA FARABİ . Türk Kütüphaneciliği 25, 2 (2011), 277-286 http://tk.kutuphaneci.org.tr/index.php/tk/article/viewFile/2318/4340 </a:t>
            </a:r>
            <a:endParaRPr lang="tr-TR" sz="1300" dirty="0"/>
          </a:p>
        </p:txBody>
      </p:sp>
    </p:spTree>
    <p:extLst>
      <p:ext uri="{BB962C8B-B14F-4D97-AF65-F5344CB8AC3E}">
        <p14:creationId xmlns:p14="http://schemas.microsoft.com/office/powerpoint/2010/main" val="4285181385"/>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
            <a:lum/>
          </a:blip>
          <a:srcRect/>
          <a:stretch>
            <a:fillRect/>
          </a:stretch>
        </a:blip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latin typeface="Arial Black" panose="020B0A04020102020204" pitchFamily="34" charset="0"/>
              </a:rPr>
              <a:t>Türkiye’de Durum</a:t>
            </a:r>
            <a:endParaRPr lang="tr-TR" dirty="0"/>
          </a:p>
        </p:txBody>
      </p:sp>
      <p:sp>
        <p:nvSpPr>
          <p:cNvPr id="3" name="İçerik Yer Tutucusu 2"/>
          <p:cNvSpPr>
            <a:spLocks noGrp="1"/>
          </p:cNvSpPr>
          <p:nvPr>
            <p:ph idx="1"/>
          </p:nvPr>
        </p:nvSpPr>
        <p:spPr>
          <a:xfrm>
            <a:off x="838200" y="1825625"/>
            <a:ext cx="11006138" cy="4351338"/>
          </a:xfrm>
        </p:spPr>
        <p:txBody>
          <a:bodyPr>
            <a:normAutofit/>
          </a:bodyPr>
          <a:lstStyle/>
          <a:p>
            <a:r>
              <a:rPr lang="tr-TR" dirty="0" smtClean="0">
                <a:latin typeface="Arial Black" panose="020B0A04020102020204" pitchFamily="34" charset="0"/>
              </a:rPr>
              <a:t>2010 yılında yapılan </a:t>
            </a:r>
            <a:r>
              <a:rPr lang="tr-TR" dirty="0" smtClean="0"/>
              <a:t>”Bilgi </a:t>
            </a:r>
            <a:r>
              <a:rPr lang="tr-TR" dirty="0"/>
              <a:t>Kaynaklarının Sayısallaştırılmasında Standartlar ve İşbirliği Çalıştayı” </a:t>
            </a:r>
            <a:r>
              <a:rPr lang="tr-TR" dirty="0">
                <a:latin typeface="Arial Black" panose="020B0A04020102020204" pitchFamily="34" charset="0"/>
              </a:rPr>
              <a:t>sonuç </a:t>
            </a:r>
            <a:r>
              <a:rPr lang="tr-TR" dirty="0" smtClean="0">
                <a:latin typeface="Arial Black" panose="020B0A04020102020204" pitchFamily="34" charset="0"/>
              </a:rPr>
              <a:t>raporunda, Sayısallaştırma Üst Kurulu</a:t>
            </a:r>
            <a:r>
              <a:rPr lang="tr-TR" dirty="0">
                <a:latin typeface="Arial Black" panose="020B0A04020102020204" pitchFamily="34" charset="0"/>
              </a:rPr>
              <a:t> </a:t>
            </a:r>
            <a:r>
              <a:rPr lang="tr-TR" dirty="0" smtClean="0">
                <a:latin typeface="Arial Black" panose="020B0A04020102020204" pitchFamily="34" charset="0"/>
              </a:rPr>
              <a:t>oluşturulması önerilmiştir.</a:t>
            </a:r>
          </a:p>
          <a:p>
            <a:pPr marL="0" indent="0">
              <a:buNone/>
            </a:pPr>
            <a:endParaRPr lang="tr-TR" dirty="0" smtClean="0">
              <a:latin typeface="Arial Black" panose="020B0A04020102020204" pitchFamily="34" charset="0"/>
            </a:endParaRPr>
          </a:p>
          <a:p>
            <a:r>
              <a:rPr lang="tr-TR" dirty="0" smtClean="0">
                <a:latin typeface="Arial Black" panose="020B0A04020102020204" pitchFamily="34" charset="0"/>
              </a:rPr>
              <a:t>Sayısallaşma çabaları olan kurumlara danışmanlık etmesi, ulusal işbirliği ve standartlar oluşturması amacıyla 2013 yılında «Ulusal Sayısallaştırma Komitesi» oluşturulmuştur.</a:t>
            </a:r>
          </a:p>
          <a:p>
            <a:pPr marL="0" indent="0">
              <a:buNone/>
            </a:pPr>
            <a:endParaRPr lang="tr-TR" dirty="0" smtClean="0">
              <a:latin typeface="Arial Black" panose="020B0A04020102020204" pitchFamily="34" charset="0"/>
            </a:endParaRPr>
          </a:p>
          <a:p>
            <a:pPr marL="0" indent="0">
              <a:buNone/>
            </a:pPr>
            <a:endParaRPr lang="tr-TR" dirty="0" smtClean="0">
              <a:latin typeface="Arial Black" panose="020B0A04020102020204" pitchFamily="34" charset="0"/>
            </a:endParaRPr>
          </a:p>
          <a:p>
            <a:pPr marL="0" indent="0">
              <a:buNone/>
            </a:pPr>
            <a:endParaRPr lang="tr-TR" dirty="0" smtClean="0">
              <a:latin typeface="Arial Black" panose="020B0A04020102020204" pitchFamily="34" charset="0"/>
            </a:endParaRPr>
          </a:p>
        </p:txBody>
      </p:sp>
    </p:spTree>
    <p:extLst>
      <p:ext uri="{BB962C8B-B14F-4D97-AF65-F5344CB8AC3E}">
        <p14:creationId xmlns:p14="http://schemas.microsoft.com/office/powerpoint/2010/main" val="2434459018"/>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
            <a:lum/>
          </a:blip>
          <a:srcRect/>
          <a:stretch>
            <a:fillRect/>
          </a:stretch>
        </a:blip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latin typeface="Arial Black" panose="020B0A04020102020204" pitchFamily="34" charset="0"/>
              </a:rPr>
              <a:t>Türkiye’de Durum</a:t>
            </a:r>
            <a:endParaRPr lang="tr-TR" dirty="0"/>
          </a:p>
        </p:txBody>
      </p:sp>
      <p:sp>
        <p:nvSpPr>
          <p:cNvPr id="3" name="İçerik Yer Tutucusu 2"/>
          <p:cNvSpPr>
            <a:spLocks noGrp="1"/>
          </p:cNvSpPr>
          <p:nvPr>
            <p:ph idx="1"/>
          </p:nvPr>
        </p:nvSpPr>
        <p:spPr>
          <a:xfrm>
            <a:off x="838200" y="1373680"/>
            <a:ext cx="10977563" cy="5384472"/>
          </a:xfrm>
        </p:spPr>
        <p:txBody>
          <a:bodyPr>
            <a:normAutofit fontScale="25000" lnSpcReduction="20000"/>
          </a:bodyPr>
          <a:lstStyle/>
          <a:p>
            <a:pPr marL="0" indent="0">
              <a:buNone/>
            </a:pPr>
            <a:r>
              <a:rPr lang="tr-TR" sz="8000" dirty="0" smtClean="0">
                <a:latin typeface="Arial Black" panose="020B0A04020102020204" pitchFamily="34" charset="0"/>
              </a:rPr>
              <a:t>Genel sorunlar:</a:t>
            </a:r>
          </a:p>
          <a:p>
            <a:pPr marL="0" indent="0">
              <a:buNone/>
            </a:pPr>
            <a:r>
              <a:rPr lang="tr-TR" sz="10000" b="1" dirty="0" smtClean="0"/>
              <a:t>• “</a:t>
            </a:r>
            <a:r>
              <a:rPr lang="tr-TR" sz="10000" b="1" dirty="0" smtClean="0">
                <a:solidFill>
                  <a:srgbClr val="00B0F0"/>
                </a:solidFill>
              </a:rPr>
              <a:t>Mevzuat ve Telif Hakları” </a:t>
            </a:r>
            <a:r>
              <a:rPr lang="tr-TR" sz="10000" b="1" dirty="0" smtClean="0"/>
              <a:t>ile ilgili sorunlar: 5846 sayılı Fikir ve Sanat Eserleri Kanunu ve ilgili yasalar çerçevesinde depolama amaçlı bile olsa kütüphanelerin dijitalleştirme hakkı bulunmadığı anlaşılmaktadır.</a:t>
            </a:r>
          </a:p>
          <a:p>
            <a:pPr marL="0" indent="0">
              <a:buNone/>
            </a:pPr>
            <a:r>
              <a:rPr lang="tr-TR" sz="10000" b="1" dirty="0" smtClean="0"/>
              <a:t>• “</a:t>
            </a:r>
            <a:r>
              <a:rPr lang="tr-TR" sz="10000" b="1" dirty="0" smtClean="0">
                <a:solidFill>
                  <a:srgbClr val="00B0F0"/>
                </a:solidFill>
              </a:rPr>
              <a:t>İşbirliği Olanakları</a:t>
            </a:r>
            <a:r>
              <a:rPr lang="tr-TR" sz="10000" b="1" dirty="0" smtClean="0"/>
              <a:t>” konusundaki sorunlar: Bu konuda tüm kurumlar hem genelde hem de AB’ye dayalı projeler çerçevesinde işbirliğine isteklidirler. Ancak bir lider ya da eş güdüm kurumuna gereksinim bulunmaktadır.</a:t>
            </a:r>
          </a:p>
          <a:p>
            <a:pPr marL="0" indent="0">
              <a:buNone/>
            </a:pPr>
            <a:r>
              <a:rPr lang="tr-TR" sz="10000" b="1" dirty="0"/>
              <a:t>• </a:t>
            </a:r>
            <a:r>
              <a:rPr lang="tr-TR" sz="10000" b="1" dirty="0" smtClean="0"/>
              <a:t>“</a:t>
            </a:r>
            <a:r>
              <a:rPr lang="tr-TR" sz="10000" b="1" dirty="0" smtClean="0">
                <a:solidFill>
                  <a:srgbClr val="00B0F0"/>
                </a:solidFill>
              </a:rPr>
              <a:t>Standartlar</a:t>
            </a:r>
            <a:r>
              <a:rPr lang="tr-TR" sz="10000" b="1" dirty="0" smtClean="0"/>
              <a:t>” konusundaki sorunlar (</a:t>
            </a:r>
            <a:r>
              <a:rPr lang="tr-TR" sz="10000" b="1" dirty="0" err="1" smtClean="0">
                <a:solidFill>
                  <a:srgbClr val="00B0F0"/>
                </a:solidFill>
              </a:rPr>
              <a:t>çekim,saklama</a:t>
            </a:r>
            <a:r>
              <a:rPr lang="tr-TR" sz="10000" b="1" dirty="0" smtClean="0">
                <a:solidFill>
                  <a:srgbClr val="00B0F0"/>
                </a:solidFill>
              </a:rPr>
              <a:t>, metada, yazılım, OCR</a:t>
            </a:r>
            <a:r>
              <a:rPr lang="tr-TR" sz="10000" b="1" dirty="0" smtClean="0"/>
              <a:t>)</a:t>
            </a:r>
          </a:p>
          <a:p>
            <a:pPr marL="0" indent="0">
              <a:buNone/>
            </a:pPr>
            <a:r>
              <a:rPr lang="tr-TR" sz="10000" b="1" dirty="0" smtClean="0"/>
              <a:t>• Kullanıcı talepleri sayısallaştırma projelerinde öncelik nedeni olabilmektedir.</a:t>
            </a:r>
          </a:p>
          <a:p>
            <a:pPr marL="0" indent="0">
              <a:buNone/>
            </a:pPr>
            <a:r>
              <a:rPr lang="tr-TR" sz="10000" b="1" dirty="0" smtClean="0"/>
              <a:t>• Aynı kaynakların farklı kurumlar tarafından, farklı projeler kapsamında sayısallaştırıldığı gözlemlenmektedir.</a:t>
            </a:r>
          </a:p>
          <a:p>
            <a:pPr marL="0" indent="0">
              <a:buNone/>
            </a:pPr>
            <a:r>
              <a:rPr lang="tr-TR" sz="10000" b="1" dirty="0" smtClean="0"/>
              <a:t>• Sayısallaştırılan malzemenin bir toplu kataloğu mevcut değildir.</a:t>
            </a:r>
          </a:p>
          <a:p>
            <a:pPr marL="0" indent="0">
              <a:buNone/>
            </a:pPr>
            <a:r>
              <a:rPr lang="tr-TR" sz="10000" b="1" dirty="0" smtClean="0"/>
              <a:t>• Sayısallaştırma çalışmalarında teknik şartname son derece önemlidir </a:t>
            </a:r>
            <a:r>
              <a:rPr lang="tr-TR" sz="10000" b="1" dirty="0"/>
              <a:t>ancak bu konuda örnek alınacak referans ölçütler bulunmamaktadır.</a:t>
            </a:r>
          </a:p>
          <a:p>
            <a:pPr marL="0" indent="0">
              <a:buNone/>
            </a:pPr>
            <a:endParaRPr lang="tr-TR" sz="8000" dirty="0" smtClean="0">
              <a:latin typeface="Arial Black" panose="020B0A04020102020204" pitchFamily="34" charset="0"/>
            </a:endParaRPr>
          </a:p>
          <a:p>
            <a:pPr marL="0" indent="0">
              <a:buNone/>
            </a:pPr>
            <a:r>
              <a:rPr lang="tr-TR" sz="4800" dirty="0" smtClean="0"/>
              <a:t>* </a:t>
            </a:r>
            <a:r>
              <a:rPr lang="tr-TR" sz="4800" dirty="0"/>
              <a:t>Bilgi Kaynaklarının Sayısallaştırılmasında Standartlar ve İşbirliği Çalıştayı Sonuç Bildirgesi, 25-27 Şubat 2010.</a:t>
            </a:r>
            <a:endParaRPr lang="tr-TR" sz="4800" dirty="0" smtClean="0"/>
          </a:p>
          <a:p>
            <a:pPr marL="0" indent="0">
              <a:buNone/>
            </a:pPr>
            <a:endParaRPr lang="tr-TR" dirty="0" smtClean="0"/>
          </a:p>
          <a:p>
            <a:pPr marL="0" indent="0">
              <a:buNone/>
            </a:pPr>
            <a:endParaRPr lang="tr-TR" dirty="0"/>
          </a:p>
          <a:p>
            <a:endParaRPr lang="tr-TR" dirty="0" smtClean="0"/>
          </a:p>
          <a:p>
            <a:pPr marL="0" indent="0">
              <a:buNone/>
            </a:pPr>
            <a:r>
              <a:rPr lang="tr-TR" sz="1200" dirty="0">
                <a:latin typeface="+mj-lt"/>
              </a:rPr>
              <a:t>*Abdullah Topaloğlu: age.</a:t>
            </a:r>
          </a:p>
          <a:p>
            <a:endParaRPr lang="tr-TR" dirty="0"/>
          </a:p>
        </p:txBody>
      </p:sp>
    </p:spTree>
    <p:extLst>
      <p:ext uri="{BB962C8B-B14F-4D97-AF65-F5344CB8AC3E}">
        <p14:creationId xmlns:p14="http://schemas.microsoft.com/office/powerpoint/2010/main" val="1804550216"/>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
            <a:lum/>
          </a:blip>
          <a:srcRect/>
          <a:stretch>
            <a:fillRect/>
          </a:stretch>
        </a:blip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latin typeface="Arial Black" panose="020B0A04020102020204" pitchFamily="34" charset="0"/>
              </a:rPr>
              <a:t>Türkiye’de Durum</a:t>
            </a:r>
            <a:endParaRPr lang="tr-TR" dirty="0"/>
          </a:p>
        </p:txBody>
      </p:sp>
      <p:sp>
        <p:nvSpPr>
          <p:cNvPr id="3" name="İçerik Yer Tutucusu 2"/>
          <p:cNvSpPr>
            <a:spLocks noGrp="1"/>
          </p:cNvSpPr>
          <p:nvPr>
            <p:ph idx="1"/>
          </p:nvPr>
        </p:nvSpPr>
        <p:spPr/>
        <p:txBody>
          <a:bodyPr/>
          <a:lstStyle/>
          <a:p>
            <a:pPr marL="0" indent="0">
              <a:buNone/>
            </a:pPr>
            <a:r>
              <a:rPr lang="tr-TR" b="1" dirty="0" smtClean="0">
                <a:solidFill>
                  <a:srgbClr val="1E04BC"/>
                </a:solidFill>
              </a:rPr>
              <a:t>Türkiye’de sayısal koleksiyonu olan kütüphaneler</a:t>
            </a:r>
          </a:p>
          <a:p>
            <a:pPr marL="514350" indent="-514350">
              <a:buFont typeface="+mj-lt"/>
              <a:buAutoNum type="arabicPeriod"/>
            </a:pPr>
            <a:r>
              <a:rPr lang="tr-TR" sz="1600" b="1" dirty="0" smtClean="0">
                <a:latin typeface="Arial Black" panose="020B0A04020102020204" pitchFamily="34" charset="0"/>
              </a:rPr>
              <a:t>Milli Kütüphane</a:t>
            </a:r>
          </a:p>
          <a:p>
            <a:pPr marL="514350" indent="-514350">
              <a:buFont typeface="+mj-lt"/>
              <a:buAutoNum type="arabicPeriod"/>
            </a:pPr>
            <a:r>
              <a:rPr lang="tr-TR" sz="1600" b="1" dirty="0">
                <a:latin typeface="Arial Black" panose="020B0A04020102020204" pitchFamily="34" charset="0"/>
              </a:rPr>
              <a:t>Atatürk Kitaplığı</a:t>
            </a:r>
          </a:p>
          <a:p>
            <a:pPr marL="514350" indent="-514350">
              <a:buFont typeface="+mj-lt"/>
              <a:buAutoNum type="arabicPeriod"/>
            </a:pPr>
            <a:r>
              <a:rPr lang="tr-TR" sz="1600" b="1" dirty="0">
                <a:latin typeface="Arial Black" panose="020B0A04020102020204" pitchFamily="34" charset="0"/>
              </a:rPr>
              <a:t>IRCICA Farabi Sayısal Kütüphanesi</a:t>
            </a:r>
          </a:p>
          <a:p>
            <a:pPr marL="514350" indent="-514350">
              <a:buFont typeface="+mj-lt"/>
              <a:buAutoNum type="arabicPeriod"/>
            </a:pPr>
            <a:r>
              <a:rPr lang="tr-TR" sz="1600" b="1" dirty="0">
                <a:latin typeface="Arial Black" panose="020B0A04020102020204" pitchFamily="34" charset="0"/>
              </a:rPr>
              <a:t>Koç Üniversitesi </a:t>
            </a:r>
            <a:r>
              <a:rPr lang="tr-TR" sz="1600" b="1" dirty="0" smtClean="0">
                <a:latin typeface="Arial Black" panose="020B0A04020102020204" pitchFamily="34" charset="0"/>
              </a:rPr>
              <a:t>Sayısal </a:t>
            </a:r>
            <a:r>
              <a:rPr lang="tr-TR" sz="1600" b="1" dirty="0">
                <a:latin typeface="Arial Black" panose="020B0A04020102020204" pitchFamily="34" charset="0"/>
              </a:rPr>
              <a:t>Koleksiyonu</a:t>
            </a:r>
          </a:p>
          <a:p>
            <a:pPr marL="514350" indent="-514350">
              <a:buFont typeface="+mj-lt"/>
              <a:buAutoNum type="arabicPeriod"/>
            </a:pPr>
            <a:r>
              <a:rPr lang="tr-TR" sz="1600" b="1" dirty="0">
                <a:latin typeface="Arial Black" panose="020B0A04020102020204" pitchFamily="34" charset="0"/>
              </a:rPr>
              <a:t>Marmara Üniversitesi Dijital Nadir Eserler Koleksiyonu</a:t>
            </a:r>
          </a:p>
          <a:p>
            <a:pPr marL="514350" indent="-514350">
              <a:buFont typeface="+mj-lt"/>
              <a:buAutoNum type="arabicPeriod"/>
            </a:pPr>
            <a:r>
              <a:rPr lang="tr-TR" sz="1600" b="1" dirty="0">
                <a:latin typeface="Arial Black" panose="020B0A04020102020204" pitchFamily="34" charset="0"/>
              </a:rPr>
              <a:t>T.C. Kültür ve Turizm Bakanlığı Yazma Eserler Kurumu Başkanlığı</a:t>
            </a:r>
          </a:p>
          <a:p>
            <a:pPr marL="514350" indent="-514350">
              <a:buFont typeface="+mj-lt"/>
              <a:buAutoNum type="arabicPeriod"/>
            </a:pPr>
            <a:r>
              <a:rPr lang="tr-TR" sz="1600" b="1" dirty="0">
                <a:latin typeface="Arial Black" panose="020B0A04020102020204" pitchFamily="34" charset="0"/>
              </a:rPr>
              <a:t>Türk Dil Kurumu El Yazması ve Nadir Eserler Veri Tabanı Kitaplığı</a:t>
            </a:r>
          </a:p>
          <a:p>
            <a:pPr marL="514350" indent="-514350">
              <a:buFont typeface="+mj-lt"/>
              <a:buAutoNum type="arabicPeriod"/>
            </a:pPr>
            <a:r>
              <a:rPr lang="tr-TR" sz="1600" b="1" dirty="0">
                <a:latin typeface="Arial Black" panose="020B0A04020102020204" pitchFamily="34" charset="0"/>
              </a:rPr>
              <a:t>İstanbul Teknik Üniversiesi</a:t>
            </a:r>
          </a:p>
          <a:p>
            <a:pPr marL="514350" indent="-514350">
              <a:buFont typeface="+mj-lt"/>
              <a:buAutoNum type="arabicPeriod"/>
            </a:pPr>
            <a:r>
              <a:rPr lang="tr-TR" sz="1600" b="1" dirty="0" smtClean="0">
                <a:latin typeface="Arial Black" panose="020B0A04020102020204" pitchFamily="34" charset="0"/>
              </a:rPr>
              <a:t>Sabancı Üniversitesi</a:t>
            </a:r>
          </a:p>
          <a:p>
            <a:pPr marL="514350" indent="-514350">
              <a:buFont typeface="+mj-lt"/>
              <a:buAutoNum type="arabicPeriod"/>
            </a:pPr>
            <a:r>
              <a:rPr lang="tr-TR" sz="1600" b="1" dirty="0" smtClean="0">
                <a:latin typeface="Arial Black" panose="020B0A04020102020204" pitchFamily="34" charset="0"/>
              </a:rPr>
              <a:t>İstanbul Üniversitesi</a:t>
            </a:r>
          </a:p>
          <a:p>
            <a:pPr marL="514350" indent="-514350">
              <a:buFont typeface="+mj-lt"/>
              <a:buAutoNum type="arabicPeriod"/>
            </a:pPr>
            <a:r>
              <a:rPr lang="tr-TR" sz="1600" b="1" dirty="0" smtClean="0">
                <a:solidFill>
                  <a:srgbClr val="0070C0"/>
                </a:solidFill>
              </a:rPr>
              <a:t>.........</a:t>
            </a:r>
            <a:endParaRPr lang="tr-TR" sz="1600" b="1" dirty="0">
              <a:solidFill>
                <a:srgbClr val="0070C0"/>
              </a:solidFill>
            </a:endParaRPr>
          </a:p>
          <a:p>
            <a:pPr marL="514350" indent="-514350">
              <a:buFont typeface="+mj-lt"/>
              <a:buAutoNum type="arabicPeriod"/>
            </a:pPr>
            <a:endParaRPr lang="tr-TR" b="1" dirty="0" smtClean="0"/>
          </a:p>
          <a:p>
            <a:endParaRPr lang="tr-TR" dirty="0"/>
          </a:p>
        </p:txBody>
      </p:sp>
    </p:spTree>
    <p:extLst>
      <p:ext uri="{BB962C8B-B14F-4D97-AF65-F5344CB8AC3E}">
        <p14:creationId xmlns:p14="http://schemas.microsoft.com/office/powerpoint/2010/main" val="3268241945"/>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latin typeface="Arial Black" panose="020B0A04020102020204" pitchFamily="34" charset="0"/>
              </a:rPr>
              <a:t>İTÜ’de Durum</a:t>
            </a:r>
            <a:endParaRPr lang="tr-TR" dirty="0"/>
          </a:p>
        </p:txBody>
      </p:sp>
      <p:sp>
        <p:nvSpPr>
          <p:cNvPr id="3" name="İçerik Yer Tutucusu 2"/>
          <p:cNvSpPr>
            <a:spLocks noGrp="1"/>
          </p:cNvSpPr>
          <p:nvPr>
            <p:ph idx="1"/>
          </p:nvPr>
        </p:nvSpPr>
        <p:spPr>
          <a:xfrm>
            <a:off x="838200" y="1825624"/>
            <a:ext cx="10763250" cy="5032375"/>
          </a:xfrm>
        </p:spPr>
        <p:txBody>
          <a:bodyPr>
            <a:normAutofit lnSpcReduction="10000"/>
          </a:bodyPr>
          <a:lstStyle/>
          <a:p>
            <a:pPr lvl="1"/>
            <a:r>
              <a:rPr lang="tr-TR" dirty="0" smtClean="0">
                <a:latin typeface="Arial Black" panose="020B0A04020102020204" pitchFamily="34" charset="0"/>
              </a:rPr>
              <a:t>İTÜ’de ilk sayısallaştırma çalışmaları, 2006 yılında Zeutschel OS 10000 TT model bir tarayıcı alınması ile başlamıştır.</a:t>
            </a:r>
          </a:p>
          <a:p>
            <a:pPr lvl="1"/>
            <a:endParaRPr lang="tr-TR" dirty="0" smtClean="0">
              <a:latin typeface="Arial Black" panose="020B0A04020102020204" pitchFamily="34" charset="0"/>
            </a:endParaRPr>
          </a:p>
          <a:p>
            <a:pPr lvl="1"/>
            <a:r>
              <a:rPr lang="tr-TR" dirty="0" smtClean="0">
                <a:latin typeface="Arial Black" panose="020B0A04020102020204" pitchFamily="34" charset="0"/>
              </a:rPr>
              <a:t>Başlangıçtaki hedef, koleksiyonumuzun önemli bir parçasını teşkil eden Nadir Eserleri sayısallaştırmaktı.</a:t>
            </a:r>
          </a:p>
          <a:p>
            <a:pPr lvl="1"/>
            <a:endParaRPr lang="tr-TR" dirty="0" smtClean="0">
              <a:latin typeface="Arial Black" panose="020B0A04020102020204" pitchFamily="34" charset="0"/>
            </a:endParaRPr>
          </a:p>
          <a:p>
            <a:pPr lvl="1"/>
            <a:r>
              <a:rPr lang="tr-TR" dirty="0" smtClean="0">
                <a:latin typeface="Arial Black" panose="020B0A04020102020204" pitchFamily="34" charset="0"/>
              </a:rPr>
              <a:t>Bu amaçla, bir operatör eşliğinde çekimlere başlanmıştır. Çekim esnasında hasar gördüğü tespit edilen nadir eserler, ayıklanarak uzman personel tarafından  koruma ve tamir işlemlerine de tabi tutulmuştur.</a:t>
            </a:r>
          </a:p>
          <a:p>
            <a:pPr lvl="1"/>
            <a:endParaRPr lang="tr-TR" dirty="0" smtClean="0">
              <a:latin typeface="Arial Black" panose="020B0A04020102020204" pitchFamily="34" charset="0"/>
            </a:endParaRPr>
          </a:p>
          <a:p>
            <a:pPr lvl="1"/>
            <a:r>
              <a:rPr lang="tr-TR" dirty="0" smtClean="0">
                <a:latin typeface="Arial Black" panose="020B0A04020102020204" pitchFamily="34" charset="0"/>
              </a:rPr>
              <a:t>Aynı zamanda </a:t>
            </a:r>
            <a:r>
              <a:rPr lang="tr-TR" dirty="0" err="1" smtClean="0">
                <a:latin typeface="Arial Black" panose="020B0A04020102020204" pitchFamily="34" charset="0"/>
              </a:rPr>
              <a:t>konservasyon</a:t>
            </a:r>
            <a:r>
              <a:rPr lang="tr-TR" dirty="0" smtClean="0">
                <a:latin typeface="Arial Black" panose="020B0A04020102020204" pitchFamily="34" charset="0"/>
              </a:rPr>
              <a:t> işlemleri de yapıldığından çekim işlemleri uzun sürmüştür.</a:t>
            </a:r>
          </a:p>
          <a:p>
            <a:pPr marL="457200" lvl="1" indent="0">
              <a:buNone/>
            </a:pPr>
            <a:endParaRPr lang="tr-TR" dirty="0">
              <a:latin typeface="Arial Black" panose="020B0A04020102020204" pitchFamily="34" charset="0"/>
            </a:endParaRPr>
          </a:p>
        </p:txBody>
      </p:sp>
    </p:spTree>
    <p:extLst>
      <p:ext uri="{BB962C8B-B14F-4D97-AF65-F5344CB8AC3E}">
        <p14:creationId xmlns:p14="http://schemas.microsoft.com/office/powerpoint/2010/main" val="3679342578"/>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
            <a:lum/>
          </a:blip>
          <a:srcRect/>
          <a:stretch>
            <a:fillRect/>
          </a:stretch>
        </a:blip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latin typeface="Arial Black" panose="020B0A04020102020204" pitchFamily="34" charset="0"/>
              </a:rPr>
              <a:t>İTÜ’de Durum</a:t>
            </a:r>
            <a:endParaRPr lang="tr-TR" dirty="0"/>
          </a:p>
        </p:txBody>
      </p:sp>
      <p:sp>
        <p:nvSpPr>
          <p:cNvPr id="3" name="İçerik Yer Tutucusu 2"/>
          <p:cNvSpPr>
            <a:spLocks noGrp="1"/>
          </p:cNvSpPr>
          <p:nvPr>
            <p:ph idx="1"/>
          </p:nvPr>
        </p:nvSpPr>
        <p:spPr/>
        <p:txBody>
          <a:bodyPr>
            <a:normAutofit/>
          </a:bodyPr>
          <a:lstStyle/>
          <a:p>
            <a:pPr marL="0" indent="0">
              <a:buNone/>
            </a:pPr>
            <a:endParaRPr lang="tr-TR" sz="1400" dirty="0"/>
          </a:p>
        </p:txBody>
      </p:sp>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8200" y="1569720"/>
            <a:ext cx="10058400" cy="4607243"/>
          </a:xfrm>
          <a:prstGeom prst="rect">
            <a:avLst/>
          </a:prstGeom>
        </p:spPr>
      </p:pic>
      <p:sp>
        <p:nvSpPr>
          <p:cNvPr id="5" name="Metin kutusu 4"/>
          <p:cNvSpPr txBox="1"/>
          <p:nvPr/>
        </p:nvSpPr>
        <p:spPr>
          <a:xfrm>
            <a:off x="838200" y="6446520"/>
            <a:ext cx="7528560" cy="646331"/>
          </a:xfrm>
          <a:prstGeom prst="rect">
            <a:avLst/>
          </a:prstGeom>
          <a:noFill/>
        </p:spPr>
        <p:txBody>
          <a:bodyPr wrap="square" rtlCol="0">
            <a:spAutoFit/>
          </a:bodyPr>
          <a:lstStyle/>
          <a:p>
            <a:r>
              <a:rPr lang="tr-TR" dirty="0" err="1" smtClean="0">
                <a:latin typeface="Arial Black" panose="020B0A04020102020204" pitchFamily="34" charset="0"/>
              </a:rPr>
              <a:t>Zeutschel</a:t>
            </a:r>
            <a:r>
              <a:rPr lang="tr-TR" dirty="0" smtClean="0">
                <a:latin typeface="Arial Black" panose="020B0A04020102020204" pitchFamily="34" charset="0"/>
              </a:rPr>
              <a:t> </a:t>
            </a:r>
            <a:r>
              <a:rPr lang="tr-TR" dirty="0">
                <a:latin typeface="Arial Black" panose="020B0A04020102020204" pitchFamily="34" charset="0"/>
              </a:rPr>
              <a:t>OS 10000  </a:t>
            </a:r>
            <a:r>
              <a:rPr lang="tr-TR" dirty="0" smtClean="0">
                <a:latin typeface="Arial Black" panose="020B0A04020102020204" pitchFamily="34" charset="0"/>
              </a:rPr>
              <a:t>TT model tarayıcı.</a:t>
            </a:r>
            <a:endParaRPr lang="tr-TR" dirty="0"/>
          </a:p>
          <a:p>
            <a:endParaRPr lang="tr-TR" dirty="0"/>
          </a:p>
        </p:txBody>
      </p:sp>
    </p:spTree>
    <p:extLst>
      <p:ext uri="{BB962C8B-B14F-4D97-AF65-F5344CB8AC3E}">
        <p14:creationId xmlns:p14="http://schemas.microsoft.com/office/powerpoint/2010/main" val="2219397067"/>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
            <a:lum/>
          </a:blip>
          <a:srcRect/>
          <a:stretch>
            <a:fillRect/>
          </a:stretch>
        </a:blip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latin typeface="Arial Black" panose="020B0A04020102020204" pitchFamily="34" charset="0"/>
              </a:rPr>
              <a:t>İTÜ’de Durum</a:t>
            </a:r>
            <a:endParaRPr lang="tr-TR" dirty="0"/>
          </a:p>
        </p:txBody>
      </p:sp>
      <p:sp>
        <p:nvSpPr>
          <p:cNvPr id="3" name="İçerik Yer Tutucusu 2"/>
          <p:cNvSpPr>
            <a:spLocks noGrp="1"/>
          </p:cNvSpPr>
          <p:nvPr>
            <p:ph idx="1"/>
          </p:nvPr>
        </p:nvSpPr>
        <p:spPr>
          <a:xfrm>
            <a:off x="838199" y="1825624"/>
            <a:ext cx="10634663" cy="4703763"/>
          </a:xfrm>
        </p:spPr>
        <p:txBody>
          <a:bodyPr>
            <a:normAutofit fontScale="92500" lnSpcReduction="20000"/>
          </a:bodyPr>
          <a:lstStyle/>
          <a:p>
            <a:r>
              <a:rPr lang="tr-TR" b="1" dirty="0" smtClean="0">
                <a:latin typeface="Verdana" panose="020B0604030504040204" pitchFamily="34" charset="0"/>
                <a:ea typeface="Verdana" panose="020B0604030504040204" pitchFamily="34" charset="0"/>
                <a:cs typeface="Verdana" panose="020B0604030504040204" pitchFamily="34" charset="0"/>
              </a:rPr>
              <a:t>Çekimler, 300 DPI kalitesinde, </a:t>
            </a:r>
            <a:r>
              <a:rPr lang="tr-TR" b="1" dirty="0" smtClean="0">
                <a:solidFill>
                  <a:srgbClr val="1E04BC"/>
                </a:solidFill>
                <a:latin typeface="Verdana" panose="020B0604030504040204" pitchFamily="34" charset="0"/>
                <a:ea typeface="Verdana" panose="020B0604030504040204" pitchFamily="34" charset="0"/>
                <a:cs typeface="Verdana" panose="020B0604030504040204" pitchFamily="34" charset="0"/>
              </a:rPr>
              <a:t>tiff</a:t>
            </a:r>
            <a:r>
              <a:rPr lang="tr-TR" b="1" dirty="0" smtClean="0">
                <a:latin typeface="Verdana" panose="020B0604030504040204" pitchFamily="34" charset="0"/>
                <a:ea typeface="Verdana" panose="020B0604030504040204" pitchFamily="34" charset="0"/>
                <a:cs typeface="Verdana" panose="020B0604030504040204" pitchFamily="34" charset="0"/>
              </a:rPr>
              <a:t> formatında yapılmış, bu tiff görüntüleri belli oranlarda küçültülerek </a:t>
            </a:r>
            <a:r>
              <a:rPr lang="tr-TR" b="1" dirty="0" smtClean="0">
                <a:solidFill>
                  <a:srgbClr val="1E04BC"/>
                </a:solidFill>
                <a:latin typeface="Verdana" panose="020B0604030504040204" pitchFamily="34" charset="0"/>
                <a:ea typeface="Verdana" panose="020B0604030504040204" pitchFamily="34" charset="0"/>
                <a:cs typeface="Verdana" panose="020B0604030504040204" pitchFamily="34" charset="0"/>
              </a:rPr>
              <a:t>.pdf </a:t>
            </a:r>
            <a:r>
              <a:rPr lang="tr-TR" b="1" dirty="0" smtClean="0">
                <a:latin typeface="Verdana" panose="020B0604030504040204" pitchFamily="34" charset="0"/>
                <a:ea typeface="Verdana" panose="020B0604030504040204" pitchFamily="34" charset="0"/>
                <a:cs typeface="Verdana" panose="020B0604030504040204" pitchFamily="34" charset="0"/>
              </a:rPr>
              <a:t>dosyaları elde edilmiş ve bu .pdf dosyaları sunucuya konulmaya hazırlanmıştır.</a:t>
            </a:r>
          </a:p>
          <a:p>
            <a:endParaRPr lang="tr-TR" b="1" dirty="0" smtClean="0">
              <a:latin typeface="Verdana" panose="020B0604030504040204" pitchFamily="34" charset="0"/>
              <a:ea typeface="Verdana" panose="020B0604030504040204" pitchFamily="34" charset="0"/>
              <a:cs typeface="Verdana" panose="020B0604030504040204" pitchFamily="34" charset="0"/>
            </a:endParaRPr>
          </a:p>
          <a:p>
            <a:r>
              <a:rPr lang="tr-TR" b="1" dirty="0" smtClean="0">
                <a:latin typeface="Verdana" panose="020B0604030504040204" pitchFamily="34" charset="0"/>
                <a:ea typeface="Verdana" panose="020B0604030504040204" pitchFamily="34" charset="0"/>
                <a:cs typeface="Verdana" panose="020B0604030504040204" pitchFamily="34" charset="0"/>
              </a:rPr>
              <a:t>Saklama işlemleri tif ve .pdf formatlarında ayrı ayrı hem </a:t>
            </a:r>
            <a:r>
              <a:rPr lang="tr-TR" b="1" dirty="0" smtClean="0">
                <a:solidFill>
                  <a:srgbClr val="1E04BC"/>
                </a:solidFill>
                <a:latin typeface="Verdana" panose="020B0604030504040204" pitchFamily="34" charset="0"/>
                <a:ea typeface="Verdana" panose="020B0604030504040204" pitchFamily="34" charset="0"/>
                <a:cs typeface="Verdana" panose="020B0604030504040204" pitchFamily="34" charset="0"/>
              </a:rPr>
              <a:t>DVD’lerde</a:t>
            </a:r>
            <a:r>
              <a:rPr lang="tr-TR" b="1" dirty="0" smtClean="0">
                <a:latin typeface="Verdana" panose="020B0604030504040204" pitchFamily="34" charset="0"/>
                <a:ea typeface="Verdana" panose="020B0604030504040204" pitchFamily="34" charset="0"/>
                <a:cs typeface="Verdana" panose="020B0604030504040204" pitchFamily="34" charset="0"/>
              </a:rPr>
              <a:t>, hem de ayrı bir kopya halinde, ITÜ’nün veri saklama merkezi olan </a:t>
            </a:r>
            <a:r>
              <a:rPr lang="tr-TR" b="1" dirty="0" smtClean="0">
                <a:solidFill>
                  <a:srgbClr val="1E04BC"/>
                </a:solidFill>
                <a:latin typeface="Verdana" panose="020B0604030504040204" pitchFamily="34" charset="0"/>
                <a:ea typeface="Verdana" panose="020B0604030504040204" pitchFamily="34" charset="0"/>
                <a:cs typeface="Verdana" panose="020B0604030504040204" pitchFamily="34" charset="0"/>
              </a:rPr>
              <a:t>Yüksek Başarımlı Hesaplama Merkezi’nde </a:t>
            </a:r>
            <a:r>
              <a:rPr lang="tr-TR" b="1" dirty="0" smtClean="0">
                <a:latin typeface="Verdana" panose="020B0604030504040204" pitchFamily="34" charset="0"/>
                <a:ea typeface="Verdana" panose="020B0604030504040204" pitchFamily="34" charset="0"/>
                <a:cs typeface="Verdana" panose="020B0604030504040204" pitchFamily="34" charset="0"/>
              </a:rPr>
              <a:t>(YBHM) bulunan serverlarda saklanmaktadır</a:t>
            </a:r>
            <a:r>
              <a:rPr lang="tr-TR" b="1" smtClean="0">
                <a:latin typeface="Verdana" panose="020B0604030504040204" pitchFamily="34" charset="0"/>
                <a:ea typeface="Verdana" panose="020B0604030504040204" pitchFamily="34" charset="0"/>
                <a:cs typeface="Verdana" panose="020B0604030504040204" pitchFamily="34" charset="0"/>
              </a:rPr>
              <a:t>. </a:t>
            </a:r>
          </a:p>
          <a:p>
            <a:endParaRPr lang="tr-TR" b="1" dirty="0" smtClean="0">
              <a:latin typeface="Verdana" panose="020B0604030504040204" pitchFamily="34" charset="0"/>
              <a:ea typeface="Verdana" panose="020B0604030504040204" pitchFamily="34" charset="0"/>
              <a:cs typeface="Verdana" panose="020B0604030504040204" pitchFamily="34" charset="0"/>
            </a:endParaRPr>
          </a:p>
          <a:p>
            <a:r>
              <a:rPr lang="tr-TR" b="1" dirty="0" smtClean="0">
                <a:latin typeface="Verdana" panose="020B0604030504040204" pitchFamily="34" charset="0"/>
                <a:ea typeface="Verdana" panose="020B0604030504040204" pitchFamily="34" charset="0"/>
                <a:cs typeface="Verdana" panose="020B0604030504040204" pitchFamily="34" charset="0"/>
              </a:rPr>
              <a:t>2006-2013 yılları arasında herhangi bir yazılım kullanılmadığından bu koleksiyon «</a:t>
            </a:r>
            <a:r>
              <a:rPr lang="tr-TR" b="1" dirty="0" smtClean="0">
                <a:solidFill>
                  <a:srgbClr val="1E04BC"/>
                </a:solidFill>
                <a:latin typeface="Verdana" panose="020B0604030504040204" pitchFamily="34" charset="0"/>
                <a:ea typeface="Verdana" panose="020B0604030504040204" pitchFamily="34" charset="0"/>
                <a:cs typeface="Verdana" panose="020B0604030504040204" pitchFamily="34" charset="0"/>
              </a:rPr>
              <a:t>Sayısal Depo</a:t>
            </a:r>
            <a:r>
              <a:rPr lang="tr-TR" b="1" dirty="0" smtClean="0">
                <a:latin typeface="Verdana" panose="020B0604030504040204" pitchFamily="34" charset="0"/>
                <a:ea typeface="Verdana" panose="020B0604030504040204" pitchFamily="34" charset="0"/>
                <a:cs typeface="Verdana" panose="020B0604030504040204" pitchFamily="34" charset="0"/>
              </a:rPr>
              <a:t>» olarak tutulmuştur.</a:t>
            </a:r>
            <a:endParaRPr lang="tr-TR"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701833991"/>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
            <a:lum/>
          </a:blip>
          <a:srcRect/>
          <a:stretch>
            <a:fillRect/>
          </a:stretch>
        </a:blip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latin typeface="Arial Black" panose="020B0A04020102020204" pitchFamily="34" charset="0"/>
              </a:rPr>
              <a:t>İTÜ’de Durum</a:t>
            </a:r>
            <a:endParaRPr lang="tr-TR" dirty="0"/>
          </a:p>
        </p:txBody>
      </p:sp>
      <p:sp>
        <p:nvSpPr>
          <p:cNvPr id="3" name="İçerik Yer Tutucusu 2"/>
          <p:cNvSpPr>
            <a:spLocks noGrp="1"/>
          </p:cNvSpPr>
          <p:nvPr>
            <p:ph idx="1"/>
          </p:nvPr>
        </p:nvSpPr>
        <p:spPr/>
        <p:txBody>
          <a:bodyPr>
            <a:normAutofit fontScale="92500"/>
          </a:bodyPr>
          <a:lstStyle/>
          <a:p>
            <a:pPr fontAlgn="base"/>
            <a:r>
              <a:rPr lang="tr-TR" dirty="0" smtClean="0">
                <a:latin typeface="Arial Black" panose="020B0A04020102020204" pitchFamily="34" charset="0"/>
              </a:rPr>
              <a:t>2013 yılı ortalarında sayısal koleksiyonu bir platforma koymaya, böylelikle yararlandırma işlemlerini kolaylaştırmaya karar verildikten ve bir müddet yazılım araştırmasından sonra, OCLC’nin sayısal koleksiyonlar için geliştirilmiş ürünü olan </a:t>
            </a:r>
            <a:r>
              <a:rPr lang="tr-TR" dirty="0" smtClean="0">
                <a:solidFill>
                  <a:srgbClr val="00B0F0"/>
                </a:solidFill>
                <a:latin typeface="Arial Black" panose="020B0A04020102020204" pitchFamily="34" charset="0"/>
              </a:rPr>
              <a:t>CONTENTdm’ </a:t>
            </a:r>
            <a:r>
              <a:rPr lang="tr-TR" dirty="0" smtClean="0">
                <a:latin typeface="Arial Black" panose="020B0A04020102020204" pitchFamily="34" charset="0"/>
              </a:rPr>
              <a:t>de karar kılındı.</a:t>
            </a:r>
          </a:p>
          <a:p>
            <a:pPr marL="0" indent="0" fontAlgn="base">
              <a:buNone/>
            </a:pPr>
            <a:endParaRPr lang="tr-TR" dirty="0" smtClean="0">
              <a:solidFill>
                <a:srgbClr val="1E04BC"/>
              </a:solidFill>
              <a:latin typeface="Arial Black" panose="020B0A04020102020204" pitchFamily="34" charset="0"/>
            </a:endParaRPr>
          </a:p>
          <a:p>
            <a:pPr fontAlgn="base"/>
            <a:r>
              <a:rPr lang="tr-TR" dirty="0" err="1" smtClean="0">
                <a:latin typeface="Arial Black" panose="020B0A04020102020204" pitchFamily="34" charset="0"/>
              </a:rPr>
              <a:t>CONTENTdm’e</a:t>
            </a:r>
            <a:r>
              <a:rPr lang="tr-TR" dirty="0" smtClean="0">
                <a:latin typeface="Arial Black" panose="020B0A04020102020204" pitchFamily="34" charset="0"/>
              </a:rPr>
              <a:t> karar verilmesinin en önemli nedenleri arasında, </a:t>
            </a:r>
            <a:r>
              <a:rPr lang="tr-TR" i="1" dirty="0" smtClean="0">
                <a:solidFill>
                  <a:srgbClr val="0070C0"/>
                </a:solidFill>
                <a:latin typeface="Arial Black" panose="020B0A04020102020204" pitchFamily="34" charset="0"/>
              </a:rPr>
              <a:t>OCR* desteği [ABBYY</a:t>
            </a:r>
            <a:r>
              <a:rPr lang="tr-TR" i="1" baseline="30000" dirty="0">
                <a:solidFill>
                  <a:srgbClr val="0070C0"/>
                </a:solidFill>
                <a:latin typeface="Arial Black" panose="020B0A04020102020204" pitchFamily="34" charset="0"/>
              </a:rPr>
              <a:t>®</a:t>
            </a:r>
            <a:r>
              <a:rPr lang="tr-TR" i="1" dirty="0">
                <a:solidFill>
                  <a:srgbClr val="0070C0"/>
                </a:solidFill>
                <a:latin typeface="Arial Black" panose="020B0A04020102020204" pitchFamily="34" charset="0"/>
              </a:rPr>
              <a:t> </a:t>
            </a:r>
            <a:r>
              <a:rPr lang="tr-TR" i="1" dirty="0" err="1" smtClean="0">
                <a:solidFill>
                  <a:srgbClr val="0070C0"/>
                </a:solidFill>
                <a:latin typeface="Arial Black" panose="020B0A04020102020204" pitchFamily="34" charset="0"/>
              </a:rPr>
              <a:t>FineReader</a:t>
            </a:r>
            <a:r>
              <a:rPr lang="tr-TR" i="1" baseline="30000" dirty="0" smtClean="0">
                <a:solidFill>
                  <a:srgbClr val="0070C0"/>
                </a:solidFill>
                <a:latin typeface="Arial Black" panose="020B0A04020102020204" pitchFamily="34" charset="0"/>
              </a:rPr>
              <a:t>®</a:t>
            </a:r>
            <a:r>
              <a:rPr lang="tr-TR" i="1" dirty="0" smtClean="0">
                <a:solidFill>
                  <a:srgbClr val="0070C0"/>
                </a:solidFill>
                <a:latin typeface="Arial Black" panose="020B0A04020102020204" pitchFamily="34" charset="0"/>
              </a:rPr>
              <a:t>], </a:t>
            </a:r>
            <a:r>
              <a:rPr lang="tr-TR" i="1" dirty="0" smtClean="0">
                <a:solidFill>
                  <a:srgbClr val="0070C0"/>
                </a:solidFill>
                <a:latin typeface="Arial Black" panose="020B0A04020102020204" pitchFamily="34" charset="0"/>
                <a:hlinkClick r:id="rId3"/>
              </a:rPr>
              <a:t>Dublin </a:t>
            </a:r>
            <a:r>
              <a:rPr lang="tr-TR" i="1" dirty="0" err="1" smtClean="0">
                <a:solidFill>
                  <a:srgbClr val="0070C0"/>
                </a:solidFill>
                <a:latin typeface="Arial Black" panose="020B0A04020102020204" pitchFamily="34" charset="0"/>
                <a:hlinkClick r:id="rId3"/>
              </a:rPr>
              <a:t>Core</a:t>
            </a:r>
            <a:r>
              <a:rPr lang="tr-TR" i="1" dirty="0" smtClean="0">
                <a:solidFill>
                  <a:srgbClr val="0070C0"/>
                </a:solidFill>
                <a:latin typeface="Arial Black" panose="020B0A04020102020204" pitchFamily="34" charset="0"/>
                <a:hlinkClick r:id="rId3"/>
              </a:rPr>
              <a:t> </a:t>
            </a:r>
            <a:r>
              <a:rPr lang="tr-TR" i="1" dirty="0" smtClean="0">
                <a:solidFill>
                  <a:srgbClr val="0070C0"/>
                </a:solidFill>
                <a:latin typeface="Arial Black" panose="020B0A04020102020204" pitchFamily="34" charset="0"/>
              </a:rPr>
              <a:t>veri girişi, kullanım yaygınlığı, iyi </a:t>
            </a:r>
            <a:r>
              <a:rPr lang="tr-TR" i="1" dirty="0" err="1" smtClean="0">
                <a:solidFill>
                  <a:srgbClr val="0070C0"/>
                </a:solidFill>
                <a:latin typeface="Arial Black" panose="020B0A04020102020204" pitchFamily="34" charset="0"/>
              </a:rPr>
              <a:t>geribeslemesi</a:t>
            </a:r>
            <a:r>
              <a:rPr lang="tr-TR" i="1" dirty="0" smtClean="0">
                <a:solidFill>
                  <a:srgbClr val="0070C0"/>
                </a:solidFill>
                <a:latin typeface="Arial Black" panose="020B0A04020102020204" pitchFamily="34" charset="0"/>
              </a:rPr>
              <a:t>, muadilleri ile benzer fiyatı aralığında </a:t>
            </a:r>
            <a:r>
              <a:rPr lang="tr-TR" dirty="0" smtClean="0">
                <a:latin typeface="Arial Black" panose="020B0A04020102020204" pitchFamily="34" charset="0"/>
              </a:rPr>
              <a:t>olması sayılabilir.</a:t>
            </a:r>
          </a:p>
          <a:p>
            <a:pPr fontAlgn="base"/>
            <a:endParaRPr lang="tr-TR" dirty="0"/>
          </a:p>
        </p:txBody>
      </p:sp>
      <p:sp>
        <p:nvSpPr>
          <p:cNvPr id="4" name="Metin kutusu 3"/>
          <p:cNvSpPr txBox="1"/>
          <p:nvPr/>
        </p:nvSpPr>
        <p:spPr>
          <a:xfrm>
            <a:off x="1021080" y="6461760"/>
            <a:ext cx="6812280" cy="369332"/>
          </a:xfrm>
          <a:prstGeom prst="rect">
            <a:avLst/>
          </a:prstGeom>
          <a:noFill/>
        </p:spPr>
        <p:txBody>
          <a:bodyPr wrap="square" rtlCol="0">
            <a:spAutoFit/>
          </a:bodyPr>
          <a:lstStyle/>
          <a:p>
            <a:r>
              <a:rPr lang="tr-TR" dirty="0" smtClean="0">
                <a:latin typeface="+mj-lt"/>
              </a:rPr>
              <a:t>*(Optical </a:t>
            </a:r>
            <a:r>
              <a:rPr lang="tr-TR" dirty="0" err="1" smtClean="0">
                <a:latin typeface="+mj-lt"/>
              </a:rPr>
              <a:t>Character</a:t>
            </a:r>
            <a:r>
              <a:rPr lang="tr-TR" dirty="0" smtClean="0">
                <a:latin typeface="+mj-lt"/>
              </a:rPr>
              <a:t> </a:t>
            </a:r>
            <a:r>
              <a:rPr lang="tr-TR" dirty="0" err="1" smtClean="0">
                <a:latin typeface="+mj-lt"/>
              </a:rPr>
              <a:t>Recognition</a:t>
            </a:r>
            <a:r>
              <a:rPr lang="tr-TR" dirty="0">
                <a:latin typeface="+mj-lt"/>
              </a:rPr>
              <a:t>)</a:t>
            </a:r>
          </a:p>
        </p:txBody>
      </p:sp>
    </p:spTree>
    <p:extLst>
      <p:ext uri="{BB962C8B-B14F-4D97-AF65-F5344CB8AC3E}">
        <p14:creationId xmlns:p14="http://schemas.microsoft.com/office/powerpoint/2010/main" val="126173624"/>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
            <a:lum/>
          </a:blip>
          <a:srcRect/>
          <a:stretch>
            <a:fillRect/>
          </a:stretch>
        </a:blip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800" b="1" u="sng" dirty="0" smtClean="0">
                <a:solidFill>
                  <a:srgbClr val="FF0000"/>
                </a:solidFill>
                <a:latin typeface="Arial Black" panose="020B0A04020102020204" pitchFamily="34" charset="0"/>
              </a:rPr>
              <a:t>Sunum Planı</a:t>
            </a:r>
            <a:endParaRPr lang="tr-TR" sz="4800" b="1" u="sng" dirty="0">
              <a:solidFill>
                <a:srgbClr val="FF0000"/>
              </a:solidFill>
              <a:latin typeface="Arial Black" panose="020B0A04020102020204" pitchFamily="34" charset="0"/>
            </a:endParaRPr>
          </a:p>
        </p:txBody>
      </p:sp>
      <p:sp>
        <p:nvSpPr>
          <p:cNvPr id="3" name="İçerik Yer Tutucusu 2"/>
          <p:cNvSpPr>
            <a:spLocks noGrp="1"/>
          </p:cNvSpPr>
          <p:nvPr>
            <p:ph idx="1"/>
          </p:nvPr>
        </p:nvSpPr>
        <p:spPr/>
        <p:txBody>
          <a:bodyPr>
            <a:normAutofit fontScale="92500" lnSpcReduction="20000"/>
          </a:bodyPr>
          <a:lstStyle/>
          <a:p>
            <a:r>
              <a:rPr lang="tr-TR" sz="3200" b="1" dirty="0" smtClean="0">
                <a:solidFill>
                  <a:srgbClr val="002060"/>
                </a:solidFill>
                <a:latin typeface="Arial Black" panose="020B0A04020102020204" pitchFamily="34" charset="0"/>
              </a:rPr>
              <a:t>Tanım ve Amaç</a:t>
            </a:r>
          </a:p>
          <a:p>
            <a:endParaRPr lang="tr-TR" sz="3200" b="1" dirty="0" smtClean="0">
              <a:solidFill>
                <a:srgbClr val="002060"/>
              </a:solidFill>
              <a:latin typeface="Arial Black" panose="020B0A04020102020204" pitchFamily="34" charset="0"/>
            </a:endParaRPr>
          </a:p>
          <a:p>
            <a:r>
              <a:rPr lang="tr-TR" sz="3200" b="1" dirty="0" smtClean="0">
                <a:solidFill>
                  <a:srgbClr val="002060"/>
                </a:solidFill>
                <a:latin typeface="Arial Black" panose="020B0A04020102020204" pitchFamily="34" charset="0"/>
              </a:rPr>
              <a:t>Dünya’da Durum</a:t>
            </a:r>
          </a:p>
          <a:p>
            <a:pPr marL="0" indent="0">
              <a:buNone/>
            </a:pPr>
            <a:endParaRPr lang="tr-TR" sz="3200" b="1" dirty="0" smtClean="0">
              <a:solidFill>
                <a:srgbClr val="002060"/>
              </a:solidFill>
              <a:latin typeface="Arial Black" panose="020B0A04020102020204" pitchFamily="34" charset="0"/>
            </a:endParaRPr>
          </a:p>
          <a:p>
            <a:r>
              <a:rPr lang="tr-TR" sz="3200" b="1" dirty="0" smtClean="0">
                <a:solidFill>
                  <a:srgbClr val="002060"/>
                </a:solidFill>
                <a:latin typeface="Arial Black" panose="020B0A04020102020204" pitchFamily="34" charset="0"/>
              </a:rPr>
              <a:t>Türkiye’de Durum</a:t>
            </a:r>
          </a:p>
          <a:p>
            <a:pPr marL="0" indent="0">
              <a:buNone/>
            </a:pPr>
            <a:endParaRPr lang="tr-TR" sz="3200" b="1" dirty="0" smtClean="0">
              <a:solidFill>
                <a:srgbClr val="002060"/>
              </a:solidFill>
              <a:latin typeface="Arial Black" panose="020B0A04020102020204" pitchFamily="34" charset="0"/>
            </a:endParaRPr>
          </a:p>
          <a:p>
            <a:r>
              <a:rPr lang="tr-TR" sz="3200" b="1" dirty="0" smtClean="0">
                <a:solidFill>
                  <a:srgbClr val="002060"/>
                </a:solidFill>
                <a:latin typeface="Arial Black" panose="020B0A04020102020204" pitchFamily="34" charset="0"/>
              </a:rPr>
              <a:t>Kurumsal Durum</a:t>
            </a:r>
          </a:p>
          <a:p>
            <a:pPr lvl="1"/>
            <a:r>
              <a:rPr lang="tr-TR" sz="2800" b="1" dirty="0" smtClean="0">
                <a:solidFill>
                  <a:srgbClr val="002060"/>
                </a:solidFill>
                <a:latin typeface="Arial Black" panose="020B0A04020102020204" pitchFamily="34" charset="0"/>
              </a:rPr>
              <a:t>Tarihçe</a:t>
            </a:r>
          </a:p>
          <a:p>
            <a:pPr lvl="1"/>
            <a:r>
              <a:rPr lang="tr-TR" sz="2800" b="1" dirty="0" smtClean="0">
                <a:solidFill>
                  <a:srgbClr val="002060"/>
                </a:solidFill>
                <a:latin typeface="Arial Black" panose="020B0A04020102020204" pitchFamily="34" charset="0"/>
              </a:rPr>
              <a:t>Kullanılan Yöntemler</a:t>
            </a:r>
          </a:p>
          <a:p>
            <a:pPr lvl="1"/>
            <a:r>
              <a:rPr lang="tr-TR" sz="2800" b="1" dirty="0" smtClean="0">
                <a:solidFill>
                  <a:srgbClr val="002060"/>
                </a:solidFill>
                <a:latin typeface="Arial Black" panose="020B0A04020102020204" pitchFamily="34" charset="0"/>
              </a:rPr>
              <a:t>Canlı Örnek Taramalar</a:t>
            </a:r>
            <a:endParaRPr lang="tr-TR" sz="2800" b="1" dirty="0">
              <a:solidFill>
                <a:srgbClr val="002060"/>
              </a:solidFill>
              <a:latin typeface="Arial Black" panose="020B0A04020102020204" pitchFamily="34" charset="0"/>
            </a:endParaRPr>
          </a:p>
        </p:txBody>
      </p:sp>
    </p:spTree>
    <p:extLst>
      <p:ext uri="{BB962C8B-B14F-4D97-AF65-F5344CB8AC3E}">
        <p14:creationId xmlns:p14="http://schemas.microsoft.com/office/powerpoint/2010/main" val="2088154749"/>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
            <a:lum/>
          </a:blip>
          <a:srcRect/>
          <a:stretch>
            <a:fillRect/>
          </a:stretch>
        </a:blip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latin typeface="Arial Black" panose="020B0A04020102020204" pitchFamily="34" charset="0"/>
              </a:rPr>
              <a:t>İTÜ’de Durum</a:t>
            </a:r>
            <a:endParaRPr lang="tr-TR" dirty="0"/>
          </a:p>
        </p:txBody>
      </p:sp>
      <p:sp>
        <p:nvSpPr>
          <p:cNvPr id="3" name="İçerik Yer Tutucusu 2"/>
          <p:cNvSpPr>
            <a:spLocks noGrp="1"/>
          </p:cNvSpPr>
          <p:nvPr>
            <p:ph idx="1"/>
          </p:nvPr>
        </p:nvSpPr>
        <p:spPr>
          <a:xfrm>
            <a:off x="838200" y="1690688"/>
            <a:ext cx="10515600" cy="5167311"/>
          </a:xfrm>
        </p:spPr>
        <p:txBody>
          <a:bodyPr/>
          <a:lstStyle/>
          <a:p>
            <a:r>
              <a:rPr lang="tr-TR" dirty="0" smtClean="0">
                <a:solidFill>
                  <a:srgbClr val="1E04BC"/>
                </a:solidFill>
                <a:latin typeface="Arial Black" panose="020B0A04020102020204" pitchFamily="34" charset="0"/>
              </a:rPr>
              <a:t>Sayısal Koleksiyonlarımız</a:t>
            </a:r>
          </a:p>
          <a:p>
            <a:pPr marL="0" indent="0">
              <a:buNone/>
            </a:pPr>
            <a:endParaRPr lang="tr-TR" dirty="0" smtClean="0">
              <a:solidFill>
                <a:srgbClr val="1E04BC"/>
              </a:solidFill>
              <a:latin typeface="Arial Black" panose="020B0A04020102020204" pitchFamily="34" charset="0"/>
            </a:endParaRPr>
          </a:p>
          <a:p>
            <a:pPr marL="514350" indent="-514350">
              <a:buFont typeface="+mj-lt"/>
              <a:buAutoNum type="arabicPeriod"/>
            </a:pPr>
            <a:r>
              <a:rPr lang="tr-TR" dirty="0" smtClean="0">
                <a:latin typeface="Arial Black" panose="020B0A04020102020204" pitchFamily="34" charset="0"/>
              </a:rPr>
              <a:t>İTÜ </a:t>
            </a:r>
            <a:r>
              <a:rPr lang="tr-TR" dirty="0">
                <a:latin typeface="Arial Black" panose="020B0A04020102020204" pitchFamily="34" charset="0"/>
              </a:rPr>
              <a:t>Nadir Eserler Sayısal </a:t>
            </a:r>
            <a:r>
              <a:rPr lang="tr-TR" dirty="0" smtClean="0">
                <a:latin typeface="Arial Black" panose="020B0A04020102020204" pitchFamily="34" charset="0"/>
              </a:rPr>
              <a:t>Koleksiyonu</a:t>
            </a:r>
          </a:p>
          <a:p>
            <a:pPr marL="514350" indent="-514350">
              <a:buFont typeface="+mj-lt"/>
              <a:buAutoNum type="arabicPeriod"/>
            </a:pPr>
            <a:endParaRPr lang="tr-TR" b="1" dirty="0">
              <a:latin typeface="Arial Black" panose="020B0A04020102020204" pitchFamily="34" charset="0"/>
            </a:endParaRPr>
          </a:p>
          <a:p>
            <a:pPr marL="514350" indent="-514350">
              <a:buFont typeface="+mj-lt"/>
              <a:buAutoNum type="arabicPeriod"/>
            </a:pPr>
            <a:r>
              <a:rPr lang="tr-TR" dirty="0">
                <a:latin typeface="Arial Black" panose="020B0A04020102020204" pitchFamily="34" charset="0"/>
              </a:rPr>
              <a:t>Harita ve Coğrafi Materyal Sayısal </a:t>
            </a:r>
            <a:r>
              <a:rPr lang="tr-TR" dirty="0" smtClean="0">
                <a:latin typeface="Arial Black" panose="020B0A04020102020204" pitchFamily="34" charset="0"/>
              </a:rPr>
              <a:t>Koleksiyonu</a:t>
            </a:r>
          </a:p>
          <a:p>
            <a:pPr marL="514350" indent="-514350">
              <a:buFont typeface="+mj-lt"/>
              <a:buAutoNum type="arabicPeriod"/>
            </a:pPr>
            <a:endParaRPr lang="tr-TR" dirty="0" smtClean="0">
              <a:latin typeface="Arial Black" panose="020B0A04020102020204" pitchFamily="34" charset="0"/>
            </a:endParaRPr>
          </a:p>
          <a:p>
            <a:pPr marL="514350" indent="-514350">
              <a:buFont typeface="+mj-lt"/>
              <a:buAutoNum type="arabicPeriod"/>
            </a:pPr>
            <a:r>
              <a:rPr lang="tr-TR" dirty="0" smtClean="0">
                <a:latin typeface="Arial Black" panose="020B0A04020102020204" pitchFamily="34" charset="0"/>
              </a:rPr>
              <a:t>İTÜ </a:t>
            </a:r>
            <a:r>
              <a:rPr lang="tr-TR" dirty="0">
                <a:latin typeface="Arial Black" panose="020B0A04020102020204" pitchFamily="34" charset="0"/>
              </a:rPr>
              <a:t>TMDK Sayısal Müzik </a:t>
            </a:r>
            <a:r>
              <a:rPr lang="tr-TR" dirty="0" smtClean="0">
                <a:latin typeface="Arial Black" panose="020B0A04020102020204" pitchFamily="34" charset="0"/>
              </a:rPr>
              <a:t>Koleksiyonu</a:t>
            </a:r>
          </a:p>
          <a:p>
            <a:pPr marL="514350" indent="-514350">
              <a:buFont typeface="+mj-lt"/>
              <a:buAutoNum type="arabicPeriod"/>
            </a:pPr>
            <a:endParaRPr lang="tr-TR" dirty="0" smtClean="0">
              <a:latin typeface="Arial Black" panose="020B0A04020102020204" pitchFamily="34" charset="0"/>
            </a:endParaRPr>
          </a:p>
          <a:p>
            <a:pPr marL="514350" indent="-514350">
              <a:buFont typeface="+mj-lt"/>
              <a:buAutoNum type="arabicPeriod"/>
            </a:pPr>
            <a:r>
              <a:rPr lang="tr-TR" dirty="0" smtClean="0">
                <a:latin typeface="Arial Black" panose="020B0A04020102020204" pitchFamily="34" charset="0"/>
              </a:rPr>
              <a:t>İTÜ Akademik </a:t>
            </a:r>
            <a:r>
              <a:rPr lang="tr-TR" dirty="0">
                <a:latin typeface="Arial Black" panose="020B0A04020102020204" pitchFamily="34" charset="0"/>
              </a:rPr>
              <a:t>Açık Arşiv </a:t>
            </a:r>
            <a:r>
              <a:rPr lang="tr-TR" dirty="0" smtClean="0">
                <a:latin typeface="Arial Black" panose="020B0A04020102020204" pitchFamily="34" charset="0"/>
              </a:rPr>
              <a:t>(e-Tezler, </a:t>
            </a:r>
            <a:r>
              <a:rPr lang="tr-TR" dirty="0">
                <a:latin typeface="Arial Black" panose="020B0A04020102020204" pitchFamily="34" charset="0"/>
              </a:rPr>
              <a:t>Konferans belgeleri vb.)</a:t>
            </a:r>
          </a:p>
          <a:p>
            <a:pPr marL="514350" indent="-514350">
              <a:buFont typeface="+mj-lt"/>
              <a:buAutoNum type="arabicPeriod"/>
            </a:pPr>
            <a:endParaRPr lang="tr-TR" b="1" dirty="0">
              <a:latin typeface="Arial Black" panose="020B0A04020102020204" pitchFamily="34" charset="0"/>
            </a:endParaRPr>
          </a:p>
          <a:p>
            <a:pPr marL="0" indent="0">
              <a:buNone/>
            </a:pPr>
            <a:endParaRPr lang="tr-TR" dirty="0">
              <a:solidFill>
                <a:srgbClr val="1E04BC"/>
              </a:solidFill>
              <a:latin typeface="Arial Black" panose="020B0A04020102020204" pitchFamily="34" charset="0"/>
            </a:endParaRPr>
          </a:p>
        </p:txBody>
      </p:sp>
    </p:spTree>
    <p:extLst>
      <p:ext uri="{BB962C8B-B14F-4D97-AF65-F5344CB8AC3E}">
        <p14:creationId xmlns:p14="http://schemas.microsoft.com/office/powerpoint/2010/main" val="767236943"/>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
            <a:lum/>
          </a:blip>
          <a:srcRect/>
          <a:stretch>
            <a:fillRect/>
          </a:stretch>
        </a:blip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latin typeface="Arial Black" panose="020B0A04020102020204" pitchFamily="34" charset="0"/>
              </a:rPr>
              <a:t>İTÜ’de Durum</a:t>
            </a:r>
            <a:endParaRPr lang="tr-TR" dirty="0"/>
          </a:p>
        </p:txBody>
      </p:sp>
      <p:sp>
        <p:nvSpPr>
          <p:cNvPr id="3" name="İçerik Yer Tutucusu 2"/>
          <p:cNvSpPr>
            <a:spLocks noGrp="1"/>
          </p:cNvSpPr>
          <p:nvPr>
            <p:ph idx="1"/>
          </p:nvPr>
        </p:nvSpPr>
        <p:spPr>
          <a:xfrm>
            <a:off x="838200" y="1825624"/>
            <a:ext cx="11353800" cy="4803775"/>
          </a:xfrm>
        </p:spPr>
        <p:txBody>
          <a:bodyPr>
            <a:normAutofit/>
          </a:bodyPr>
          <a:lstStyle/>
          <a:p>
            <a:pPr marL="514350" indent="-514350">
              <a:buAutoNum type="arabicParenR"/>
            </a:pPr>
            <a:r>
              <a:rPr lang="tr-TR" dirty="0" smtClean="0">
                <a:solidFill>
                  <a:srgbClr val="1E04BC"/>
                </a:solidFill>
                <a:latin typeface="Arial Black" panose="020B0A04020102020204" pitchFamily="34" charset="0"/>
              </a:rPr>
              <a:t>İTÜ Nadir Eserler Sayısal Koleksiyonu</a:t>
            </a:r>
          </a:p>
          <a:p>
            <a:pPr marL="0" indent="0">
              <a:buNone/>
            </a:pPr>
            <a:r>
              <a:rPr lang="tr-TR" dirty="0">
                <a:solidFill>
                  <a:srgbClr val="1E04BC"/>
                </a:solidFill>
                <a:latin typeface="Arial Black" panose="020B0A04020102020204" pitchFamily="34" charset="0"/>
              </a:rPr>
              <a:t>	</a:t>
            </a:r>
            <a:r>
              <a:rPr lang="tr-TR" dirty="0"/>
              <a:t> </a:t>
            </a:r>
            <a:r>
              <a:rPr lang="tr-TR" dirty="0">
                <a:latin typeface="Arial Black" panose="020B0A04020102020204" pitchFamily="34" charset="0"/>
              </a:rPr>
              <a:t>Mühendishane Matbaası ve Mühendis Mektebi Kütüphanesi mirasını devralan İTÜ Nadir Eserler Koleksiyonu, Osmanlı ve erken Cumhuriyet dönemi bilim ve teknoloji çalışmaları için önemli kaynak teşkil eder. 18, 19 ve erken 20. Yüzyıla ait yaklaşık 6000 kitap ve süreli yayını barındıran bu koleksiyon, Osmanlı mühendislik ve mimarlık eğitimi hakkında bilgi vermekte ve aynı zamanda Osmanlı İmparatorluğu’nda üretilen tarih, edebiyat, sosyoloji ve sanat metinlerini de gözler önüne sermektedir.</a:t>
            </a:r>
            <a:endParaRPr lang="tr-TR" dirty="0">
              <a:solidFill>
                <a:srgbClr val="1E04BC"/>
              </a:solidFill>
              <a:latin typeface="Arial Black" panose="020B0A04020102020204" pitchFamily="34" charset="0"/>
            </a:endParaRPr>
          </a:p>
        </p:txBody>
      </p:sp>
    </p:spTree>
    <p:extLst>
      <p:ext uri="{BB962C8B-B14F-4D97-AF65-F5344CB8AC3E}">
        <p14:creationId xmlns:p14="http://schemas.microsoft.com/office/powerpoint/2010/main" val="3366893040"/>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
            <a:lum/>
          </a:blip>
          <a:srcRect/>
          <a:stretch>
            <a:fillRect/>
          </a:stretch>
        </a:blip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latin typeface="Arial Black" panose="020B0A04020102020204" pitchFamily="34" charset="0"/>
              </a:rPr>
              <a:t>İTÜ’de Durum</a:t>
            </a:r>
            <a:endParaRPr lang="tr-TR" dirty="0"/>
          </a:p>
        </p:txBody>
      </p:sp>
      <p:sp>
        <p:nvSpPr>
          <p:cNvPr id="3" name="İçerik Yer Tutucusu 2"/>
          <p:cNvSpPr>
            <a:spLocks noGrp="1"/>
          </p:cNvSpPr>
          <p:nvPr>
            <p:ph idx="1"/>
          </p:nvPr>
        </p:nvSpPr>
        <p:spPr/>
        <p:txBody>
          <a:bodyPr/>
          <a:lstStyle/>
          <a:p>
            <a:pPr marL="0" indent="0">
              <a:buNone/>
            </a:pPr>
            <a:r>
              <a:rPr lang="tr-TR" dirty="0" smtClean="0">
                <a:solidFill>
                  <a:srgbClr val="1E04BC"/>
                </a:solidFill>
                <a:latin typeface="Arial Black" panose="020B0A04020102020204" pitchFamily="34" charset="0"/>
              </a:rPr>
              <a:t>2) Harita ve Coğrafi Materyal Sayısal Koleksiyonu</a:t>
            </a:r>
          </a:p>
          <a:p>
            <a:pPr marL="0" indent="0">
              <a:buNone/>
            </a:pPr>
            <a:r>
              <a:rPr lang="tr-TR" dirty="0" smtClean="0">
                <a:solidFill>
                  <a:srgbClr val="1E04BC"/>
                </a:solidFill>
                <a:latin typeface="Arial Black" panose="020B0A04020102020204" pitchFamily="34" charset="0"/>
              </a:rPr>
              <a:t>	</a:t>
            </a:r>
            <a:r>
              <a:rPr lang="tr-TR" dirty="0">
                <a:latin typeface="Arial Black" panose="020B0A04020102020204" pitchFamily="34" charset="0"/>
              </a:rPr>
              <a:t>Bu koleksiyonun çoğunluğunu İTÜ öğretim üyesi Prof. Dr. Celal Şengör bağışı olan jeoloji konulu yaklaşık 5000 harita oluşturmaktadır. Haritaların dilleri Türkçe, Çince, Rusça ve İngilizce' dir. Koleksiyonunun kalan kısmını kütüphanenin satın almış olduğu coğrafi materyaller oluşturmaktadır</a:t>
            </a:r>
            <a:r>
              <a:rPr lang="tr-TR" dirty="0" smtClean="0">
                <a:latin typeface="Arial Black" panose="020B0A04020102020204" pitchFamily="34" charset="0"/>
              </a:rPr>
              <a:t>.</a:t>
            </a:r>
          </a:p>
          <a:p>
            <a:pPr marL="0" indent="0">
              <a:buNone/>
            </a:pPr>
            <a:r>
              <a:rPr lang="tr-TR" dirty="0">
                <a:solidFill>
                  <a:srgbClr val="1E04BC"/>
                </a:solidFill>
                <a:latin typeface="Arial Black" panose="020B0A04020102020204" pitchFamily="34" charset="0"/>
              </a:rPr>
              <a:t>	</a:t>
            </a:r>
            <a:r>
              <a:rPr lang="tr-TR" dirty="0" smtClean="0">
                <a:latin typeface="Arial Black" panose="020B0A04020102020204" pitchFamily="34" charset="0"/>
              </a:rPr>
              <a:t>Materyal çekimleri hizmet alım yolu ile yapılmıştır. Dosyalar birebir denetleme ile sisteme yüklenmiştir.</a:t>
            </a:r>
            <a:endParaRPr lang="tr-TR" dirty="0">
              <a:latin typeface="Arial Black" panose="020B0A04020102020204" pitchFamily="34" charset="0"/>
            </a:endParaRPr>
          </a:p>
        </p:txBody>
      </p:sp>
    </p:spTree>
    <p:extLst>
      <p:ext uri="{BB962C8B-B14F-4D97-AF65-F5344CB8AC3E}">
        <p14:creationId xmlns:p14="http://schemas.microsoft.com/office/powerpoint/2010/main" val="1227642179"/>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latin typeface="Arial Black" panose="020B0A04020102020204" pitchFamily="34" charset="0"/>
              </a:rPr>
              <a:t>İTÜ’de Durum</a:t>
            </a:r>
            <a:endParaRPr lang="tr-TR" dirty="0"/>
          </a:p>
        </p:txBody>
      </p:sp>
      <p:sp>
        <p:nvSpPr>
          <p:cNvPr id="3" name="İçerik Yer Tutucusu 2"/>
          <p:cNvSpPr>
            <a:spLocks noGrp="1"/>
          </p:cNvSpPr>
          <p:nvPr>
            <p:ph idx="1"/>
          </p:nvPr>
        </p:nvSpPr>
        <p:spPr/>
        <p:txBody>
          <a:bodyPr>
            <a:normAutofit lnSpcReduction="10000"/>
          </a:bodyPr>
          <a:lstStyle/>
          <a:p>
            <a:pPr marL="0" indent="0">
              <a:buNone/>
            </a:pPr>
            <a:r>
              <a:rPr lang="tr-TR" dirty="0" smtClean="0">
                <a:solidFill>
                  <a:srgbClr val="1E04BC"/>
                </a:solidFill>
                <a:latin typeface="Arial Black" panose="020B0A04020102020204" pitchFamily="34" charset="0"/>
              </a:rPr>
              <a:t>3) İTÜ TMDK Sayısal Müzik Koleksiyonu</a:t>
            </a:r>
          </a:p>
          <a:p>
            <a:pPr marL="0" indent="0">
              <a:buNone/>
            </a:pPr>
            <a:r>
              <a:rPr lang="tr-TR" dirty="0">
                <a:solidFill>
                  <a:srgbClr val="1E04BC"/>
                </a:solidFill>
                <a:latin typeface="Arial Black" panose="020B0A04020102020204" pitchFamily="34" charset="0"/>
              </a:rPr>
              <a:t>	</a:t>
            </a:r>
            <a:r>
              <a:rPr lang="tr-TR" dirty="0">
                <a:latin typeface="Arial Black" panose="020B0A04020102020204" pitchFamily="34" charset="0"/>
              </a:rPr>
              <a:t>İTÜ Türk Musikisi Devlet Konservatuarı kurucularından kemençe üstadı Cüneyd Orhon' a ait olan bu nota koleksiyonu, 2014 yılında ailesi tarafından TMDK Ercümend Berker Kütüphanesi' ne bağışlanmıştır. Koleksiyon, tekrarlar çıkarıldığında 748 sözlü eser ile 524 adet saz eserinden oluşmaktadır. Koleksiyonun önemli bir özelliği her eserin arka sayfasına, kullanıldığı kaynaklar hakkında Orhon'un kendi el yazısıyla düştüğü notların bulunmasıdır.</a:t>
            </a:r>
            <a:endParaRPr lang="tr-TR" dirty="0">
              <a:solidFill>
                <a:srgbClr val="1E04BC"/>
              </a:solidFill>
              <a:latin typeface="Arial Black" panose="020B0A04020102020204" pitchFamily="34" charset="0"/>
            </a:endParaRPr>
          </a:p>
        </p:txBody>
      </p:sp>
    </p:spTree>
    <p:extLst>
      <p:ext uri="{BB962C8B-B14F-4D97-AF65-F5344CB8AC3E}">
        <p14:creationId xmlns:p14="http://schemas.microsoft.com/office/powerpoint/2010/main" val="3150937677"/>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
            <a:lum/>
          </a:blip>
          <a:srcRect/>
          <a:stretch>
            <a:fillRect/>
          </a:stretch>
        </a:blip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latin typeface="Arial Black" panose="020B0A04020102020204" pitchFamily="34" charset="0"/>
              </a:rPr>
              <a:t>İTÜ’de Durum</a:t>
            </a:r>
            <a:endParaRPr lang="tr-TR" dirty="0"/>
          </a:p>
        </p:txBody>
      </p:sp>
      <p:sp>
        <p:nvSpPr>
          <p:cNvPr id="3" name="İçerik Yer Tutucusu 2"/>
          <p:cNvSpPr>
            <a:spLocks noGrp="1"/>
          </p:cNvSpPr>
          <p:nvPr>
            <p:ph idx="1"/>
          </p:nvPr>
        </p:nvSpPr>
        <p:spPr>
          <a:xfrm>
            <a:off x="838200" y="1825624"/>
            <a:ext cx="10515600" cy="5032375"/>
          </a:xfrm>
        </p:spPr>
        <p:txBody>
          <a:bodyPr>
            <a:normAutofit lnSpcReduction="10000"/>
          </a:bodyPr>
          <a:lstStyle/>
          <a:p>
            <a:pPr marL="0" indent="0">
              <a:buNone/>
            </a:pPr>
            <a:r>
              <a:rPr lang="tr-TR" dirty="0" smtClean="0">
                <a:solidFill>
                  <a:srgbClr val="0070C0"/>
                </a:solidFill>
                <a:latin typeface="Arial Black" panose="020B0A04020102020204" pitchFamily="34" charset="0"/>
              </a:rPr>
              <a:t>4) İTÜ Akademik Açık Arşiv (e-Tezler, Konferans belgeleri vb.)</a:t>
            </a:r>
          </a:p>
          <a:p>
            <a:pPr marL="0" indent="0">
              <a:buNone/>
            </a:pPr>
            <a:r>
              <a:rPr lang="tr-TR">
                <a:latin typeface="Arial Black" panose="020B0A04020102020204" pitchFamily="34" charset="0"/>
              </a:rPr>
              <a:t> </a:t>
            </a:r>
            <a:r>
              <a:rPr lang="tr-TR" smtClean="0">
                <a:latin typeface="Arial Black" panose="020B0A04020102020204" pitchFamily="34" charset="0"/>
              </a:rPr>
              <a:t>	İstanbul </a:t>
            </a:r>
            <a:r>
              <a:rPr lang="tr-TR" dirty="0">
                <a:latin typeface="Arial Black" panose="020B0A04020102020204" pitchFamily="34" charset="0"/>
              </a:rPr>
              <a:t>Teknik Üniversitesi akademik ve idari personeli, öğrencileri, tarafından bilimsel dergilerde yayınlanmış makaleler, araştırma projeleri, konferans metinleri, raporlar, ders notları, İTÜ' nün tüm enstitülerinde üretilmiş yüksek lisans ve doktora tezleri başta olmak üzere İTÜ' de üretilen tüm akademik malzemelerin İTÜ Akademik Açık Arşiv' de (İTÜ AAA) yazar/eser sahiplerinin izinleri dahilinde yer alması, korunması ve sınırsız erişime sunulması amaçlanmaktadır. </a:t>
            </a:r>
            <a:endParaRPr lang="tr-TR" dirty="0" smtClean="0">
              <a:latin typeface="Arial Black" panose="020B0A04020102020204" pitchFamily="34" charset="0"/>
            </a:endParaRPr>
          </a:p>
          <a:p>
            <a:pPr marL="0" indent="0">
              <a:buNone/>
            </a:pPr>
            <a:r>
              <a:rPr lang="tr-TR" dirty="0">
                <a:latin typeface="Arial Black" panose="020B0A04020102020204" pitchFamily="34" charset="0"/>
              </a:rPr>
              <a:t>	</a:t>
            </a:r>
            <a:r>
              <a:rPr lang="tr-TR" dirty="0" smtClean="0">
                <a:latin typeface="Arial Black" panose="020B0A04020102020204" pitchFamily="34" charset="0"/>
              </a:rPr>
              <a:t>Veriler, D-Space platformundadır.</a:t>
            </a:r>
            <a:endParaRPr lang="tr-TR" dirty="0">
              <a:solidFill>
                <a:srgbClr val="0070C0"/>
              </a:solidFill>
              <a:latin typeface="Arial Black" panose="020B0A04020102020204" pitchFamily="34" charset="0"/>
            </a:endParaRPr>
          </a:p>
        </p:txBody>
      </p:sp>
    </p:spTree>
    <p:extLst>
      <p:ext uri="{BB962C8B-B14F-4D97-AF65-F5344CB8AC3E}">
        <p14:creationId xmlns:p14="http://schemas.microsoft.com/office/powerpoint/2010/main" val="3170737787"/>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
            <a:lum/>
          </a:blip>
          <a:srcRect/>
          <a:stretch>
            <a:fillRect/>
          </a:stretch>
        </a:blip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FF0000"/>
                </a:solidFill>
                <a:latin typeface="Arial Black" panose="020B0A04020102020204" pitchFamily="34" charset="0"/>
              </a:rPr>
              <a:t>İTÜ’de Durum</a:t>
            </a:r>
            <a:endParaRPr lang="tr-TR" dirty="0"/>
          </a:p>
        </p:txBody>
      </p:sp>
      <p:pic>
        <p:nvPicPr>
          <p:cNvPr id="4" name="İçerik Yer Tutucusu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838200" y="1690688"/>
            <a:ext cx="11201400" cy="5167312"/>
          </a:xfrm>
        </p:spPr>
      </p:pic>
      <p:sp>
        <p:nvSpPr>
          <p:cNvPr id="5" name="Metin kutusu 4"/>
          <p:cNvSpPr txBox="1"/>
          <p:nvPr/>
        </p:nvSpPr>
        <p:spPr>
          <a:xfrm>
            <a:off x="1203960" y="2194560"/>
            <a:ext cx="6883972" cy="830997"/>
          </a:xfrm>
          <a:prstGeom prst="rect">
            <a:avLst/>
          </a:prstGeom>
          <a:noFill/>
        </p:spPr>
        <p:txBody>
          <a:bodyPr wrap="square" rtlCol="0">
            <a:spAutoFit/>
          </a:bodyPr>
          <a:lstStyle/>
          <a:p>
            <a:r>
              <a:rPr lang="tr-TR" sz="2400" dirty="0" smtClean="0">
                <a:solidFill>
                  <a:srgbClr val="1E04BC"/>
                </a:solidFill>
                <a:latin typeface="Arial Black" panose="020B0A04020102020204" pitchFamily="34" charset="0"/>
              </a:rPr>
              <a:t>Sayısal Koleksiyon web </a:t>
            </a:r>
            <a:r>
              <a:rPr lang="tr-TR" sz="2400" dirty="0" err="1" smtClean="0">
                <a:solidFill>
                  <a:srgbClr val="1E04BC"/>
                </a:solidFill>
                <a:latin typeface="Arial Black" panose="020B0A04020102020204" pitchFamily="34" charset="0"/>
              </a:rPr>
              <a:t>arayüzünden</a:t>
            </a:r>
            <a:r>
              <a:rPr lang="tr-TR" sz="2400" dirty="0" smtClean="0">
                <a:solidFill>
                  <a:srgbClr val="1E04BC"/>
                </a:solidFill>
                <a:latin typeface="Arial Black" panose="020B0A04020102020204" pitchFamily="34" charset="0"/>
              </a:rPr>
              <a:t> uygulama örnekleri</a:t>
            </a:r>
            <a:endParaRPr lang="tr-TR" sz="2400" dirty="0">
              <a:solidFill>
                <a:srgbClr val="1E04BC"/>
              </a:solidFill>
              <a:latin typeface="Arial Black" panose="020B0A04020102020204" pitchFamily="34" charset="0"/>
            </a:endParaRPr>
          </a:p>
        </p:txBody>
      </p:sp>
    </p:spTree>
    <p:extLst>
      <p:ext uri="{BB962C8B-B14F-4D97-AF65-F5344CB8AC3E}">
        <p14:creationId xmlns:p14="http://schemas.microsoft.com/office/powerpoint/2010/main" val="2126507865"/>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
            <a:lum/>
          </a:blip>
          <a:srcRect/>
          <a:stretch>
            <a:fillRect/>
          </a:stretch>
        </a:blip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0070C0"/>
                </a:solidFill>
                <a:latin typeface="Arial Black" panose="020B0A04020102020204" pitchFamily="34" charset="0"/>
              </a:rPr>
              <a:t>Tanım ve Amaç</a:t>
            </a:r>
            <a:endParaRPr lang="tr-TR" dirty="0">
              <a:solidFill>
                <a:srgbClr val="0070C0"/>
              </a:solidFill>
              <a:latin typeface="Arial Black" panose="020B0A04020102020204" pitchFamily="34" charset="0"/>
            </a:endParaRPr>
          </a:p>
        </p:txBody>
      </p:sp>
      <p:sp>
        <p:nvSpPr>
          <p:cNvPr id="3" name="İçerik Yer Tutucusu 2"/>
          <p:cNvSpPr>
            <a:spLocks noGrp="1"/>
          </p:cNvSpPr>
          <p:nvPr>
            <p:ph idx="1"/>
          </p:nvPr>
        </p:nvSpPr>
        <p:spPr>
          <a:xfrm>
            <a:off x="838200" y="1825625"/>
            <a:ext cx="11220450" cy="4351338"/>
          </a:xfrm>
        </p:spPr>
        <p:txBody>
          <a:bodyPr>
            <a:normAutofit fontScale="92500" lnSpcReduction="20000"/>
          </a:bodyPr>
          <a:lstStyle/>
          <a:p>
            <a:r>
              <a:rPr lang="tr-TR" sz="3000" b="1" dirty="0" smtClean="0">
                <a:solidFill>
                  <a:srgbClr val="FF0000"/>
                </a:solidFill>
              </a:rPr>
              <a:t>Sayısallaştırma</a:t>
            </a:r>
            <a:r>
              <a:rPr lang="tr-TR" sz="3000" b="1" dirty="0">
                <a:solidFill>
                  <a:srgbClr val="FF0000"/>
                </a:solidFill>
              </a:rPr>
              <a:t>:</a:t>
            </a:r>
            <a:r>
              <a:rPr lang="tr-TR" sz="3000" dirty="0" smtClean="0"/>
              <a:t> </a:t>
            </a:r>
            <a:r>
              <a:rPr lang="tr-TR" sz="3000" b="1" dirty="0" smtClean="0"/>
              <a:t>“Kâğıt belge, fotoğraf ya da grafik malzemeler gibi fiziksel ya da analog materyallerin, elektronik ortama ya da elektronik ortamda depolanan görüntülere dönüştürülmesidir“ *</a:t>
            </a:r>
          </a:p>
          <a:p>
            <a:pPr marL="0" indent="0">
              <a:buNone/>
            </a:pPr>
            <a:endParaRPr lang="tr-TR" sz="3000" b="1" dirty="0" smtClean="0"/>
          </a:p>
          <a:p>
            <a:r>
              <a:rPr lang="tr-TR" sz="3000" b="1" dirty="0">
                <a:solidFill>
                  <a:srgbClr val="FF0000"/>
                </a:solidFill>
              </a:rPr>
              <a:t>Sayısal Kütüphaneler</a:t>
            </a:r>
            <a:r>
              <a:rPr lang="tr-TR" sz="3000" b="1" dirty="0" smtClean="0">
                <a:solidFill>
                  <a:srgbClr val="FF0000"/>
                </a:solidFill>
              </a:rPr>
              <a:t>: </a:t>
            </a:r>
            <a:r>
              <a:rPr lang="tr-TR" sz="3000" b="1" dirty="0"/>
              <a:t>“ Sayısal kütüphane, kaliteli sayısal nesnelerden oluşan online bir koleksiyondur. Bu koleksiyon, uluslararası kabul görmüş koleksiyon geliştirme ilkelerine bağlı olarak </a:t>
            </a:r>
            <a:r>
              <a:rPr lang="tr-TR" sz="3000" b="1" dirty="0" smtClean="0"/>
              <a:t>oluşturulur, yönetilir</a:t>
            </a:r>
            <a:r>
              <a:rPr lang="tr-TR" sz="3000" b="1" dirty="0"/>
              <a:t>, kullanıcıların kaynakları kullanmasına imkan veren </a:t>
            </a:r>
            <a:r>
              <a:rPr lang="tr-TR" sz="3000" b="1" dirty="0" smtClean="0"/>
              <a:t>servisler </a:t>
            </a:r>
            <a:r>
              <a:rPr lang="tr-TR" sz="3000" b="1" dirty="0"/>
              <a:t>tarafından desteklenerek tutarlı ve sürdürülebilir bir biçimde erişime sunulur</a:t>
            </a:r>
            <a:r>
              <a:rPr lang="tr-TR" dirty="0" smtClean="0"/>
              <a:t>.</a:t>
            </a:r>
            <a:r>
              <a:rPr lang="tr-TR" b="1" dirty="0"/>
              <a:t> “ </a:t>
            </a:r>
            <a:r>
              <a:rPr lang="tr-TR" b="1" dirty="0" smtClean="0"/>
              <a:t>*</a:t>
            </a:r>
            <a:r>
              <a:rPr lang="tr-TR" dirty="0" smtClean="0"/>
              <a:t>*</a:t>
            </a:r>
            <a:endParaRPr lang="tr-TR" b="1" dirty="0">
              <a:solidFill>
                <a:srgbClr val="FF0000"/>
              </a:solidFill>
            </a:endParaRPr>
          </a:p>
          <a:p>
            <a:pPr marL="0" indent="0">
              <a:buNone/>
            </a:pPr>
            <a:endParaRPr lang="tr-TR" sz="1200" dirty="0" smtClean="0"/>
          </a:p>
          <a:p>
            <a:pPr marL="0" indent="0">
              <a:buNone/>
            </a:pPr>
            <a:endParaRPr lang="tr-TR" sz="1200" dirty="0" smtClean="0"/>
          </a:p>
          <a:p>
            <a:pPr marL="0" indent="0">
              <a:buNone/>
            </a:pPr>
            <a:r>
              <a:rPr lang="tr-TR" sz="1200" dirty="0" smtClean="0"/>
              <a:t>*Pervin Dedeler Bezirci - Ezgi Bostancı - Neslihan Güre: Nadir Eserlerin Dijitalleştirilmesi ve İstanbul Üniversitesi Hukuk Fakültesi Kütüphanesi Nadir Eserleri Dijitalleştirme Projesi . </a:t>
            </a:r>
            <a:r>
              <a:rPr lang="tr-TR" sz="1200" dirty="0" smtClean="0">
                <a:hlinkClick r:id="rId3"/>
              </a:rPr>
              <a:t>http://by2012.bilgiyonetimi.net/proceedings/bezirci_bostanci_gurel.pdf</a:t>
            </a:r>
            <a:endParaRPr lang="tr-TR" sz="1200" dirty="0" smtClean="0"/>
          </a:p>
          <a:p>
            <a:pPr marL="0" indent="0">
              <a:buNone/>
            </a:pPr>
            <a:r>
              <a:rPr lang="tr-TR" sz="1200" dirty="0" smtClean="0"/>
              <a:t>** </a:t>
            </a:r>
            <a:r>
              <a:rPr lang="tr-TR" sz="1200" dirty="0"/>
              <a:t>IFLA Sayısal Kütüphaneler Manifestosu. http://www.kutuphaneci.org.tr/ifla-sayisal-kutuphaneler-manifestosu</a:t>
            </a:r>
          </a:p>
        </p:txBody>
      </p:sp>
    </p:spTree>
    <p:extLst>
      <p:ext uri="{BB962C8B-B14F-4D97-AF65-F5344CB8AC3E}">
        <p14:creationId xmlns:p14="http://schemas.microsoft.com/office/powerpoint/2010/main" val="2049927768"/>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
            <a:lum/>
          </a:blip>
          <a:srcRect/>
          <a:stretch>
            <a:fillRect/>
          </a:stretch>
        </a:blip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0070C0"/>
                </a:solidFill>
                <a:latin typeface="Arial Black" panose="020B0A04020102020204" pitchFamily="34" charset="0"/>
              </a:rPr>
              <a:t>Tanım ve Amaç</a:t>
            </a:r>
            <a:endParaRPr lang="tr-TR" dirty="0"/>
          </a:p>
        </p:txBody>
      </p:sp>
      <p:sp>
        <p:nvSpPr>
          <p:cNvPr id="3" name="İçerik Yer Tutucusu 2"/>
          <p:cNvSpPr>
            <a:spLocks noGrp="1"/>
          </p:cNvSpPr>
          <p:nvPr>
            <p:ph idx="1"/>
          </p:nvPr>
        </p:nvSpPr>
        <p:spPr>
          <a:xfrm>
            <a:off x="838200" y="1825624"/>
            <a:ext cx="10515600" cy="4864735"/>
          </a:xfrm>
        </p:spPr>
        <p:txBody>
          <a:bodyPr>
            <a:normAutofit fontScale="92500"/>
          </a:bodyPr>
          <a:lstStyle/>
          <a:p>
            <a:pPr marL="0" indent="0">
              <a:buNone/>
            </a:pPr>
            <a:r>
              <a:rPr lang="tr-TR" dirty="0" smtClean="0">
                <a:solidFill>
                  <a:srgbClr val="FF0000"/>
                </a:solidFill>
                <a:latin typeface="Arial Black" panose="020B0A04020102020204" pitchFamily="34" charset="0"/>
              </a:rPr>
              <a:t>Sayısallaştırmanın amacı ve önemi:</a:t>
            </a:r>
          </a:p>
          <a:p>
            <a:r>
              <a:rPr lang="tr-TR" sz="2700" b="1" dirty="0">
                <a:latin typeface="Arial Black" panose="020B0A04020102020204" pitchFamily="34" charset="0"/>
              </a:rPr>
              <a:t>Ulusal </a:t>
            </a:r>
            <a:r>
              <a:rPr lang="tr-TR" sz="2700" b="1" dirty="0">
                <a:solidFill>
                  <a:srgbClr val="0070C0"/>
                </a:solidFill>
                <a:latin typeface="Arial Black" panose="020B0A04020102020204" pitchFamily="34" charset="0"/>
              </a:rPr>
              <a:t>kültürel mirasın </a:t>
            </a:r>
            <a:r>
              <a:rPr lang="tr-TR" sz="2700" b="1" dirty="0">
                <a:latin typeface="Arial Black" panose="020B0A04020102020204" pitchFamily="34" charset="0"/>
              </a:rPr>
              <a:t>kayıt altına alınması ve </a:t>
            </a:r>
            <a:r>
              <a:rPr lang="tr-TR" sz="2700" b="1" dirty="0" smtClean="0">
                <a:solidFill>
                  <a:srgbClr val="0070C0"/>
                </a:solidFill>
                <a:latin typeface="Arial Black" panose="020B0A04020102020204" pitchFamily="34" charset="0"/>
              </a:rPr>
              <a:t>korunması</a:t>
            </a:r>
            <a:endParaRPr lang="tr-TR" sz="2700" b="1" dirty="0">
              <a:latin typeface="Arial Black" panose="020B0A04020102020204" pitchFamily="34" charset="0"/>
            </a:endParaRPr>
          </a:p>
          <a:p>
            <a:r>
              <a:rPr lang="tr-TR" sz="2700" b="1" dirty="0">
                <a:latin typeface="Arial Black" panose="020B0A04020102020204" pitchFamily="34" charset="0"/>
              </a:rPr>
              <a:t>Basılı </a:t>
            </a:r>
            <a:r>
              <a:rPr lang="tr-TR" sz="2700" b="1" dirty="0" smtClean="0">
                <a:latin typeface="Arial Black" panose="020B0A04020102020204" pitchFamily="34" charset="0"/>
              </a:rPr>
              <a:t>olarak az sayıda var olan (nesli tükenmiş) kitap ve belgelerin yedeklenmesi ile, </a:t>
            </a:r>
            <a:r>
              <a:rPr lang="tr-TR" sz="2700" b="1" dirty="0" smtClean="0">
                <a:solidFill>
                  <a:srgbClr val="0070C0"/>
                </a:solidFill>
                <a:latin typeface="Arial Black" panose="020B0A04020102020204" pitchFamily="34" charset="0"/>
              </a:rPr>
              <a:t>orijinal kaynağın kullanımını azaltarak</a:t>
            </a:r>
            <a:r>
              <a:rPr lang="tr-TR" sz="2700" b="1" dirty="0">
                <a:latin typeface="Arial Black" panose="020B0A04020102020204" pitchFamily="34" charset="0"/>
              </a:rPr>
              <a:t> </a:t>
            </a:r>
            <a:r>
              <a:rPr lang="tr-TR" sz="2700" b="1" dirty="0" smtClean="0">
                <a:latin typeface="Arial Black" panose="020B0A04020102020204" pitchFamily="34" charset="0"/>
              </a:rPr>
              <a:t>yıpranmanın önlenmesi</a:t>
            </a:r>
            <a:endParaRPr lang="tr-TR" sz="2700" b="1" dirty="0">
              <a:latin typeface="Arial Black" panose="020B0A04020102020204" pitchFamily="34" charset="0"/>
            </a:endParaRPr>
          </a:p>
          <a:p>
            <a:r>
              <a:rPr lang="tr-TR" sz="2700" b="1" dirty="0" smtClean="0">
                <a:latin typeface="Arial Black" panose="020B0A04020102020204" pitchFamily="34" charset="0"/>
              </a:rPr>
              <a:t>Bu tür bilgi kaynaklarına </a:t>
            </a:r>
            <a:r>
              <a:rPr lang="tr-TR" sz="2700" b="1" dirty="0" smtClean="0">
                <a:solidFill>
                  <a:srgbClr val="0070C0"/>
                </a:solidFill>
                <a:latin typeface="Arial Black" panose="020B0A04020102020204" pitchFamily="34" charset="0"/>
              </a:rPr>
              <a:t>anlık çoklu </a:t>
            </a:r>
            <a:r>
              <a:rPr lang="tr-TR" sz="2700" b="1" dirty="0">
                <a:solidFill>
                  <a:srgbClr val="0070C0"/>
                </a:solidFill>
                <a:latin typeface="Arial Black" panose="020B0A04020102020204" pitchFamily="34" charset="0"/>
              </a:rPr>
              <a:t>erişiminin </a:t>
            </a:r>
            <a:r>
              <a:rPr lang="tr-TR" sz="2700" b="1" dirty="0" smtClean="0">
                <a:latin typeface="Arial Black" panose="020B0A04020102020204" pitchFamily="34" charset="0"/>
              </a:rPr>
              <a:t>sağlanması</a:t>
            </a:r>
          </a:p>
          <a:p>
            <a:r>
              <a:rPr lang="tr-TR" sz="2700" b="1" dirty="0">
                <a:latin typeface="Arial Black" panose="020B0A04020102020204" pitchFamily="34" charset="0"/>
              </a:rPr>
              <a:t>Kuruma, </a:t>
            </a:r>
            <a:r>
              <a:rPr lang="tr-TR" sz="2700" b="1" dirty="0" smtClean="0">
                <a:latin typeface="Arial Black" panose="020B0A04020102020204" pitchFamily="34" charset="0"/>
              </a:rPr>
              <a:t>teknolojik altyapısını </a:t>
            </a:r>
            <a:r>
              <a:rPr lang="tr-TR" sz="2700" b="1" dirty="0">
                <a:latin typeface="Arial Black" panose="020B0A04020102020204" pitchFamily="34" charset="0"/>
              </a:rPr>
              <a:t>ve </a:t>
            </a:r>
            <a:r>
              <a:rPr lang="tr-TR" sz="2700" b="1" dirty="0" smtClean="0">
                <a:latin typeface="Arial Black" panose="020B0A04020102020204" pitchFamily="34" charset="0"/>
              </a:rPr>
              <a:t>personel yeteneklerini geliştirmesi </a:t>
            </a:r>
            <a:r>
              <a:rPr lang="tr-TR" sz="2700" b="1" dirty="0">
                <a:latin typeface="Arial Black" panose="020B0A04020102020204" pitchFamily="34" charset="0"/>
              </a:rPr>
              <a:t>için fırsatlar </a:t>
            </a:r>
            <a:r>
              <a:rPr lang="tr-TR" sz="2700" b="1" dirty="0" smtClean="0">
                <a:latin typeface="Arial Black" panose="020B0A04020102020204" pitchFamily="34" charset="0"/>
              </a:rPr>
              <a:t>sunması</a:t>
            </a:r>
            <a:endParaRPr lang="tr-TR" sz="2700" b="1" dirty="0">
              <a:latin typeface="Arial Black" panose="020B0A04020102020204" pitchFamily="34" charset="0"/>
            </a:endParaRPr>
          </a:p>
          <a:p>
            <a:r>
              <a:rPr lang="tr-TR" sz="2700" dirty="0">
                <a:latin typeface="Arial Black" panose="020B0A04020102020204" pitchFamily="34" charset="0"/>
              </a:rPr>
              <a:t>Sayısal koleksiyonlar geliştirme ve bunu küresel kullanıma açma hedefi ile diğer kurumlarla </a:t>
            </a:r>
            <a:r>
              <a:rPr lang="tr-TR" sz="2700" dirty="0">
                <a:solidFill>
                  <a:srgbClr val="0070C0"/>
                </a:solidFill>
                <a:latin typeface="Arial Black" panose="020B0A04020102020204" pitchFamily="34" charset="0"/>
              </a:rPr>
              <a:t>işbirliği</a:t>
            </a:r>
            <a:r>
              <a:rPr lang="tr-TR" sz="2700" dirty="0">
                <a:latin typeface="Arial Black" panose="020B0A04020102020204" pitchFamily="34" charset="0"/>
              </a:rPr>
              <a:t> yapmak</a:t>
            </a:r>
            <a:endParaRPr lang="tr-TR" sz="3600" dirty="0">
              <a:latin typeface="Arial Black" panose="020B0A04020102020204" pitchFamily="34" charset="0"/>
            </a:endParaRPr>
          </a:p>
          <a:p>
            <a:endParaRPr lang="tr-TR" b="1" dirty="0"/>
          </a:p>
          <a:p>
            <a:pPr marL="0" indent="0">
              <a:buNone/>
            </a:pPr>
            <a:endParaRPr lang="tr-TR" dirty="0"/>
          </a:p>
        </p:txBody>
      </p:sp>
    </p:spTree>
    <p:extLst>
      <p:ext uri="{BB962C8B-B14F-4D97-AF65-F5344CB8AC3E}">
        <p14:creationId xmlns:p14="http://schemas.microsoft.com/office/powerpoint/2010/main" val="171891123"/>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
            <a:lum/>
          </a:blip>
          <a:srcRect/>
          <a:stretch>
            <a:fillRect/>
          </a:stretch>
        </a:blip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0070C0"/>
                </a:solidFill>
                <a:latin typeface="Arial Black" panose="020B0A04020102020204" pitchFamily="34" charset="0"/>
              </a:rPr>
              <a:t>Tanım ve Amaç</a:t>
            </a:r>
            <a:endParaRPr lang="tr-TR" dirty="0"/>
          </a:p>
        </p:txBody>
      </p:sp>
      <p:sp>
        <p:nvSpPr>
          <p:cNvPr id="3" name="İçerik Yer Tutucusu 2"/>
          <p:cNvSpPr>
            <a:spLocks noGrp="1"/>
          </p:cNvSpPr>
          <p:nvPr>
            <p:ph idx="1"/>
          </p:nvPr>
        </p:nvSpPr>
        <p:spPr/>
        <p:txBody>
          <a:bodyPr>
            <a:normAutofit fontScale="85000" lnSpcReduction="20000"/>
          </a:bodyPr>
          <a:lstStyle/>
          <a:p>
            <a:pPr marL="0" indent="0">
              <a:buNone/>
            </a:pPr>
            <a:r>
              <a:rPr lang="tr-TR" dirty="0">
                <a:solidFill>
                  <a:srgbClr val="FF0000"/>
                </a:solidFill>
                <a:latin typeface="Arial Black" panose="020B0A04020102020204" pitchFamily="34" charset="0"/>
              </a:rPr>
              <a:t>Sayısallaştırmanın amacı ve önemi</a:t>
            </a:r>
            <a:r>
              <a:rPr lang="tr-TR" dirty="0" smtClean="0">
                <a:solidFill>
                  <a:srgbClr val="FF0000"/>
                </a:solidFill>
                <a:latin typeface="Arial Black" panose="020B0A04020102020204" pitchFamily="34" charset="0"/>
              </a:rPr>
              <a:t>:</a:t>
            </a:r>
          </a:p>
          <a:p>
            <a:r>
              <a:rPr lang="tr-TR" dirty="0" smtClean="0">
                <a:latin typeface="Arial Black" panose="020B0A04020102020204" pitchFamily="34" charset="0"/>
              </a:rPr>
              <a:t>Diğer </a:t>
            </a:r>
            <a:r>
              <a:rPr lang="tr-TR" dirty="0">
                <a:latin typeface="Arial Black" panose="020B0A04020102020204" pitchFamily="34" charset="0"/>
              </a:rPr>
              <a:t>kurumlarla </a:t>
            </a:r>
            <a:r>
              <a:rPr lang="tr-TR" dirty="0" smtClean="0">
                <a:latin typeface="Arial Black" panose="020B0A04020102020204" pitchFamily="34" charset="0"/>
              </a:rPr>
              <a:t>işbirliği yaklaşımının getirdiği </a:t>
            </a:r>
            <a:r>
              <a:rPr lang="tr-TR" dirty="0">
                <a:solidFill>
                  <a:srgbClr val="00B0F0"/>
                </a:solidFill>
                <a:latin typeface="Arial Black" panose="020B0A04020102020204" pitchFamily="34" charset="0"/>
              </a:rPr>
              <a:t>ekonomik </a:t>
            </a:r>
            <a:r>
              <a:rPr lang="tr-TR" dirty="0" smtClean="0">
                <a:solidFill>
                  <a:srgbClr val="00B0F0"/>
                </a:solidFill>
                <a:latin typeface="Arial Black" panose="020B0A04020102020204" pitchFamily="34" charset="0"/>
              </a:rPr>
              <a:t>avantajlardan </a:t>
            </a:r>
            <a:r>
              <a:rPr lang="tr-TR" dirty="0" smtClean="0">
                <a:latin typeface="Arial Black" panose="020B0A04020102020204" pitchFamily="34" charset="0"/>
              </a:rPr>
              <a:t>faydalanmak</a:t>
            </a:r>
          </a:p>
          <a:p>
            <a:r>
              <a:rPr lang="tr-TR" dirty="0" smtClean="0">
                <a:latin typeface="Arial Black" panose="020B0A04020102020204" pitchFamily="34" charset="0"/>
              </a:rPr>
              <a:t>Bir </a:t>
            </a:r>
            <a:r>
              <a:rPr lang="tr-TR" dirty="0">
                <a:latin typeface="Arial Black" panose="020B0A04020102020204" pitchFamily="34" charset="0"/>
              </a:rPr>
              <a:t>programı uygulamak için fon temin etme ihtimali veya belirli bir projenin önemli bir gelir </a:t>
            </a:r>
            <a:r>
              <a:rPr lang="tr-TR" dirty="0" smtClean="0">
                <a:latin typeface="Arial Black" panose="020B0A04020102020204" pitchFamily="34" charset="0"/>
              </a:rPr>
              <a:t>yaratması gibi mali fırsatların oluşması*</a:t>
            </a:r>
            <a:endParaRPr lang="tr-TR" b="1" dirty="0" smtClean="0"/>
          </a:p>
          <a:p>
            <a:r>
              <a:rPr lang="tr-TR" dirty="0">
                <a:latin typeface="Arial Black" panose="020B0A04020102020204" pitchFamily="34" charset="0"/>
              </a:rPr>
              <a:t>Dijital nesnenin bütünlüğünün korunması ve değişen teknoloji karşısında kaynakların gösterim, erişim ve kullanımının </a:t>
            </a:r>
            <a:r>
              <a:rPr lang="tr-TR" dirty="0" smtClean="0">
                <a:latin typeface="Arial Black" panose="020B0A04020102020204" pitchFamily="34" charset="0"/>
              </a:rPr>
              <a:t>sağlanması</a:t>
            </a:r>
            <a:endParaRPr lang="tr-TR" dirty="0">
              <a:latin typeface="Arial Black" panose="020B0A04020102020204" pitchFamily="34" charset="0"/>
            </a:endParaRPr>
          </a:p>
          <a:p>
            <a:r>
              <a:rPr lang="tr-TR" dirty="0">
                <a:latin typeface="Arial Black" panose="020B0A04020102020204" pitchFamily="34" charset="0"/>
              </a:rPr>
              <a:t>Kütüphane, arşiv ve müzelerin raflarında veya depolarında kullanıcıya ulaşamayan milyonlarca kitabın kullanıma </a:t>
            </a:r>
            <a:r>
              <a:rPr lang="tr-TR" dirty="0" smtClean="0">
                <a:latin typeface="Arial Black" panose="020B0A04020102020204" pitchFamily="34" charset="0"/>
              </a:rPr>
              <a:t>sunulması</a:t>
            </a:r>
          </a:p>
          <a:p>
            <a:r>
              <a:rPr lang="tr-TR" dirty="0" smtClean="0">
                <a:latin typeface="Arial Black" panose="020B0A04020102020204" pitchFamily="34" charset="0"/>
              </a:rPr>
              <a:t>Kurumsal İçerik </a:t>
            </a:r>
            <a:r>
              <a:rPr lang="tr-TR" dirty="0">
                <a:latin typeface="Arial Black" panose="020B0A04020102020204" pitchFamily="34" charset="0"/>
              </a:rPr>
              <a:t>Yönetimi Çözümlerinin (e-arşivler) </a:t>
            </a:r>
            <a:r>
              <a:rPr lang="tr-TR" dirty="0" smtClean="0">
                <a:latin typeface="Arial Black" panose="020B0A04020102020204" pitchFamily="34" charset="0"/>
              </a:rPr>
              <a:t>uygulanması</a:t>
            </a:r>
            <a:endParaRPr lang="tr-TR" dirty="0">
              <a:latin typeface="Arial Black" panose="020B0A04020102020204" pitchFamily="34" charset="0"/>
            </a:endParaRPr>
          </a:p>
          <a:p>
            <a:pPr marL="0" indent="0">
              <a:buNone/>
            </a:pPr>
            <a:endParaRPr lang="tr-TR" sz="1200" dirty="0" smtClean="0">
              <a:solidFill>
                <a:srgbClr val="FF0000"/>
              </a:solidFill>
            </a:endParaRPr>
          </a:p>
          <a:p>
            <a:pPr marL="0" indent="0">
              <a:buNone/>
            </a:pPr>
            <a:endParaRPr lang="tr-TR" sz="1400" dirty="0">
              <a:solidFill>
                <a:srgbClr val="FF0000"/>
              </a:solidFill>
            </a:endParaRPr>
          </a:p>
        </p:txBody>
      </p:sp>
      <p:sp>
        <p:nvSpPr>
          <p:cNvPr id="4" name="Metin kutusu 3"/>
          <p:cNvSpPr txBox="1"/>
          <p:nvPr/>
        </p:nvSpPr>
        <p:spPr>
          <a:xfrm>
            <a:off x="838200" y="6176963"/>
            <a:ext cx="11475720" cy="923330"/>
          </a:xfrm>
          <a:prstGeom prst="rect">
            <a:avLst/>
          </a:prstGeom>
          <a:noFill/>
        </p:spPr>
        <p:txBody>
          <a:bodyPr wrap="square" rtlCol="0">
            <a:spAutoFit/>
          </a:bodyPr>
          <a:lstStyle/>
          <a:p>
            <a:r>
              <a:rPr lang="tr-TR" dirty="0" smtClean="0"/>
              <a:t>*IFLA </a:t>
            </a:r>
            <a:r>
              <a:rPr lang="en-US" dirty="0"/>
              <a:t>Guidelines for Digitization Projects for collections and holdings in the public </a:t>
            </a:r>
            <a:r>
              <a:rPr lang="en-US" dirty="0" smtClean="0"/>
              <a:t>domain</a:t>
            </a:r>
            <a:r>
              <a:rPr lang="tr-TR" dirty="0"/>
              <a:t>. https://www.ifla.org/publications/guidelines-for-digitization-projects-for-collections-and-holdings-in-the-public-domain</a:t>
            </a:r>
            <a:endParaRPr lang="en-US" dirty="0"/>
          </a:p>
          <a:p>
            <a:endParaRPr lang="tr-TR" dirty="0"/>
          </a:p>
        </p:txBody>
      </p:sp>
    </p:spTree>
    <p:extLst>
      <p:ext uri="{BB962C8B-B14F-4D97-AF65-F5344CB8AC3E}">
        <p14:creationId xmlns:p14="http://schemas.microsoft.com/office/powerpoint/2010/main" val="3584474785"/>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
            <a:lum/>
          </a:blip>
          <a:srcRect/>
          <a:stretch>
            <a:fillRect/>
          </a:stretch>
        </a:blip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777875"/>
          </a:xfrm>
        </p:spPr>
        <p:txBody>
          <a:bodyPr/>
          <a:lstStyle/>
          <a:p>
            <a:r>
              <a:rPr lang="tr-TR" dirty="0">
                <a:solidFill>
                  <a:srgbClr val="FF0000"/>
                </a:solidFill>
                <a:latin typeface="Arial Black" panose="020B0A04020102020204" pitchFamily="34" charset="0"/>
              </a:rPr>
              <a:t>Dünya’da Durum</a:t>
            </a:r>
            <a:endParaRPr lang="tr-TR" dirty="0"/>
          </a:p>
        </p:txBody>
      </p:sp>
      <p:sp>
        <p:nvSpPr>
          <p:cNvPr id="3" name="İçerik Yer Tutucusu 2"/>
          <p:cNvSpPr>
            <a:spLocks noGrp="1"/>
          </p:cNvSpPr>
          <p:nvPr>
            <p:ph idx="1"/>
          </p:nvPr>
        </p:nvSpPr>
        <p:spPr>
          <a:xfrm>
            <a:off x="838200" y="1143000"/>
            <a:ext cx="10515600" cy="5033963"/>
          </a:xfrm>
        </p:spPr>
        <p:txBody>
          <a:bodyPr/>
          <a:lstStyle/>
          <a:p>
            <a:pPr marL="0" indent="0">
              <a:buNone/>
            </a:pPr>
            <a:r>
              <a:rPr lang="tr-TR" dirty="0" smtClean="0">
                <a:latin typeface="Arial Black" panose="020B0A04020102020204" pitchFamily="34" charset="0"/>
              </a:rPr>
              <a:t>1992             Memory of </a:t>
            </a:r>
            <a:r>
              <a:rPr lang="tr-TR" dirty="0" err="1" smtClean="0">
                <a:latin typeface="Arial Black" panose="020B0A04020102020204" pitchFamily="34" charset="0"/>
              </a:rPr>
              <a:t>the</a:t>
            </a:r>
            <a:r>
              <a:rPr lang="tr-TR" dirty="0" smtClean="0">
                <a:latin typeface="Arial Black" panose="020B0A04020102020204" pitchFamily="34" charset="0"/>
              </a:rPr>
              <a:t> World</a:t>
            </a:r>
            <a:endParaRPr lang="tr-TR" dirty="0" smtClean="0"/>
          </a:p>
        </p:txBody>
      </p:sp>
      <p:pic>
        <p:nvPicPr>
          <p:cNvPr id="6" name="Resi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1599247"/>
            <a:ext cx="11353800" cy="5258753"/>
          </a:xfrm>
          <a:prstGeom prst="rect">
            <a:avLst/>
          </a:prstGeom>
        </p:spPr>
      </p:pic>
      <p:sp>
        <p:nvSpPr>
          <p:cNvPr id="7" name="Sağ Ok 6"/>
          <p:cNvSpPr/>
          <p:nvPr/>
        </p:nvSpPr>
        <p:spPr>
          <a:xfrm>
            <a:off x="2209800" y="1169670"/>
            <a:ext cx="1005840" cy="402907"/>
          </a:xfrm>
          <a:prstGeom prst="rightArrow">
            <a:avLst/>
          </a:prstGeom>
          <a:noFill/>
          <a:ln>
            <a:solidFill>
              <a:srgbClr val="1E04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166628816"/>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
            <a:lum/>
          </a:blip>
          <a:srcRect/>
          <a:stretch>
            <a:fillRect/>
          </a:stretch>
        </a:blip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350520" y="365125"/>
            <a:ext cx="11003280" cy="1325563"/>
          </a:xfrm>
        </p:spPr>
        <p:txBody>
          <a:bodyPr/>
          <a:lstStyle/>
          <a:p>
            <a:r>
              <a:rPr lang="tr-TR" dirty="0" smtClean="0">
                <a:solidFill>
                  <a:srgbClr val="FF0000"/>
                </a:solidFill>
                <a:latin typeface="Arial Black" panose="020B0A04020102020204" pitchFamily="34" charset="0"/>
              </a:rPr>
              <a:t>Dünya’da Durum</a:t>
            </a:r>
            <a:endParaRPr lang="tr-TR" dirty="0">
              <a:solidFill>
                <a:srgbClr val="FF0000"/>
              </a:solidFill>
              <a:latin typeface="Arial Black" panose="020B0A04020102020204" pitchFamily="34" charset="0"/>
            </a:endParaRPr>
          </a:p>
        </p:txBody>
      </p:sp>
      <p:sp>
        <p:nvSpPr>
          <p:cNvPr id="3" name="İçerik Yer Tutucusu 2"/>
          <p:cNvSpPr>
            <a:spLocks noGrp="1"/>
          </p:cNvSpPr>
          <p:nvPr>
            <p:ph idx="1"/>
          </p:nvPr>
        </p:nvSpPr>
        <p:spPr>
          <a:xfrm>
            <a:off x="350520" y="1690687"/>
            <a:ext cx="11841480" cy="4870569"/>
          </a:xfrm>
        </p:spPr>
        <p:txBody>
          <a:bodyPr/>
          <a:lstStyle/>
          <a:p>
            <a:r>
              <a:rPr lang="tr-TR" dirty="0" smtClean="0">
                <a:latin typeface="Arial Black" panose="020B0A04020102020204" pitchFamily="34" charset="0"/>
              </a:rPr>
              <a:t>1994</a:t>
            </a:r>
            <a:r>
              <a:rPr lang="tr-TR" dirty="0" smtClean="0"/>
              <a:t>             </a:t>
            </a:r>
            <a:r>
              <a:rPr lang="en-US" dirty="0" smtClean="0"/>
              <a:t> </a:t>
            </a:r>
            <a:r>
              <a:rPr lang="en-US" dirty="0">
                <a:latin typeface="Arial Black" panose="020B0A04020102020204" pitchFamily="34" charset="0"/>
              </a:rPr>
              <a:t>The Library of Congress American </a:t>
            </a:r>
            <a:r>
              <a:rPr lang="en-US" dirty="0" smtClean="0">
                <a:latin typeface="Arial Black" panose="020B0A04020102020204" pitchFamily="34" charset="0"/>
              </a:rPr>
              <a:t>Memory</a:t>
            </a:r>
            <a:endParaRPr lang="tr-TR" dirty="0" smtClean="0">
              <a:latin typeface="Arial Black" panose="020B0A04020102020204" pitchFamily="34" charset="0"/>
            </a:endParaRPr>
          </a:p>
          <a:p>
            <a:pPr marL="0" indent="0">
              <a:buNone/>
            </a:pPr>
            <a:endParaRPr lang="tr-TR" dirty="0"/>
          </a:p>
        </p:txBody>
      </p:sp>
      <p:sp>
        <p:nvSpPr>
          <p:cNvPr id="4" name="Sağ Ok 3"/>
          <p:cNvSpPr/>
          <p:nvPr/>
        </p:nvSpPr>
        <p:spPr>
          <a:xfrm>
            <a:off x="1722120" y="1695231"/>
            <a:ext cx="822960" cy="399415"/>
          </a:xfrm>
          <a:prstGeom prst="rightArrow">
            <a:avLst/>
          </a:prstGeom>
          <a:noFill/>
          <a:ln>
            <a:solidFill>
              <a:srgbClr val="1E04BC"/>
            </a:solid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tr-TR"/>
          </a:p>
        </p:txBody>
      </p:sp>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520" y="2090103"/>
            <a:ext cx="8214360" cy="4767897"/>
          </a:xfrm>
          <a:prstGeom prst="rect">
            <a:avLst/>
          </a:prstGeom>
        </p:spPr>
      </p:pic>
      <p:sp>
        <p:nvSpPr>
          <p:cNvPr id="9" name="Metin kutusu 8"/>
          <p:cNvSpPr txBox="1"/>
          <p:nvPr/>
        </p:nvSpPr>
        <p:spPr>
          <a:xfrm>
            <a:off x="8747760" y="2498606"/>
            <a:ext cx="3444240" cy="4062651"/>
          </a:xfrm>
          <a:prstGeom prst="rect">
            <a:avLst/>
          </a:prstGeom>
          <a:noFill/>
        </p:spPr>
        <p:txBody>
          <a:bodyPr wrap="square" rtlCol="0">
            <a:spAutoFit/>
          </a:bodyPr>
          <a:lstStyle/>
          <a:p>
            <a:endParaRPr lang="tr-TR" dirty="0" smtClean="0"/>
          </a:p>
          <a:p>
            <a:r>
              <a:rPr lang="tr-TR" sz="2000" dirty="0" smtClean="0">
                <a:solidFill>
                  <a:srgbClr val="7030A0"/>
                </a:solidFill>
                <a:latin typeface="Arial Black" panose="020B0A04020102020204" pitchFamily="34" charset="0"/>
              </a:rPr>
              <a:t>Kapsam:</a:t>
            </a:r>
            <a:endParaRPr lang="tr-TR" sz="2000" dirty="0">
              <a:solidFill>
                <a:srgbClr val="7030A0"/>
              </a:solidFill>
              <a:latin typeface="Arial Black" panose="020B0A04020102020204" pitchFamily="34" charset="0"/>
            </a:endParaRPr>
          </a:p>
          <a:p>
            <a:pPr marL="285750" indent="-285750">
              <a:buFont typeface="Arial" panose="020B0604020202020204" pitchFamily="34" charset="0"/>
              <a:buChar char="•"/>
            </a:pPr>
            <a:r>
              <a:rPr lang="tr-TR" sz="2000" dirty="0" smtClean="0">
                <a:solidFill>
                  <a:srgbClr val="7030A0"/>
                </a:solidFill>
                <a:latin typeface="Arial Black" panose="020B0A04020102020204" pitchFamily="34" charset="0"/>
              </a:rPr>
              <a:t>Haritalar</a:t>
            </a:r>
            <a:endParaRPr lang="en-US" sz="2000" dirty="0">
              <a:solidFill>
                <a:srgbClr val="7030A0"/>
              </a:solidFill>
              <a:latin typeface="Arial Black" panose="020B0A04020102020204" pitchFamily="34" charset="0"/>
            </a:endParaRPr>
          </a:p>
          <a:p>
            <a:pPr marL="285750" indent="-285750">
              <a:buFont typeface="Arial" panose="020B0604020202020204" pitchFamily="34" charset="0"/>
              <a:buChar char="•"/>
            </a:pPr>
            <a:r>
              <a:rPr lang="tr-TR" sz="2000" dirty="0" smtClean="0">
                <a:solidFill>
                  <a:srgbClr val="7030A0"/>
                </a:solidFill>
                <a:latin typeface="Arial Black" panose="020B0A04020102020204" pitchFamily="34" charset="0"/>
              </a:rPr>
              <a:t>Yazmalar</a:t>
            </a:r>
            <a:endParaRPr lang="en-US" sz="2000" dirty="0">
              <a:solidFill>
                <a:srgbClr val="7030A0"/>
              </a:solidFill>
              <a:latin typeface="Arial Black" panose="020B0A04020102020204" pitchFamily="34" charset="0"/>
            </a:endParaRPr>
          </a:p>
          <a:p>
            <a:pPr marL="285750" indent="-285750">
              <a:buFont typeface="Arial" panose="020B0604020202020204" pitchFamily="34" charset="0"/>
              <a:buChar char="•"/>
            </a:pPr>
            <a:r>
              <a:rPr lang="tr-TR" sz="2000" dirty="0" smtClean="0">
                <a:solidFill>
                  <a:srgbClr val="7030A0"/>
                </a:solidFill>
                <a:latin typeface="Arial Black" panose="020B0A04020102020204" pitchFamily="34" charset="0"/>
              </a:rPr>
              <a:t>Sinema Filmleri</a:t>
            </a:r>
            <a:endParaRPr lang="en-US" sz="2000" dirty="0">
              <a:solidFill>
                <a:srgbClr val="7030A0"/>
              </a:solidFill>
              <a:latin typeface="Arial Black" panose="020B0A04020102020204" pitchFamily="34" charset="0"/>
            </a:endParaRPr>
          </a:p>
          <a:p>
            <a:pPr marL="285750" indent="-285750">
              <a:buFont typeface="Arial" panose="020B0604020202020204" pitchFamily="34" charset="0"/>
              <a:buChar char="•"/>
            </a:pPr>
            <a:r>
              <a:rPr lang="tr-TR" sz="2000" dirty="0" smtClean="0">
                <a:solidFill>
                  <a:srgbClr val="7030A0"/>
                </a:solidFill>
                <a:latin typeface="Arial Black" panose="020B0A04020102020204" pitchFamily="34" charset="0"/>
              </a:rPr>
              <a:t>Notalar</a:t>
            </a:r>
            <a:endParaRPr lang="en-US" sz="2000" dirty="0">
              <a:solidFill>
                <a:srgbClr val="7030A0"/>
              </a:solidFill>
              <a:latin typeface="Arial Black" panose="020B0A04020102020204" pitchFamily="34" charset="0"/>
            </a:endParaRPr>
          </a:p>
          <a:p>
            <a:pPr marL="285750" indent="-285750">
              <a:buFont typeface="Arial" panose="020B0604020202020204" pitchFamily="34" charset="0"/>
              <a:buChar char="•"/>
            </a:pPr>
            <a:r>
              <a:rPr lang="tr-TR" sz="2000" dirty="0" smtClean="0">
                <a:solidFill>
                  <a:srgbClr val="7030A0"/>
                </a:solidFill>
                <a:latin typeface="Arial Black" panose="020B0A04020102020204" pitchFamily="34" charset="0"/>
              </a:rPr>
              <a:t>Resimler, Fotoğraflar</a:t>
            </a:r>
            <a:endParaRPr lang="en-US" sz="2000" dirty="0">
              <a:solidFill>
                <a:srgbClr val="7030A0"/>
              </a:solidFill>
              <a:latin typeface="Arial Black" panose="020B0A04020102020204" pitchFamily="34" charset="0"/>
            </a:endParaRPr>
          </a:p>
          <a:p>
            <a:pPr marL="285750" indent="-285750">
              <a:buFont typeface="Arial" panose="020B0604020202020204" pitchFamily="34" charset="0"/>
              <a:buChar char="•"/>
            </a:pPr>
            <a:r>
              <a:rPr lang="tr-TR" sz="2000" dirty="0" smtClean="0">
                <a:solidFill>
                  <a:srgbClr val="7030A0"/>
                </a:solidFill>
                <a:latin typeface="Arial Black" panose="020B0A04020102020204" pitchFamily="34" charset="0"/>
              </a:rPr>
              <a:t>Ses Kayıtları</a:t>
            </a:r>
            <a:endParaRPr lang="en-US" sz="2000" dirty="0">
              <a:solidFill>
                <a:srgbClr val="7030A0"/>
              </a:solidFill>
              <a:latin typeface="Arial Black" panose="020B0A04020102020204" pitchFamily="34" charset="0"/>
            </a:endParaRPr>
          </a:p>
          <a:p>
            <a:pPr marL="285750" indent="-285750">
              <a:buFont typeface="Arial" panose="020B0604020202020204" pitchFamily="34" charset="0"/>
              <a:buChar char="•"/>
            </a:pPr>
            <a:r>
              <a:rPr lang="tr-TR" sz="2000" dirty="0" smtClean="0">
                <a:solidFill>
                  <a:srgbClr val="7030A0"/>
                </a:solidFill>
                <a:latin typeface="Arial Black" panose="020B0A04020102020204" pitchFamily="34" charset="0"/>
              </a:rPr>
              <a:t>Kitaplar</a:t>
            </a:r>
          </a:p>
          <a:p>
            <a:pPr marL="285750" indent="-285750">
              <a:buFont typeface="Arial" panose="020B0604020202020204" pitchFamily="34" charset="0"/>
              <a:buChar char="•"/>
            </a:pPr>
            <a:r>
              <a:rPr lang="tr-TR" sz="2000" dirty="0" smtClean="0">
                <a:solidFill>
                  <a:srgbClr val="7030A0"/>
                </a:solidFill>
                <a:latin typeface="Arial Black" panose="020B0A04020102020204" pitchFamily="34" charset="0"/>
              </a:rPr>
              <a:t>Diğer basılı belgeler</a:t>
            </a:r>
          </a:p>
          <a:p>
            <a:endParaRPr lang="tr-TR" sz="2000" dirty="0">
              <a:solidFill>
                <a:srgbClr val="7030A0"/>
              </a:solidFill>
              <a:latin typeface="Arial Black" panose="020B0A04020102020204" pitchFamily="34" charset="0"/>
            </a:endParaRPr>
          </a:p>
          <a:p>
            <a:r>
              <a:rPr lang="tr-TR" sz="2000" dirty="0" smtClean="0">
                <a:solidFill>
                  <a:srgbClr val="7030A0"/>
                </a:solidFill>
                <a:latin typeface="Arial Black" panose="020B0A04020102020204" pitchFamily="34" charset="0"/>
              </a:rPr>
              <a:t>9 Milyon üzeri doküman…</a:t>
            </a:r>
            <a:endParaRPr lang="tr-TR" sz="2000" dirty="0">
              <a:solidFill>
                <a:srgbClr val="7030A0"/>
              </a:solidFill>
              <a:latin typeface="Arial Black" panose="020B0A04020102020204" pitchFamily="34" charset="0"/>
            </a:endParaRPr>
          </a:p>
        </p:txBody>
      </p:sp>
    </p:spTree>
    <p:extLst>
      <p:ext uri="{BB962C8B-B14F-4D97-AF65-F5344CB8AC3E}">
        <p14:creationId xmlns:p14="http://schemas.microsoft.com/office/powerpoint/2010/main" val="3083204534"/>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
            <a:lum/>
          </a:blip>
          <a:srcRect/>
          <a:stretch>
            <a:fillRect/>
          </a:stretch>
        </a:blip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FF0000"/>
                </a:solidFill>
                <a:latin typeface="Arial Black" panose="020B0A04020102020204" pitchFamily="34" charset="0"/>
              </a:rPr>
              <a:t>Dünya’da Durum</a:t>
            </a:r>
            <a:endParaRPr lang="tr-TR" dirty="0"/>
          </a:p>
        </p:txBody>
      </p:sp>
      <p:sp>
        <p:nvSpPr>
          <p:cNvPr id="3" name="İçerik Yer Tutucusu 2"/>
          <p:cNvSpPr>
            <a:spLocks noGrp="1"/>
          </p:cNvSpPr>
          <p:nvPr>
            <p:ph idx="1"/>
          </p:nvPr>
        </p:nvSpPr>
        <p:spPr>
          <a:xfrm>
            <a:off x="838200" y="1447800"/>
            <a:ext cx="10515600" cy="4729163"/>
          </a:xfrm>
        </p:spPr>
        <p:txBody>
          <a:bodyPr/>
          <a:lstStyle/>
          <a:p>
            <a:pPr marL="0" indent="0">
              <a:buNone/>
            </a:pPr>
            <a:r>
              <a:rPr lang="tr-TR" dirty="0" smtClean="0"/>
              <a:t>2005                    </a:t>
            </a:r>
            <a:r>
              <a:rPr lang="tr-TR" dirty="0" err="1" smtClean="0"/>
              <a:t>Europeana</a:t>
            </a:r>
            <a:endParaRPr lang="tr-TR" dirty="0"/>
          </a:p>
        </p:txBody>
      </p:sp>
      <p:sp>
        <p:nvSpPr>
          <p:cNvPr id="5" name="Sağ Ok 4"/>
          <p:cNvSpPr/>
          <p:nvPr/>
        </p:nvSpPr>
        <p:spPr>
          <a:xfrm>
            <a:off x="1783080" y="1493520"/>
            <a:ext cx="1371600" cy="381000"/>
          </a:xfrm>
          <a:prstGeom prst="rightArrow">
            <a:avLst/>
          </a:prstGeom>
          <a:noFill/>
          <a:ln>
            <a:solidFill>
              <a:srgbClr val="1E04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6" name="Resi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58124"/>
            <a:ext cx="8778240" cy="4799876"/>
          </a:xfrm>
          <a:prstGeom prst="rect">
            <a:avLst/>
          </a:prstGeom>
        </p:spPr>
      </p:pic>
      <p:sp>
        <p:nvSpPr>
          <p:cNvPr id="7" name="Metin kutusu 6"/>
          <p:cNvSpPr txBox="1"/>
          <p:nvPr/>
        </p:nvSpPr>
        <p:spPr>
          <a:xfrm>
            <a:off x="8273744" y="698828"/>
            <a:ext cx="3413760" cy="5909310"/>
          </a:xfrm>
          <a:prstGeom prst="rect">
            <a:avLst/>
          </a:prstGeom>
          <a:solidFill>
            <a:srgbClr val="FFFF00"/>
          </a:solidFill>
        </p:spPr>
        <p:txBody>
          <a:bodyPr wrap="square" rtlCol="0">
            <a:spAutoFit/>
          </a:bodyPr>
          <a:lstStyle/>
          <a:p>
            <a:pPr marL="285750" indent="-285750">
              <a:buFont typeface="Arial" panose="020B0604020202020204" pitchFamily="34" charset="0"/>
              <a:buChar char="•"/>
            </a:pPr>
            <a:r>
              <a:rPr lang="tr-TR" sz="2000" b="1" dirty="0" smtClean="0">
                <a:solidFill>
                  <a:srgbClr val="002060"/>
                </a:solidFill>
                <a:latin typeface="Arial" panose="020B0604020202020204" pitchFamily="34" charset="0"/>
                <a:cs typeface="Arial" panose="020B0604020202020204" pitchFamily="34" charset="0"/>
              </a:rPr>
              <a:t>Yapısı: Farklı kültürel miras sahibi kurumların, farklı içeriklerine erişim sağlar.</a:t>
            </a:r>
          </a:p>
          <a:p>
            <a:pPr marL="285750" indent="-285750">
              <a:buFont typeface="Arial" panose="020B0604020202020204" pitchFamily="34" charset="0"/>
              <a:buChar char="•"/>
            </a:pPr>
            <a:r>
              <a:rPr lang="tr-TR" sz="2000" b="1" dirty="0" smtClean="0">
                <a:solidFill>
                  <a:srgbClr val="002060"/>
                </a:solidFill>
                <a:latin typeface="Arial" panose="020B0604020202020204" pitchFamily="34" charset="0"/>
                <a:cs typeface="Arial" panose="020B0604020202020204" pitchFamily="34" charset="0"/>
              </a:rPr>
              <a:t>Kütüphaneler, müzeler, arşivler</a:t>
            </a:r>
          </a:p>
          <a:p>
            <a:pPr marL="285750" indent="-285750">
              <a:buFont typeface="Arial" panose="020B0604020202020204" pitchFamily="34" charset="0"/>
              <a:buChar char="•"/>
            </a:pPr>
            <a:r>
              <a:rPr lang="tr-TR" sz="2000" b="1" dirty="0" smtClean="0">
                <a:solidFill>
                  <a:srgbClr val="002060"/>
                </a:solidFill>
                <a:latin typeface="Arial" panose="020B0604020202020204" pitchFamily="34" charset="0"/>
                <a:cs typeface="Arial" panose="020B0604020202020204" pitchFamily="34" charset="0"/>
              </a:rPr>
              <a:t>Avrupa Birliği fonluyor.</a:t>
            </a:r>
          </a:p>
          <a:p>
            <a:pPr marL="285750" indent="-285750">
              <a:buFont typeface="Arial" panose="020B0604020202020204" pitchFamily="34" charset="0"/>
              <a:buChar char="•"/>
            </a:pPr>
            <a:r>
              <a:rPr lang="tr-TR" sz="2000" b="1" dirty="0" smtClean="0">
                <a:solidFill>
                  <a:srgbClr val="002060"/>
                </a:solidFill>
                <a:latin typeface="Arial" panose="020B0604020202020204" pitchFamily="34" charset="0"/>
                <a:cs typeface="Arial" panose="020B0604020202020204" pitchFamily="34" charset="0"/>
              </a:rPr>
              <a:t>~</a:t>
            </a:r>
            <a:r>
              <a:rPr lang="en-US" sz="2000" b="1" dirty="0" smtClean="0">
                <a:solidFill>
                  <a:srgbClr val="002060"/>
                </a:solidFill>
                <a:latin typeface="Arial" panose="020B0604020202020204" pitchFamily="34" charset="0"/>
                <a:cs typeface="Arial" panose="020B0604020202020204" pitchFamily="34" charset="0"/>
              </a:rPr>
              <a:t>54,</a:t>
            </a:r>
            <a:r>
              <a:rPr lang="tr-TR" sz="2000" b="1" dirty="0" smtClean="0">
                <a:solidFill>
                  <a:srgbClr val="002060"/>
                </a:solidFill>
                <a:latin typeface="Arial" panose="020B0604020202020204" pitchFamily="34" charset="0"/>
                <a:cs typeface="Arial" panose="020B0604020202020204" pitchFamily="34" charset="0"/>
              </a:rPr>
              <a:t>5 milyon</a:t>
            </a:r>
            <a:r>
              <a:rPr lang="en-US" sz="2000" b="1" dirty="0" smtClean="0">
                <a:solidFill>
                  <a:srgbClr val="002060"/>
                </a:solidFill>
                <a:latin typeface="Arial" panose="020B0604020202020204" pitchFamily="34" charset="0"/>
                <a:cs typeface="Arial" panose="020B0604020202020204" pitchFamily="34" charset="0"/>
              </a:rPr>
              <a:t> </a:t>
            </a:r>
            <a:r>
              <a:rPr lang="tr-TR" sz="2000" b="1" dirty="0" smtClean="0">
                <a:solidFill>
                  <a:srgbClr val="002060"/>
                </a:solidFill>
                <a:latin typeface="Arial" panose="020B0604020202020204" pitchFamily="34" charset="0"/>
                <a:cs typeface="Arial" panose="020B0604020202020204" pitchFamily="34" charset="0"/>
              </a:rPr>
              <a:t>sanat çalışması, kitap, video ve ses kayıtları…</a:t>
            </a:r>
          </a:p>
          <a:p>
            <a:endParaRPr lang="tr-TR" sz="2000" b="1" dirty="0">
              <a:solidFill>
                <a:srgbClr val="002060"/>
              </a:solidFill>
              <a:latin typeface="Arial" panose="020B0604020202020204" pitchFamily="34" charset="0"/>
              <a:cs typeface="Arial" panose="020B0604020202020204" pitchFamily="34" charset="0"/>
            </a:endParaRPr>
          </a:p>
          <a:p>
            <a:r>
              <a:rPr lang="tr-TR" sz="2000" dirty="0" smtClean="0">
                <a:solidFill>
                  <a:srgbClr val="002060"/>
                </a:solidFill>
                <a:latin typeface="Arial" panose="020B0604020202020204" pitchFamily="34" charset="0"/>
                <a:cs typeface="Arial" panose="020B0604020202020204" pitchFamily="34" charset="0"/>
              </a:rPr>
              <a:t>Misyon:</a:t>
            </a:r>
          </a:p>
          <a:p>
            <a:r>
              <a:rPr lang="en-US" sz="2000" i="1" dirty="0">
                <a:solidFill>
                  <a:srgbClr val="002060"/>
                </a:solidFill>
                <a:latin typeface="Arial" panose="020B0604020202020204" pitchFamily="34" charset="0"/>
                <a:cs typeface="Arial" panose="020B0604020202020204" pitchFamily="34" charset="0"/>
              </a:rPr>
              <a:t>We transform the world with culture! We want to build on Europe’s rich heritage and make it easier for people to use, whether for work, for learning or just for fun.</a:t>
            </a:r>
            <a:endParaRPr lang="tr-TR" sz="2000" dirty="0" smtClean="0">
              <a:solidFill>
                <a:srgbClr val="00206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58166057"/>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
            <a:lum/>
          </a:blip>
          <a:srcRect/>
          <a:stretch>
            <a:fillRect/>
          </a:stretch>
        </a:blip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930275"/>
          </a:xfrm>
        </p:spPr>
        <p:txBody>
          <a:bodyPr/>
          <a:lstStyle/>
          <a:p>
            <a:r>
              <a:rPr lang="tr-TR" dirty="0">
                <a:solidFill>
                  <a:srgbClr val="FF0000"/>
                </a:solidFill>
                <a:latin typeface="Arial Black" panose="020B0A04020102020204" pitchFamily="34" charset="0"/>
              </a:rPr>
              <a:t>Dünya’da Durum</a:t>
            </a:r>
            <a:endParaRPr lang="tr-TR" dirty="0"/>
          </a:p>
        </p:txBody>
      </p:sp>
      <p:sp>
        <p:nvSpPr>
          <p:cNvPr id="3" name="İçerik Yer Tutucusu 2"/>
          <p:cNvSpPr>
            <a:spLocks noGrp="1"/>
          </p:cNvSpPr>
          <p:nvPr>
            <p:ph idx="1"/>
          </p:nvPr>
        </p:nvSpPr>
        <p:spPr>
          <a:xfrm>
            <a:off x="838200" y="1295400"/>
            <a:ext cx="10515600" cy="4881563"/>
          </a:xfrm>
        </p:spPr>
        <p:txBody>
          <a:bodyPr/>
          <a:lstStyle/>
          <a:p>
            <a:pPr marL="514350" indent="-514350">
              <a:buAutoNum type="arabicPlain" startAt="2008"/>
            </a:pPr>
            <a:r>
              <a:rPr lang="tr-TR" dirty="0" smtClean="0"/>
              <a:t>                   Open Library</a:t>
            </a:r>
          </a:p>
          <a:p>
            <a:pPr marL="0" indent="0">
              <a:buNone/>
            </a:pPr>
            <a:endParaRPr lang="tr-TR" dirty="0" smtClean="0"/>
          </a:p>
          <a:p>
            <a:pPr marL="0" indent="0">
              <a:buNone/>
            </a:pPr>
            <a:endParaRPr lang="tr-TR" dirty="0"/>
          </a:p>
        </p:txBody>
      </p:sp>
      <p:sp>
        <p:nvSpPr>
          <p:cNvPr id="4" name="Sağ Ok 3"/>
          <p:cNvSpPr/>
          <p:nvPr/>
        </p:nvSpPr>
        <p:spPr>
          <a:xfrm>
            <a:off x="1798320" y="1295400"/>
            <a:ext cx="960120" cy="396240"/>
          </a:xfrm>
          <a:prstGeom prst="rightArrow">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080" y="1798320"/>
            <a:ext cx="11932920" cy="5308918"/>
          </a:xfrm>
          <a:prstGeom prst="rect">
            <a:avLst/>
          </a:prstGeom>
        </p:spPr>
      </p:pic>
      <p:sp>
        <p:nvSpPr>
          <p:cNvPr id="6" name="Metin kutusu 5"/>
          <p:cNvSpPr txBox="1"/>
          <p:nvPr/>
        </p:nvSpPr>
        <p:spPr>
          <a:xfrm>
            <a:off x="7734300" y="1563787"/>
            <a:ext cx="4038600" cy="5078313"/>
          </a:xfrm>
          <a:prstGeom prst="rect">
            <a:avLst/>
          </a:prstGeom>
          <a:solidFill>
            <a:srgbClr val="FFFF00"/>
          </a:solidFill>
          <a:ln>
            <a:solidFill>
              <a:srgbClr val="FFFF00"/>
            </a:solidFill>
          </a:ln>
        </p:spPr>
        <p:txBody>
          <a:bodyPr wrap="square" rtlCol="0">
            <a:spAutoFit/>
          </a:bodyPr>
          <a:lstStyle/>
          <a:p>
            <a:pPr marL="285750" indent="-285750">
              <a:buFont typeface="Arial" panose="020B0604020202020204" pitchFamily="34" charset="0"/>
              <a:buChar char="•"/>
            </a:pPr>
            <a:r>
              <a:rPr lang="en-US" b="1" i="1" u="sng" dirty="0" smtClean="0">
                <a:solidFill>
                  <a:srgbClr val="002060"/>
                </a:solidFill>
                <a:hlinkClick r:id="rId4"/>
              </a:rPr>
              <a:t>California </a:t>
            </a:r>
            <a:r>
              <a:rPr lang="en-US" b="1" i="1" u="sng" dirty="0">
                <a:solidFill>
                  <a:srgbClr val="002060"/>
                </a:solidFill>
                <a:hlinkClick r:id="rId4"/>
              </a:rPr>
              <a:t>State Library</a:t>
            </a:r>
            <a:r>
              <a:rPr lang="en-US" b="1" i="1" dirty="0">
                <a:solidFill>
                  <a:srgbClr val="002060"/>
                </a:solidFill>
              </a:rPr>
              <a:t> </a:t>
            </a:r>
            <a:r>
              <a:rPr lang="tr-TR" b="1" i="1" dirty="0" smtClean="0">
                <a:solidFill>
                  <a:srgbClr val="002060"/>
                </a:solidFill>
              </a:rPr>
              <a:t>ve</a:t>
            </a:r>
            <a:r>
              <a:rPr lang="en-US" b="1" i="1" dirty="0" smtClean="0">
                <a:solidFill>
                  <a:srgbClr val="002060"/>
                </a:solidFill>
              </a:rPr>
              <a:t> </a:t>
            </a:r>
            <a:r>
              <a:rPr lang="tr-TR" b="1" i="1" dirty="0" smtClean="0">
                <a:solidFill>
                  <a:srgbClr val="002060"/>
                </a:solidFill>
              </a:rPr>
              <a:t>T</a:t>
            </a:r>
            <a:r>
              <a:rPr lang="en-US" b="1" i="1" dirty="0" smtClean="0">
                <a:solidFill>
                  <a:srgbClr val="002060"/>
                </a:solidFill>
              </a:rPr>
              <a:t>he </a:t>
            </a:r>
            <a:r>
              <a:rPr lang="en-US" b="1" i="1" dirty="0" err="1">
                <a:solidFill>
                  <a:srgbClr val="002060"/>
                </a:solidFill>
              </a:rPr>
              <a:t>Kahle</a:t>
            </a:r>
            <a:r>
              <a:rPr lang="en-US" b="1" i="1" dirty="0">
                <a:solidFill>
                  <a:srgbClr val="002060"/>
                </a:solidFill>
              </a:rPr>
              <a:t>/Austin </a:t>
            </a:r>
            <a:r>
              <a:rPr lang="en-US" b="1" i="1" dirty="0" smtClean="0">
                <a:solidFill>
                  <a:srgbClr val="002060"/>
                </a:solidFill>
              </a:rPr>
              <a:t>Foundation</a:t>
            </a:r>
            <a:r>
              <a:rPr lang="tr-TR" b="1" i="1" dirty="0" smtClean="0">
                <a:solidFill>
                  <a:srgbClr val="002060"/>
                </a:solidFill>
              </a:rPr>
              <a:t>’</a:t>
            </a:r>
            <a:r>
              <a:rPr lang="tr-TR" b="1" i="1" dirty="0" err="1" smtClean="0">
                <a:solidFill>
                  <a:srgbClr val="002060"/>
                </a:solidFill>
              </a:rPr>
              <a:t>ca</a:t>
            </a:r>
            <a:r>
              <a:rPr lang="tr-TR" b="1" i="1" dirty="0" smtClean="0">
                <a:solidFill>
                  <a:srgbClr val="002060"/>
                </a:solidFill>
              </a:rPr>
              <a:t> fonlanıyor.</a:t>
            </a:r>
          </a:p>
          <a:p>
            <a:pPr marL="285750" indent="-285750">
              <a:buFont typeface="Arial" panose="020B0604020202020204" pitchFamily="34" charset="0"/>
              <a:buChar char="•"/>
            </a:pPr>
            <a:r>
              <a:rPr lang="tr-TR" b="1" i="1" dirty="0" smtClean="0">
                <a:solidFill>
                  <a:srgbClr val="002060"/>
                </a:solidFill>
              </a:rPr>
              <a:t>Başlangıçta </a:t>
            </a:r>
            <a:r>
              <a:rPr lang="tr-TR" b="1" i="1" dirty="0">
                <a:solidFill>
                  <a:srgbClr val="002060"/>
                </a:solidFill>
              </a:rPr>
              <a:t>32 tarama merkezi ile 2 milyon </a:t>
            </a:r>
            <a:r>
              <a:rPr lang="tr-TR" b="1" i="1" dirty="0" smtClean="0">
                <a:solidFill>
                  <a:srgbClr val="002060"/>
                </a:solidFill>
              </a:rPr>
              <a:t>öksüz kitap </a:t>
            </a:r>
            <a:r>
              <a:rPr lang="tr-TR" b="1" i="1" dirty="0">
                <a:solidFill>
                  <a:srgbClr val="002060"/>
                </a:solidFill>
              </a:rPr>
              <a:t>ile başlanmış.</a:t>
            </a:r>
          </a:p>
          <a:p>
            <a:pPr marL="285750" indent="-285750">
              <a:buFont typeface="Arial" panose="020B0604020202020204" pitchFamily="34" charset="0"/>
              <a:buChar char="•"/>
            </a:pPr>
            <a:r>
              <a:rPr lang="tr-TR" b="1" i="1" dirty="0">
                <a:solidFill>
                  <a:srgbClr val="002060"/>
                </a:solidFill>
              </a:rPr>
              <a:t>Güncel e-kitap sayısı 20 </a:t>
            </a:r>
            <a:r>
              <a:rPr lang="tr-TR" b="1" i="1" dirty="0" smtClean="0">
                <a:solidFill>
                  <a:srgbClr val="002060"/>
                </a:solidFill>
              </a:rPr>
              <a:t>milyon üstü</a:t>
            </a:r>
          </a:p>
          <a:p>
            <a:pPr marL="285750" indent="-285750">
              <a:buFont typeface="Arial" panose="020B0604020202020204" pitchFamily="34" charset="0"/>
              <a:buChar char="•"/>
            </a:pPr>
            <a:r>
              <a:rPr lang="tr-TR" b="1" i="1" dirty="0" smtClean="0">
                <a:solidFill>
                  <a:srgbClr val="002060"/>
                </a:solidFill>
              </a:rPr>
              <a:t>Açık kaynak kütüphanesi. Yazılım açık, veri açık, belgeleme açık. </a:t>
            </a:r>
          </a:p>
          <a:p>
            <a:pPr marL="285750" indent="-285750">
              <a:buFont typeface="Arial" panose="020B0604020202020204" pitchFamily="34" charset="0"/>
              <a:buChar char="•"/>
            </a:pPr>
            <a:r>
              <a:rPr lang="tr-TR" b="1" i="1" dirty="0" smtClean="0">
                <a:solidFill>
                  <a:srgbClr val="002060"/>
                </a:solidFill>
              </a:rPr>
              <a:t>Yararlandırma, serbest üyelik yoluyla e-ödünç verme şeklinde.</a:t>
            </a:r>
          </a:p>
          <a:p>
            <a:pPr marL="285750" indent="-285750">
              <a:buFont typeface="Arial" panose="020B0604020202020204" pitchFamily="34" charset="0"/>
              <a:buChar char="•"/>
            </a:pPr>
            <a:r>
              <a:rPr lang="de-DE" b="1" i="1" dirty="0">
                <a:solidFill>
                  <a:srgbClr val="002060"/>
                </a:solidFill>
              </a:rPr>
              <a:t>500 bin modern </a:t>
            </a:r>
            <a:r>
              <a:rPr lang="de-DE" b="1" i="1" dirty="0" smtClean="0">
                <a:solidFill>
                  <a:srgbClr val="002060"/>
                </a:solidFill>
              </a:rPr>
              <a:t>e-</a:t>
            </a:r>
            <a:r>
              <a:rPr lang="de-DE" b="1" i="1" dirty="0" err="1" smtClean="0">
                <a:solidFill>
                  <a:srgbClr val="002060"/>
                </a:solidFill>
              </a:rPr>
              <a:t>kita</a:t>
            </a:r>
            <a:r>
              <a:rPr lang="tr-TR" b="1" i="1" dirty="0" smtClean="0">
                <a:solidFill>
                  <a:srgbClr val="002060"/>
                </a:solidFill>
              </a:rPr>
              <a:t>p taranarak</a:t>
            </a:r>
            <a:r>
              <a:rPr lang="de-DE" b="1" i="1" dirty="0" smtClean="0">
                <a:solidFill>
                  <a:srgbClr val="002060"/>
                </a:solidFill>
              </a:rPr>
              <a:t> </a:t>
            </a:r>
            <a:r>
              <a:rPr lang="de-DE" b="1" i="1" dirty="0" err="1">
                <a:solidFill>
                  <a:srgbClr val="002060"/>
                </a:solidFill>
              </a:rPr>
              <a:t>körlerin</a:t>
            </a:r>
            <a:r>
              <a:rPr lang="de-DE" b="1" i="1" dirty="0">
                <a:solidFill>
                  <a:srgbClr val="002060"/>
                </a:solidFill>
              </a:rPr>
              <a:t> </a:t>
            </a:r>
            <a:r>
              <a:rPr lang="de-DE" b="1" i="1" dirty="0" err="1" smtClean="0">
                <a:solidFill>
                  <a:srgbClr val="002060"/>
                </a:solidFill>
              </a:rPr>
              <a:t>erişimine</a:t>
            </a:r>
            <a:r>
              <a:rPr lang="tr-TR" b="1" i="1" dirty="0" smtClean="0">
                <a:solidFill>
                  <a:srgbClr val="002060"/>
                </a:solidFill>
              </a:rPr>
              <a:t> açılmış.</a:t>
            </a:r>
          </a:p>
          <a:p>
            <a:pPr marL="285750" indent="-285750">
              <a:buFont typeface="Arial" panose="020B0604020202020204" pitchFamily="34" charset="0"/>
              <a:buChar char="•"/>
            </a:pPr>
            <a:r>
              <a:rPr lang="tr-TR" b="1" i="1" dirty="0" smtClean="0">
                <a:solidFill>
                  <a:srgbClr val="002060"/>
                </a:solidFill>
              </a:rPr>
              <a:t>Telif sorunu olmayan eserler sayısallaştırılıyor.</a:t>
            </a:r>
          </a:p>
          <a:p>
            <a:pPr marL="285750" indent="-285750">
              <a:buFont typeface="Arial" panose="020B0604020202020204" pitchFamily="34" charset="0"/>
              <a:buChar char="•"/>
            </a:pPr>
            <a:r>
              <a:rPr lang="tr-TR" b="1" i="1" dirty="0" smtClean="0">
                <a:solidFill>
                  <a:srgbClr val="002060"/>
                </a:solidFill>
              </a:rPr>
              <a:t>Sadece bir kitabı sayısallaştırıp, Open </a:t>
            </a:r>
            <a:r>
              <a:rPr lang="tr-TR" b="1" i="1" dirty="0" err="1" smtClean="0">
                <a:solidFill>
                  <a:srgbClr val="002060"/>
                </a:solidFill>
              </a:rPr>
              <a:t>Library’ye</a:t>
            </a:r>
            <a:r>
              <a:rPr lang="tr-TR" b="1" i="1" dirty="0" smtClean="0">
                <a:solidFill>
                  <a:srgbClr val="002060"/>
                </a:solidFill>
              </a:rPr>
              <a:t> ekleyen bir kütüphane, sistemdeki tüm kitaplara erişebiliyor.</a:t>
            </a:r>
            <a:endParaRPr lang="tr-TR" b="1" i="1" dirty="0">
              <a:solidFill>
                <a:srgbClr val="002060"/>
              </a:solidFill>
            </a:endParaRPr>
          </a:p>
          <a:p>
            <a:pPr marL="285750" indent="-285750">
              <a:buFont typeface="Arial" panose="020B0604020202020204" pitchFamily="34" charset="0"/>
              <a:buChar char="•"/>
            </a:pPr>
            <a:endParaRPr lang="tr-TR" dirty="0"/>
          </a:p>
        </p:txBody>
      </p:sp>
    </p:spTree>
    <p:extLst>
      <p:ext uri="{BB962C8B-B14F-4D97-AF65-F5344CB8AC3E}">
        <p14:creationId xmlns:p14="http://schemas.microsoft.com/office/powerpoint/2010/main" val="2325040020"/>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2236</TotalTime>
  <Words>1107</Words>
  <Application>Microsoft Office PowerPoint</Application>
  <PresentationFormat>Geniş ekran</PresentationFormat>
  <Paragraphs>169</Paragraphs>
  <Slides>25</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25</vt:i4>
      </vt:variant>
    </vt:vector>
  </HeadingPairs>
  <TitlesOfParts>
    <vt:vector size="31" baseType="lpstr">
      <vt:lpstr>Arial</vt:lpstr>
      <vt:lpstr>Arial Black</vt:lpstr>
      <vt:lpstr>Calibri</vt:lpstr>
      <vt:lpstr>Calibri Light</vt:lpstr>
      <vt:lpstr>Verdana</vt:lpstr>
      <vt:lpstr>Office Teması</vt:lpstr>
      <vt:lpstr>İTÜ KÜTÜPHANELERİ </vt:lpstr>
      <vt:lpstr>Sunum Planı</vt:lpstr>
      <vt:lpstr>Tanım ve Amaç</vt:lpstr>
      <vt:lpstr>Tanım ve Amaç</vt:lpstr>
      <vt:lpstr>Tanım ve Amaç</vt:lpstr>
      <vt:lpstr>Dünya’da Durum</vt:lpstr>
      <vt:lpstr>Dünya’da Durum</vt:lpstr>
      <vt:lpstr>Dünya’da Durum</vt:lpstr>
      <vt:lpstr>Dünya’da Durum</vt:lpstr>
      <vt:lpstr>PowerPoint Sunusu</vt:lpstr>
      <vt:lpstr>PowerPoint Sunusu</vt:lpstr>
      <vt:lpstr>Türkiye’de Durum</vt:lpstr>
      <vt:lpstr>Türkiye’de Durum</vt:lpstr>
      <vt:lpstr>Türkiye’de Durum</vt:lpstr>
      <vt:lpstr>Türkiye’de Durum</vt:lpstr>
      <vt:lpstr>İTÜ’de Durum</vt:lpstr>
      <vt:lpstr>İTÜ’de Durum</vt:lpstr>
      <vt:lpstr>İTÜ’de Durum</vt:lpstr>
      <vt:lpstr>İTÜ’de Durum</vt:lpstr>
      <vt:lpstr>İTÜ’de Durum</vt:lpstr>
      <vt:lpstr>İTÜ’de Durum</vt:lpstr>
      <vt:lpstr>İTÜ’de Durum</vt:lpstr>
      <vt:lpstr>İTÜ’de Durum</vt:lpstr>
      <vt:lpstr>İTÜ’de Durum</vt:lpstr>
      <vt:lpstr>İTÜ’de Durum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İTÜ KÜTÜPHANELERİ</dc:title>
  <dc:creator>Erdal</dc:creator>
  <cp:lastModifiedBy>Erdal</cp:lastModifiedBy>
  <cp:revision>154</cp:revision>
  <dcterms:created xsi:type="dcterms:W3CDTF">2017-03-19T06:48:30Z</dcterms:created>
  <dcterms:modified xsi:type="dcterms:W3CDTF">2017-04-12T12:44:55Z</dcterms:modified>
</cp:coreProperties>
</file>